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87" r:id="rId2"/>
    <p:sldMasterId id="2147483700" r:id="rId3"/>
    <p:sldMasterId id="2147483713" r:id="rId4"/>
  </p:sldMasterIdLst>
  <p:sldIdLst>
    <p:sldId id="256" r:id="rId5"/>
    <p:sldId id="287" r:id="rId6"/>
    <p:sldId id="294" r:id="rId7"/>
    <p:sldId id="295" r:id="rId8"/>
    <p:sldId id="311" r:id="rId9"/>
    <p:sldId id="297" r:id="rId10"/>
    <p:sldId id="296" r:id="rId11"/>
    <p:sldId id="302" r:id="rId12"/>
    <p:sldId id="298" r:id="rId13"/>
    <p:sldId id="299" r:id="rId14"/>
    <p:sldId id="300" r:id="rId15"/>
    <p:sldId id="303" r:id="rId16"/>
    <p:sldId id="301" r:id="rId17"/>
    <p:sldId id="304" r:id="rId18"/>
    <p:sldId id="306" r:id="rId19"/>
    <p:sldId id="307" r:id="rId20"/>
    <p:sldId id="305" r:id="rId21"/>
    <p:sldId id="308" r:id="rId22"/>
    <p:sldId id="309" r:id="rId23"/>
    <p:sldId id="310" r:id="rId24"/>
    <p:sldId id="289" r:id="rId25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1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0"/>
          <p:cNvSpPr/>
          <p:nvPr/>
        </p:nvSpPr>
        <p:spPr>
          <a:xfrm rot="10800000">
            <a:off x="2526480" y="1699632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9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6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заголовка</a:t>
            </a:r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</a:t>
            </a:r>
          </a:p>
        </p:txBody>
      </p:sp>
      <p:sp>
        <p:nvSpPr>
          <p:cNvPr id="261" name="PlaceHolder 1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</a:t>
            </a:r>
          </a:p>
        </p:txBody>
      </p:sp>
      <p:sp>
        <p:nvSpPr>
          <p:cNvPr id="262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EB1B72-6AF1-464C-8318-7378A65FE39C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4/16/2020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B65832-13F7-4F33-A6D0-672EBDE09DAA}" type="slidenum">
              <a:rPr lang="en-US" sz="9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oudera.com/tutorials/introduction-to-spark-streaming/.html" TargetMode="External"/><Relationship Id="rId3" Type="http://schemas.openxmlformats.org/officeDocument/2006/relationships/hyperlink" Target="https://www.tutorialspoint.com/apache_flume/index.htm" TargetMode="External"/><Relationship Id="rId7" Type="http://schemas.openxmlformats.org/officeDocument/2006/relationships/hyperlink" Target="https://spark.apache.org/docs/latest/streaming-programming-guide.html" TargetMode="External"/><Relationship Id="rId2" Type="http://schemas.openxmlformats.org/officeDocument/2006/relationships/hyperlink" Target="https://flume.apache.org/" TargetMode="Externa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flink.apache.org/" TargetMode="External"/><Relationship Id="rId5" Type="http://schemas.openxmlformats.org/officeDocument/2006/relationships/hyperlink" Target="https://habr.com/ru/company/dca/blog/280386/" TargetMode="External"/><Relationship Id="rId4" Type="http://schemas.openxmlformats.org/officeDocument/2006/relationships/hyperlink" Target="https://flume.apache.org/FlumeUserGuid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500988" y="4120920"/>
            <a:ext cx="8047080" cy="16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Лекция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№6 </a:t>
            </a:r>
            <a:r>
              <a:rPr lang="ru-RU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Потоковая обработка данных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Для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GeekBrains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Андрей</a:t>
            </a:r>
            <a:r>
              <a:rPr lang="en-US" sz="180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Деканович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4" name="Рисунок 4"/>
          <p:cNvPicPr/>
          <p:nvPr/>
        </p:nvPicPr>
        <p:blipFill>
          <a:blip r:embed="rId2"/>
          <a:stretch/>
        </p:blipFill>
        <p:spPr>
          <a:xfrm>
            <a:off x="3305160" y="1820880"/>
            <a:ext cx="3570480" cy="190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059161" y="354461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Пример конфигурации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8" name="Picture 4" descr="Apache Flu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8" y="424157"/>
            <a:ext cx="1309967" cy="13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Shape 2"/>
          <p:cNvSpPr txBox="1"/>
          <p:nvPr/>
        </p:nvSpPr>
        <p:spPr>
          <a:xfrm>
            <a:off x="1840415" y="1554439"/>
            <a:ext cx="6316450" cy="453627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Общие описания источника, канала и слива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TwitterAgent.sources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= Twitter 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TwitterAgent.channels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MemChannel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TwitterAgent.sinks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HDFS 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Источник</a:t>
            </a:r>
            <a:endParaRPr lang="ru-RU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TwitterAgent.sources.Twitter.type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</a:t>
            </a: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TwitterAgent.sources.Twitter.consumerKey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 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TwitterAgent.sources.Twitter.consumerSecret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TwitterAgent.sources.Twitter.accessToken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  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TwitterAgent.sources.Twitter.accessTokenSecret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57982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059161" y="354461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Пример конфигурации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8" name="Picture 4" descr="Apache Flu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41" y="443419"/>
            <a:ext cx="1309967" cy="13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Shape 2"/>
          <p:cNvSpPr txBox="1"/>
          <p:nvPr/>
        </p:nvSpPr>
        <p:spPr>
          <a:xfrm>
            <a:off x="1813903" y="1079141"/>
            <a:ext cx="7663729" cy="5173377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Описание канала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TwitterAgent.channels.MemChannel.type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memory 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Описание </a:t>
            </a:r>
            <a:r>
              <a:rPr lang="ru-RU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синка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TwitterAgent.sinks.HDFS.hdfs.path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hdfs://localhost:9000/user/flume/tweets/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TwitterAgent.sinks.HDFS.hdfs.fileType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DataStream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TwitterAgent.sinks.HDFS.hdfs.writeFormat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Text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TwitterAgent.sinks.HDFS.hdfs.batchSize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1000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TwitterAgent.sinks.HDFS.hdfs.rollSize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0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TwitterAgent.sinks.HDFS.hdfs.rollCount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10000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Связь трех компонентов между собой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TwitterAgent.sources.Twitter.channels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MemChannel</a:t>
            </a: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TwitterAgent.sinks.HDFS.channels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</a:t>
            </a:r>
            <a:r>
              <a:rPr lang="en-US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MemChannel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6279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059161" y="354461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Пример конфигурации</a:t>
            </a:r>
          </a:p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Multiplexing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8" name="Picture 4" descr="Apache Flu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41" y="443419"/>
            <a:ext cx="1309967" cy="13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Shape 2"/>
          <p:cNvSpPr txBox="1"/>
          <p:nvPr/>
        </p:nvSpPr>
        <p:spPr>
          <a:xfrm>
            <a:off x="5153892" y="2036619"/>
            <a:ext cx="4759036" cy="361603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 list the sources, sinks and channels for the agent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&lt;Agent&gt;.sources = &lt;Source&gt;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&lt;Agent&gt;.sinks = &lt;Sink&gt;</a:t>
            </a:r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&lt;Agent&gt;.channels = &lt;Channel1&gt; &lt;Channel2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&gt;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Channel3&gt;</a:t>
            </a: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 set channel for source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&lt;Agent&gt;.sources.&lt;Source&gt;.channels = &lt;Channel1&gt; &lt;Channel2&gt; ...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 set channel for sink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&lt;Agent&gt;.sinks.&lt;Sink&gt;.channel = &lt;Channel1&gt;</a:t>
            </a:r>
            <a:endParaRPr lang="en-US" sz="105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05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05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9219" name="Picture 3" descr="A fan-out flow using a (multiplexing) channel sel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7" y="1948556"/>
            <a:ext cx="4074842" cy="318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28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059161" y="354461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Реальный пример </a:t>
            </a: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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8" name="Picture 4" descr="Apache Flu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41" y="443419"/>
            <a:ext cx="1309967" cy="13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347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059161" y="354461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</a:t>
            </a:r>
            <a:r>
              <a:rPr lang="en-US" sz="3600" spc="-1" dirty="0" err="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Flink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9" y="214335"/>
            <a:ext cx="2054668" cy="100493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77982" y="1687497"/>
            <a:ext cx="910243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Преимущества </a:t>
            </a:r>
            <a:r>
              <a:rPr lang="en-US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Flink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4G of Big </a:t>
            </a: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</a:t>
            </a:r>
            <a:r>
              <a:rPr lang="ru-RU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</a:t>
            </a:r>
            <a:endParaRPr lang="en-US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Быстрее </a:t>
            </a: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Flume</a:t>
            </a: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lang="en-US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Не рубит обработку на </a:t>
            </a:r>
            <a:r>
              <a:rPr lang="ru-RU" sz="2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микробатчи</a:t>
            </a:r>
            <a:endParaRPr lang="ru-RU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«Полноразмерное» средство программирования – более универсальное чем </a:t>
            </a: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Flume</a:t>
            </a:r>
            <a:endParaRPr lang="ru-RU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Подходит для всего , начиная с </a:t>
            </a: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batch processing </a:t>
            </a: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до обработки графов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43308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059161" y="354461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</a:t>
            </a:r>
            <a:r>
              <a:rPr lang="en-US" sz="3600" spc="-1" dirty="0" err="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Flink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42" name="Picture 2" descr="https://d2h0cx97tjks2p.cloudfront.net/blogs/wp-content/uploads/sites/2/2016/11/Apache-Flink-ecosystem-compon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61" y="1359392"/>
            <a:ext cx="7717263" cy="493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9" y="214335"/>
            <a:ext cx="2054668" cy="10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57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20170" y="202309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Возможности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9" y="214335"/>
            <a:ext cx="2054668" cy="100493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55969" y="1458895"/>
            <a:ext cx="3938154" cy="4898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 algn="ctr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Поддерживаемые системы хранения/получения данных</a:t>
            </a:r>
            <a:endParaRPr lang="en-US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HDFS – Hadoop Distributed File System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Local-FS – Local File System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S3 – Simple Storage Service from Amazon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HBase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– NoSQL Database in Hadoop ecosystem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MongoDB – NoSQL Database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RDBMS – Any relational database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Kafka – Distributed messaging Queue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RabbitMQ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– Messaging Queue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Flume – Data Collection and Aggregation Tool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z="11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05430" y="1458895"/>
            <a:ext cx="4015219" cy="412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 algn="ctr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Поддерживаемые режимы исполнения</a:t>
            </a:r>
          </a:p>
          <a:p>
            <a:pPr marL="360" algn="ctr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Local mode – On a single node, in single JVM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 – On a multi-node cluster, with following resource </a:t>
            </a: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manager.</a:t>
            </a:r>
            <a:endParaRPr lang="ru-RU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200510" lvl="2" indent="-285750">
              <a:spcBef>
                <a:spcPts val="1001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YARN</a:t>
            </a:r>
            <a:endParaRPr lang="ru-RU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200510" lvl="2" indent="-285750">
              <a:spcBef>
                <a:spcPts val="1001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Standalone 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– This is the default resource manager which is shipped with </a:t>
            </a:r>
            <a:r>
              <a:rPr lang="en-US" sz="1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Flink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</a:p>
          <a:p>
            <a:pPr marL="1200510" lvl="2" indent="-285750">
              <a:spcBef>
                <a:spcPts val="1001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Mesos</a:t>
            </a: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– This is a generalized resource manager.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Cloud – on Amazon or Google cloud</a:t>
            </a:r>
            <a:endParaRPr lang="ru-RU" sz="11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2775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059161" y="354461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Пример кода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9" y="214335"/>
            <a:ext cx="2054668" cy="1004931"/>
          </a:xfrm>
          <a:prstGeom prst="rect">
            <a:avLst/>
          </a:prstGeom>
        </p:spPr>
      </p:pic>
      <p:sp>
        <p:nvSpPr>
          <p:cNvPr id="8" name="TextShape 2"/>
          <p:cNvSpPr txBox="1"/>
          <p:nvPr/>
        </p:nvSpPr>
        <p:spPr>
          <a:xfrm>
            <a:off x="1059161" y="1359391"/>
            <a:ext cx="8469303" cy="5218053"/>
          </a:xfrm>
          <a:prstGeom prst="rect">
            <a:avLst/>
          </a:prstGeom>
          <a:noFill/>
          <a:ln>
            <a:noFill/>
          </a:ln>
        </p:spPr>
        <p:txBody>
          <a:bodyPr numCol="3">
            <a:normAutofit fontScale="70000" lnSpcReduction="20000"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package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wikiedits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import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org.apache.flink.api.common.functions.AggregateFunction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import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org.apache.flink.api.java.functions.KeySelector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import org.apache.flink.api.java.tuple.Tuple2;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import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org.apache.flink.streaming.api.datastream.DataStream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import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org.apache.flink.streaming.api.datastream.KeyedStream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import org.apache.flink.streaming.api.environment.StreamExecutionEnvironment;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import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org.apache.flink.streaming.api.windowing.time.Time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import org.apache.flink.streaming.connectors.wikiedits.WikipediaEditEvent;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import org.apache.flink.streaming.connectors.wikiedits.WikipediaEditsSource;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public class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WikipediaAnalysis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{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public static void main(String[]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args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) throws Exception {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StreamExecutionEnvironment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see =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StreamExecutionEnvironment.getExecutionEnvironment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DataStream&lt;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WikipediaEditEvent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&gt; edits =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see.addSource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(new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WikipediaEditsSource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());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KeyedStream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WikipediaEditEvent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String&gt;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keyedEdits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= edits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.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keyBy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(new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KeySelector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WikipediaEditEvent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String&gt;() {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@Override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public String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getKey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WikipediaEditEvent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event) {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return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event.getUser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}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});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DataStream&lt;Tuple2&lt;String, Long&gt;&gt; result =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keyedEdits</a:t>
            </a: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.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timeWindow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Time.seconds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(5))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.aggregate(new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AggregateFunction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WikipediaEditEvent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Tuple2&lt;String, Long&gt;, Tuple2&lt;String, Long&gt;&gt;() {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@Override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public Tuple2&lt;String, Long&gt;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createAccumulator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 {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  return new Tuple2&lt;&gt;("", 0L);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}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@Override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public Tuple2&lt;String, Long&gt; add(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WikipediaEditEvent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value, Tuple2&lt;String, Long&gt; accumulator) {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  accumulator.f0 =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value.getUser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  accumulator.f1 +=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value.getByteDiff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return accumulator;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}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@Override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public Tuple2&lt;String, Long&gt;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getResult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(Tuple2&lt;String, Long&gt; accumulator) {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  return accumulator;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}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@Override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public Tuple2&lt;String, Long&gt; merge(Tuple2&lt;String, Long&gt; a, Tuple2&lt;String, Long&gt; b) {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  return new Tuple2&lt;&gt;(a.f0, a.f1 + b.f1);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	}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});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result.print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</a:t>
            </a: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see.execute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();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}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}</a:t>
            </a:r>
            <a:endParaRPr lang="en-US" sz="105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05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9686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059161" y="354461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Spark Streaming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7982" y="1687497"/>
            <a:ext cx="9102435" cy="3595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Преимущества </a:t>
            </a: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Spark Streamin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Интегрированное средство для 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batch </a:t>
            </a:r>
            <a:r>
              <a:rPr lang="ru-RU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 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streaming </a:t>
            </a: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обработки</a:t>
            </a:r>
            <a:endParaRPr lang="en-US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Это расширение популярного инструмента </a:t>
            </a: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Spark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Родная интеграция со средствами </a:t>
            </a: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SQL, ML</a:t>
            </a:r>
            <a:endParaRPr lang="ru-RU" sz="2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Возможность комбинировать </a:t>
            </a:r>
            <a:r>
              <a:rPr lang="en-US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streaming </a:t>
            </a:r>
            <a:r>
              <a:rPr lang="ru-RU" sz="2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данные со статичными источниками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2" y="354461"/>
            <a:ext cx="1720083" cy="13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19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059161" y="354461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Spark Streaming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2" y="354461"/>
            <a:ext cx="1720083" cy="1317181"/>
          </a:xfrm>
          <a:prstGeom prst="rect">
            <a:avLst/>
          </a:prstGeom>
        </p:spPr>
      </p:pic>
      <p:pic>
        <p:nvPicPr>
          <p:cNvPr id="12290" name="Picture 2" descr="Apache Spark Streaming Ecosystem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671642"/>
            <a:ext cx="7871683" cy="442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49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Инструменты 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ETL </a:t>
            </a: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 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Hadoop  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2791711" y="963144"/>
            <a:ext cx="6747143" cy="541687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Инструменты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для потоковой обработки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Flume</a:t>
            </a: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dirty="0" smtClean="0"/>
              <a:t>Flume is a distributed, reliable, and available service for efficiently collecting, aggregating, and moving large amounts of log data. It has a simple and flexible architecture based on streaming data flows.</a:t>
            </a:r>
            <a:endParaRPr lang="en-US" sz="1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</a:t>
            </a:r>
            <a:r>
              <a:rPr lang="en-US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Flink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dirty="0" smtClean="0"/>
              <a:t>Apache </a:t>
            </a:r>
            <a:r>
              <a:rPr lang="en-US" sz="1200" dirty="0" err="1"/>
              <a:t>Flink</a:t>
            </a:r>
            <a:r>
              <a:rPr lang="en-US" sz="1200" dirty="0"/>
              <a:t> is an open-source stream-processing framework developed by the Apache Software Foundation</a:t>
            </a:r>
            <a:endParaRPr lang="en-US" sz="1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Spark Streaming </a:t>
            </a:r>
          </a:p>
          <a:p>
            <a:pPr marL="914760" lvl="2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 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extension of the core Spark API that enables scalable, high-throughput, fault-tolerant stream processing of live data streams. Data can be ingested from many sources 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…, 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 can be processed using complex algorithms </a:t>
            </a: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…. Processed 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can be pushed out to filesystems, databases, and live dashboards.</a:t>
            </a:r>
            <a:endParaRPr lang="en-US" sz="12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Kafka</a:t>
            </a:r>
            <a:b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</a:b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streaming platform has three key capabilities:</a:t>
            </a:r>
          </a:p>
          <a:p>
            <a:pPr marL="1257660" lvl="2" indent="-342900">
              <a:spcBef>
                <a:spcPts val="1001"/>
              </a:spcBef>
              <a:buClr>
                <a:srgbClr val="90C226"/>
              </a:buClr>
              <a:buSzPct val="80000"/>
              <a:buFont typeface="+mj-lt"/>
              <a:buAutoNum type="arabicPeriod"/>
            </a:pPr>
            <a:r>
              <a:rPr lang="en-US" sz="14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Publish </a:t>
            </a: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 subscribe to streams of records, similar to a message queue or enterprise messaging system.</a:t>
            </a:r>
          </a:p>
          <a:p>
            <a:pPr marL="1257660" lvl="2" indent="-342900">
              <a:spcBef>
                <a:spcPts val="1001"/>
              </a:spcBef>
              <a:buClr>
                <a:srgbClr val="90C226"/>
              </a:buClr>
              <a:buSzPct val="80000"/>
              <a:buFont typeface="+mj-lt"/>
              <a:buAutoNum type="arabicPeriod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Store streams of records in a fault-tolerant durable way.</a:t>
            </a:r>
          </a:p>
          <a:p>
            <a:pPr marL="1257660" lvl="2" indent="-342900">
              <a:spcBef>
                <a:spcPts val="1001"/>
              </a:spcBef>
              <a:buClr>
                <a:srgbClr val="90C226"/>
              </a:buClr>
              <a:buSzPct val="80000"/>
              <a:buFont typeface="+mj-lt"/>
              <a:buAutoNum type="arabicPeriod"/>
            </a:pPr>
            <a:r>
              <a:rPr 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Process streams of records as they occur.</a:t>
            </a: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8" name="Picture 4" descr="Apache Flu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2" y="1148838"/>
            <a:ext cx="1309967" cy="13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43" y="2705723"/>
            <a:ext cx="2054668" cy="100493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60" y="3950358"/>
            <a:ext cx="1720083" cy="1317181"/>
          </a:xfrm>
          <a:prstGeom prst="rect">
            <a:avLst/>
          </a:prstGeom>
        </p:spPr>
      </p:pic>
      <p:pic>
        <p:nvPicPr>
          <p:cNvPr id="1041" name="Picture 17" descr="https://kafka.apache.org/images/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0" y="5397170"/>
            <a:ext cx="3293046" cy="98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883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069552" y="2619678"/>
            <a:ext cx="8596440" cy="238873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Минутка рекламы</a:t>
            </a:r>
            <a:r>
              <a:rPr lang="en-US" sz="3600" spc="-1" dirty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:</a:t>
            </a:r>
            <a:endParaRPr lang="en-US" sz="3600" spc="-1" dirty="0" smtClean="0">
              <a:solidFill>
                <a:srgbClr val="90C226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algn="ctr">
              <a:lnSpc>
                <a:spcPct val="100000"/>
              </a:lnSpc>
            </a:pPr>
            <a:endParaRPr lang="ru-RU" sz="3600" spc="-1" dirty="0" smtClean="0">
              <a:solidFill>
                <a:srgbClr val="90C226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Учите </a:t>
            </a:r>
            <a:r>
              <a:rPr lang="en-US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SPARK </a:t>
            </a:r>
            <a:r>
              <a:rPr lang="en-US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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2" y="354461"/>
            <a:ext cx="1720083" cy="13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49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091520" y="856800"/>
            <a:ext cx="19000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Источники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194480" y="1762919"/>
            <a:ext cx="8228300" cy="38238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94480" y="1571190"/>
            <a:ext cx="897543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Apache Flume </a:t>
            </a:r>
            <a:endParaRPr lang="ru-RU" sz="1400" dirty="0" smtClean="0"/>
          </a:p>
          <a:p>
            <a:r>
              <a:rPr lang="en-US" sz="1400" dirty="0">
                <a:hlinkClick r:id="rId2"/>
              </a:rPr>
              <a:t>https://flume.apache.org</a:t>
            </a:r>
            <a:r>
              <a:rPr lang="en-US" sz="1400" dirty="0" smtClean="0">
                <a:hlinkClick r:id="rId2"/>
              </a:rPr>
              <a:t>/</a:t>
            </a:r>
            <a:endParaRPr lang="ru-RU" sz="1400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www.tutorialspoint.com/apache_flume/index.htm</a:t>
            </a:r>
            <a:endParaRPr lang="en-US" sz="1400" dirty="0" smtClean="0"/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flume.apache.org/FlumeUserGuide.html</a:t>
            </a:r>
            <a:endParaRPr lang="ru-RU" sz="1400" dirty="0" smtClean="0"/>
          </a:p>
          <a:p>
            <a:r>
              <a:rPr lang="en-US" sz="1400" dirty="0">
                <a:hlinkClick r:id="rId5"/>
              </a:rPr>
              <a:t>https://habr.com/ru/company/dca/blog/280386/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Apache </a:t>
            </a:r>
            <a:r>
              <a:rPr lang="en-US" sz="1400" dirty="0" err="1" smtClean="0"/>
              <a:t>Flink</a:t>
            </a:r>
            <a:endParaRPr lang="en-US" sz="1400" dirty="0" smtClean="0"/>
          </a:p>
          <a:p>
            <a:r>
              <a:rPr lang="en-US" sz="1400" dirty="0">
                <a:hlinkClick r:id="rId6"/>
              </a:rPr>
              <a:t>https://flink.apache.org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Spark Streaming</a:t>
            </a:r>
          </a:p>
          <a:p>
            <a:r>
              <a:rPr lang="en-US" sz="1400" dirty="0">
                <a:hlinkClick r:id="rId7"/>
              </a:rPr>
              <a:t>https://</a:t>
            </a:r>
            <a:r>
              <a:rPr lang="en-US" sz="1400" dirty="0" smtClean="0">
                <a:hlinkClick r:id="rId7"/>
              </a:rPr>
              <a:t>spark.apache.org/docs/latest/streaming-programming-guide.html</a:t>
            </a:r>
            <a:endParaRPr lang="en-US" sz="1400" dirty="0" smtClean="0"/>
          </a:p>
          <a:p>
            <a:r>
              <a:rPr lang="en-US" sz="1400" dirty="0">
                <a:hlinkClick r:id="rId8"/>
              </a:rPr>
              <a:t>https://www.cloudera.com/tutorials/introduction-to-spark-streaming/.html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767101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Apache Flume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737043" y="1734124"/>
            <a:ext cx="8801811" cy="4645893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z="1200" dirty="0" smtClean="0"/>
              <a:t>	</a:t>
            </a:r>
            <a:r>
              <a:rPr lang="en-US" dirty="0" smtClean="0"/>
              <a:t>Flume is a distributed, reliable, and available service for efficiently collecting, aggregating, and moving large amounts of log data. It has a simple and flexible architecture based on streaming data flows.</a:t>
            </a:r>
            <a:endParaRPr lang="ru-RU" dirty="0" smtClean="0"/>
          </a:p>
          <a:p>
            <a:pPr marL="360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Оригинально создавался для того чтобы сохранять </a:t>
            </a:r>
            <a:r>
              <a:rPr lang="ru-RU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логи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в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HDFS.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Преимущества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Flume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Хорошо выполняет свою задачу</a:t>
            </a:r>
          </a:p>
          <a:p>
            <a:pPr marL="1257480" lvl="2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contextual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routing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257480" lvl="2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multi-hop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flows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1257480" lvl="2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fan-in 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fan-out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flows</a:t>
            </a: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Легко конфигурируется 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Хорошо интегрируется с сервисами типа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Facebook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Легко масштабируется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Основным объектом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Flume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является т.н.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Event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(событие). 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Это единица информации которую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Flume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передает. Полезная нагрузка в общем виде может быть любой. 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8" name="Picture 4" descr="Apache Flu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3" y="424158"/>
            <a:ext cx="1309967" cy="13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11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39728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Flume</a:t>
            </a: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agent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8" name="Picture 4" descr="Apache Flu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3" y="424158"/>
            <a:ext cx="1309967" cy="13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Shape 2"/>
          <p:cNvSpPr txBox="1"/>
          <p:nvPr/>
        </p:nvSpPr>
        <p:spPr>
          <a:xfrm>
            <a:off x="530448" y="1874914"/>
            <a:ext cx="8801811" cy="453627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Основные сущности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Event 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Событие  - это основная единица передачи данных. Состоит из: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Header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(заголовок) – свойства события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Body (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содержимое) – то что мы передаем, собственно данные.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Source</a:t>
            </a: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Источник – это место откуда мы получаем события.</a:t>
            </a: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Channel</a:t>
            </a: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Канал – это буфер, который связывает источник и канал.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Sink</a:t>
            </a: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Слив – это место куда события сохраняются.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24988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839728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Flume</a:t>
            </a: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agent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8" name="Picture 4" descr="Apache Flu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3" y="424158"/>
            <a:ext cx="1309967" cy="13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Shape 2"/>
          <p:cNvSpPr txBox="1"/>
          <p:nvPr/>
        </p:nvSpPr>
        <p:spPr>
          <a:xfrm>
            <a:off x="530448" y="1874914"/>
            <a:ext cx="8801811" cy="453627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Source/Channel/Sink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живут внутри одного процесса по имени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Agent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Кроме того в нем могут присутствовать еще такие объекты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Interceptors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Используются дл</a:t>
            </a:r>
            <a:r>
              <a:rPr lang="ru-RU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я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изменения или фильтрации событий во время передачи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source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sink</a:t>
            </a: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Channel Selectors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Определяют какой канал нужно использовать если можно использовать несколько каналов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Sink 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Processors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Используются для выбора одного из сливов если их несколько. Они используются для 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load balancing </a:t>
            </a: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 отказоустойчивости.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ru-RU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51722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Flume </a:t>
            </a: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на стероидах </a:t>
            </a: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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8" name="Picture 4" descr="Apache Flum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3" y="424158"/>
            <a:ext cx="1309967" cy="13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Shape 2"/>
          <p:cNvSpPr txBox="1"/>
          <p:nvPr/>
        </p:nvSpPr>
        <p:spPr>
          <a:xfrm>
            <a:off x="821395" y="2290550"/>
            <a:ext cx="8743152" cy="3694613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Multi-hop Flow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Когда событие проходит несколько агентов</a:t>
            </a: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Fan-out 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Flow</a:t>
            </a:r>
          </a:p>
          <a:p>
            <a:pPr marL="457560" lvl="1"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Событие поступает из одного источника и распределяется на несколько каналов</a:t>
            </a: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Оно может реплицироваться чтобы сохраняться в несколько мест.</a:t>
            </a: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Может быть «мультиплексировано» – то есть уйдет в канал в зависимости от заголовка.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sz="1400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364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Flume </a:t>
            </a: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на стероидах </a:t>
            </a: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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8" name="Picture 4" descr="Apache Flu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3" y="424158"/>
            <a:ext cx="1309967" cy="13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lume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611" y="1412006"/>
            <a:ext cx="5403561" cy="24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wo agents communicating over Avro R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91" y="4307321"/>
            <a:ext cx="5867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1373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424158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Flume </a:t>
            </a: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на стероидах </a:t>
            </a: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sym typeface="Wingdings" panose="05000000000000000000" pitchFamily="2" charset="2"/>
              </a:rPr>
              <a:t>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8" name="Picture 4" descr="Apache Flu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3" y="424158"/>
            <a:ext cx="1309967" cy="13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A fan-in flow using Avro RPC to consolidate events in one pl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02" y="1599188"/>
            <a:ext cx="6660862" cy="45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1471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1059161" y="354461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 чем можно работать во </a:t>
            </a:r>
            <a:r>
              <a:rPr lang="en-US" sz="3600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Flume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8" name="Picture 4" descr="Apache Flu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8" y="424157"/>
            <a:ext cx="1309967" cy="130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30449" y="2223654"/>
            <a:ext cx="2971288" cy="4499263"/>
          </a:xfrm>
          <a:prstGeom prst="rect">
            <a:avLst/>
          </a:prstGeom>
          <a:noFill/>
          <a:ln>
            <a:noFill/>
          </a:ln>
        </p:spPr>
        <p:txBody>
          <a:bodyPr numCol="2">
            <a:noAutofit/>
          </a:bodyPr>
          <a:lstStyle/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Avro 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Thrift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Exec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JMS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Spooling Directory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Twitter 1% firehose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Kafka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NetCat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Sequence Generator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Syslog Sources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Syslog TCP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Multiport 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Syslog TCP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Syslog UDP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HTTP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Stress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Legacy Sources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Thrift Legacy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Custom Source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Scribe Source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660572" y="2223654"/>
            <a:ext cx="2760519" cy="4499264"/>
          </a:xfrm>
          <a:prstGeom prst="rect">
            <a:avLst/>
          </a:prstGeom>
          <a:noFill/>
          <a:ln>
            <a:noFill/>
          </a:ln>
        </p:spPr>
        <p:txBody>
          <a:bodyPr numCol="2">
            <a:noAutofit/>
          </a:bodyPr>
          <a:lstStyle/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HDFS Sink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Hive Sink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Logger Sink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Avro Sink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Thrift Sink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IRC Sink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File Roll Sink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Null Sink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HBaseSink</a:t>
            </a: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AsyncHBaseSink</a:t>
            </a: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MorphlineSolrSink</a:t>
            </a: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ElasticSearchSink</a:t>
            </a:r>
            <a:endParaRPr lang="en-US" sz="12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Kite Dataset Sink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Kafka Sink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943350" y="2223653"/>
            <a:ext cx="2275608" cy="4499264"/>
          </a:xfrm>
          <a:prstGeom prst="rect">
            <a:avLst/>
          </a:prstGeom>
          <a:noFill/>
          <a:ln>
            <a:noFill/>
          </a:ln>
        </p:spPr>
        <p:txBody>
          <a:bodyPr numCol="1">
            <a:noAutofit/>
          </a:bodyPr>
          <a:lstStyle/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Memory Channel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JDBC Channel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Kafka Channel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File Channel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Spillable</a:t>
            </a: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Memory Channel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Pseudo Transaction Channel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5431" y="1734124"/>
            <a:ext cx="2037330" cy="369332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 lnSpcReduction="20000"/>
          </a:bodyPr>
          <a:lstStyle>
            <a:defPPr>
              <a:defRPr lang="ru-RU"/>
            </a:defPPr>
            <a:lvl1pPr algn="ctr">
              <a:lnSpc>
                <a:spcPct val="100000"/>
              </a:lnSpc>
              <a:defRPr sz="3600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lvl1pPr>
          </a:lstStyle>
          <a:p>
            <a:r>
              <a:rPr lang="en-US" dirty="0"/>
              <a:t>SOURCE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062055" y="1674026"/>
            <a:ext cx="1924051" cy="48952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>
              <a:defRPr lang="ru-RU"/>
            </a:defPPr>
            <a:lvl1pPr algn="ctr">
              <a:lnSpc>
                <a:spcPct val="100000"/>
              </a:lnSpc>
              <a:defRPr sz="3600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lvl1pPr>
          </a:lstStyle>
          <a:p>
            <a:r>
              <a:rPr lang="en-US" sz="2000" dirty="0"/>
              <a:t>CHANNEL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51671" y="1703346"/>
            <a:ext cx="2037330" cy="40011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>
              <a:defRPr lang="ru-RU"/>
            </a:defPPr>
            <a:lvl1pPr algn="ctr">
              <a:lnSpc>
                <a:spcPct val="100000"/>
              </a:lnSpc>
              <a:defRPr sz="2000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defRPr>
            </a:lvl1pPr>
          </a:lstStyle>
          <a:p>
            <a:r>
              <a:rPr lang="en-US" dirty="0"/>
              <a:t>SINK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8196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15653</TotalTime>
  <Words>922</Words>
  <Application>Microsoft Office PowerPoint</Application>
  <PresentationFormat>Широкоэкранный</PresentationFormat>
  <Paragraphs>268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21</vt:i4>
      </vt:variant>
    </vt:vector>
  </HeadingPairs>
  <TitlesOfParts>
    <vt:vector size="32" baseType="lpstr">
      <vt:lpstr>Arial</vt:lpstr>
      <vt:lpstr>DejaVu Sans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"МегаФон"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subject/>
  <dc:creator>Dekanovich Andrey (ITi)</dc:creator>
  <dc:description/>
  <cp:lastModifiedBy>Dekanovich Andrey (ITi)</cp:lastModifiedBy>
  <cp:revision>207</cp:revision>
  <dcterms:created xsi:type="dcterms:W3CDTF">2019-08-20T08:43:05Z</dcterms:created>
  <dcterms:modified xsi:type="dcterms:W3CDTF">2020-04-16T16:43:19Z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ПАО "МегаФон"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