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  <p:sldMasterId id="2147483700" r:id="rId3"/>
    <p:sldMasterId id="2147483713" r:id="rId4"/>
  </p:sldMasterIdLst>
  <p:sldIdLst>
    <p:sldId id="256" r:id="rId5"/>
    <p:sldId id="283" r:id="rId6"/>
    <p:sldId id="286" r:id="rId7"/>
    <p:sldId id="287" r:id="rId8"/>
    <p:sldId id="289" r:id="rId9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0"/>
          <p:cNvSpPr/>
          <p:nvPr/>
        </p:nvSpPr>
        <p:spPr>
          <a:xfrm rot="10800000">
            <a:off x="2526480" y="1699632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6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1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2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EB1B72-6AF1-464C-8318-7378A65FE39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12/31/2019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B65832-13F7-4F33-A6D0-672EBDE09DAA}" type="slidenum">
              <a:rPr lang="en-US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nk.apache.org/" TargetMode="External"/><Relationship Id="rId2" Type="http://schemas.openxmlformats.org/officeDocument/2006/relationships/hyperlink" Target="https://flume.apache.org/" TargetMode="Externa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kafka.apache.org/intro.html" TargetMode="External"/><Relationship Id="rId4" Type="http://schemas.openxmlformats.org/officeDocument/2006/relationships/hyperlink" Target="https://spark.apache.org/docs/latest/streaming-programming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00988" y="4120920"/>
            <a:ext cx="804708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Лекция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№5 </a:t>
            </a:r>
            <a:r>
              <a:rPr lang="ru-RU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Начальный </a:t>
            </a:r>
            <a:r>
              <a:rPr lang="en-US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ETL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GeekBrains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Андрей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Деканович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4" name="Рисунок 4"/>
          <p:cNvPicPr/>
          <p:nvPr/>
        </p:nvPicPr>
        <p:blipFill>
          <a:blip r:embed="rId2"/>
          <a:stretch/>
        </p:blipFill>
        <p:spPr>
          <a:xfrm>
            <a:off x="3305160" y="1820880"/>
            <a:ext cx="3570480" cy="19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Что такое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ETL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33894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Определимся с терминами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ETL – Extract, Transform, Load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«</a:t>
            </a:r>
            <a:r>
              <a:rPr lang="ru-RU" dirty="0"/>
              <a:t>извлечение, преобразование, загрузка») — один из основных </a:t>
            </a:r>
            <a:r>
              <a:rPr lang="ru-RU" b="1" dirty="0"/>
              <a:t>процессов</a:t>
            </a:r>
            <a:r>
              <a:rPr lang="ru-RU" dirty="0"/>
              <a:t> в управлении хранилищами данных, который включает в себя: извлечение данных из внешних источников; их трансформация и очистка, чтобы они соответствовали потребностям бизнес-модели; и загрузка их в хранилище данных</a:t>
            </a:r>
            <a:r>
              <a:rPr lang="ru-RU" dirty="0" smtClean="0"/>
              <a:t>.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Очень часто </a:t>
            </a:r>
            <a:r>
              <a:rPr lang="en-US" dirty="0" smtClean="0"/>
              <a:t>ETL – </a:t>
            </a:r>
            <a:r>
              <a:rPr lang="ru-RU" dirty="0" smtClean="0"/>
              <a:t>это действительно три отдельных стадии процесса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 smtClean="0"/>
              <a:t>ELT --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Extract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Load, Transform</a:t>
            </a:r>
            <a:endParaRPr lang="en-US" dirty="0" smtClean="0"/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 smtClean="0"/>
              <a:t>Batch processing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dirty="0" smtClean="0"/>
              <a:t>«Обработка партиями» -- обработка многих сущностей за раз в качестве одного неделимого шага.</a:t>
            </a:r>
            <a:endParaRPr lang="en-US" dirty="0" smtClean="0"/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 smtClean="0"/>
              <a:t>Streaming processing 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dirty="0" smtClean="0"/>
              <a:t>Обработка сущностей потоком, насколько можно быстро. </a:t>
            </a:r>
            <a:endParaRPr lang="en-US" dirty="0" smtClean="0"/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600" dirty="0" smtClean="0"/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2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041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Инструменты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ETL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 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987136" y="963144"/>
            <a:ext cx="7408718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Инструменты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batch processing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Open Source</a:t>
            </a:r>
            <a:endParaRPr lang="ru-RU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+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Hive/Impala/MR </a:t>
            </a:r>
            <a:endParaRPr lang="ru-RU" sz="24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SQOP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ODBC/JDBC Connectors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Пропри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тарные инструменты</a:t>
            </a:r>
            <a:endParaRPr lang="en-US" sz="24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Informatica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Oracle Data Integrator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8174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Инструменты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ETL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 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2791711" y="963144"/>
            <a:ext cx="6747143" cy="541687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Инструменты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потоковой обработки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Flume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dirty="0" smtClean="0"/>
              <a:t>Flume is a distributed, reliable, and available service for efficiently collecting, aggregating, and moving large amounts of log data. It has a simple and flexible architecture based on streaming data flows.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Flink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dirty="0" smtClean="0"/>
              <a:t>Apache </a:t>
            </a:r>
            <a:r>
              <a:rPr lang="en-US" sz="1200" dirty="0" err="1"/>
              <a:t>Flink</a:t>
            </a:r>
            <a:r>
              <a:rPr lang="en-US" sz="1200" dirty="0"/>
              <a:t> is an open-source stream-processing framework developed by the Apache Software Foundation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 Streaming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extension of the core Spark API that enables scalable, high-throughput, fault-tolerant stream processing of live data streams. Data can be ingested from many sources 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…,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can be processed using complex algorithms 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…. Processed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can be pushed out to filesystems, databases, and live dashboards.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Kafka</a:t>
            </a:r>
            <a:b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streaming platform has three key capabilities:</a:t>
            </a:r>
          </a:p>
          <a:p>
            <a:pPr marL="1257660" lvl="2" indent="-342900">
              <a:spcBef>
                <a:spcPts val="1001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Publish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subscribe to streams of records, similar to a message queue or enterprise messaging system.</a:t>
            </a:r>
          </a:p>
          <a:p>
            <a:pPr marL="1257660" lvl="2" indent="-342900">
              <a:spcBef>
                <a:spcPts val="1001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Store streams of records in a fault-tolerant durable way.</a:t>
            </a:r>
          </a:p>
          <a:p>
            <a:pPr marL="1257660" lvl="2" indent="-342900">
              <a:spcBef>
                <a:spcPts val="1001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streams of records as they occur.</a:t>
            </a: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2" y="114883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3" y="2705723"/>
            <a:ext cx="2054668" cy="10049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0" y="3950358"/>
            <a:ext cx="1720083" cy="1317181"/>
          </a:xfrm>
          <a:prstGeom prst="rect">
            <a:avLst/>
          </a:prstGeom>
        </p:spPr>
      </p:pic>
      <p:pic>
        <p:nvPicPr>
          <p:cNvPr id="1041" name="Picture 17" descr="https://kafka.apache.org/images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0" y="5397170"/>
            <a:ext cx="3293046" cy="98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83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91520" y="856800"/>
            <a:ext cx="1900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194480" y="1762919"/>
            <a:ext cx="8228300" cy="3823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9073" y="1571190"/>
            <a:ext cx="95008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Apache Flume </a:t>
            </a:r>
            <a:endParaRPr lang="ru-RU" dirty="0" smtClean="0"/>
          </a:p>
          <a:p>
            <a:r>
              <a:rPr lang="en-US" dirty="0">
                <a:hlinkClick r:id="rId2"/>
              </a:rPr>
              <a:t>https://flume.apache.org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https://flink.apache.org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Spark Streaming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spark.apache.org/docs/latest/streaming-programming-guide.html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Apache Kafka</a:t>
            </a:r>
          </a:p>
          <a:p>
            <a:r>
              <a:rPr lang="en-US" dirty="0">
                <a:hlinkClick r:id="rId5"/>
              </a:rPr>
              <a:t>https://kafka.apache.org/intro.html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10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13624</TotalTime>
  <Words>200</Words>
  <Application>Microsoft Office PowerPoint</Application>
  <PresentationFormat>Широкоэкранный</PresentationFormat>
  <Paragraphs>52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subject/>
  <dc:creator>Dekanovich Andrey (ITi)</dc:creator>
  <dc:description/>
  <cp:lastModifiedBy>Dekanovich Andrey (ITi)</cp:lastModifiedBy>
  <cp:revision>154</cp:revision>
  <dcterms:created xsi:type="dcterms:W3CDTF">2019-08-20T08:43:05Z</dcterms:created>
  <dcterms:modified xsi:type="dcterms:W3CDTF">2019-12-31T10:18:51Z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ПАО "МегаФон"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