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87" r:id="rId2"/>
    <p:sldMasterId id="2147483700" r:id="rId3"/>
    <p:sldMasterId id="2147483713" r:id="rId4"/>
  </p:sldMasterIdLst>
  <p:sldIdLst>
    <p:sldId id="256" r:id="rId5"/>
    <p:sldId id="283" r:id="rId6"/>
    <p:sldId id="286" r:id="rId7"/>
    <p:sldId id="282" r:id="rId8"/>
    <p:sldId id="285" r:id="rId9"/>
    <p:sldId id="287" r:id="rId10"/>
    <p:sldId id="288" r:id="rId11"/>
    <p:sldId id="290" r:id="rId12"/>
    <p:sldId id="289" r:id="rId13"/>
    <p:sldId id="291" r:id="rId14"/>
    <p:sldId id="267" r:id="rId15"/>
    <p:sldId id="263" r:id="rId16"/>
  </p:sldIdLst>
  <p:sldSz cx="12192000" cy="6858000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77" d="100"/>
          <a:sy n="77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209160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350604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350604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body"/>
          </p:nvPr>
        </p:nvSpPr>
        <p:spPr>
          <a:xfrm>
            <a:off x="209160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209160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350604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350604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209160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209160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350604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350604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 type="body"/>
          </p:nvPr>
        </p:nvSpPr>
        <p:spPr>
          <a:xfrm>
            <a:off x="209160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209160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350604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350604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9" name="PlaceHolder 6"/>
          <p:cNvSpPr>
            <a:spLocks noGrp="1"/>
          </p:cNvSpPr>
          <p:nvPr>
            <p:ph type="body"/>
          </p:nvPr>
        </p:nvSpPr>
        <p:spPr>
          <a:xfrm>
            <a:off x="209160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0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1440" y="-8640"/>
            <a:ext cx="3006000" cy="686520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360" y="-8640"/>
            <a:ext cx="2586960" cy="686520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2320" y="3048120"/>
            <a:ext cx="3258360" cy="380844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4440" y="-8640"/>
            <a:ext cx="2853000" cy="68652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8640" y="-8640"/>
            <a:ext cx="1288800" cy="686520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8960" y="-8640"/>
            <a:ext cx="1248480" cy="686520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1600" y="3589920"/>
            <a:ext cx="1815840" cy="326664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3280"/>
            <a:ext cx="447120" cy="2843280"/>
          </a:xfrm>
          <a:prstGeom prst="triangle">
            <a:avLst>
              <a:gd name="adj" fmla="val 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13"/>
          <p:cNvSpPr/>
          <p:nvPr/>
        </p:nvSpPr>
        <p:spPr>
          <a:xfrm>
            <a:off x="9181440" y="-8640"/>
            <a:ext cx="3006000" cy="686520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14"/>
          <p:cNvSpPr/>
          <p:nvPr/>
        </p:nvSpPr>
        <p:spPr>
          <a:xfrm>
            <a:off x="9603360" y="-8640"/>
            <a:ext cx="2586960" cy="686520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15"/>
          <p:cNvSpPr/>
          <p:nvPr/>
        </p:nvSpPr>
        <p:spPr>
          <a:xfrm>
            <a:off x="8932320" y="3048120"/>
            <a:ext cx="3258360" cy="380844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16"/>
          <p:cNvSpPr/>
          <p:nvPr/>
        </p:nvSpPr>
        <p:spPr>
          <a:xfrm>
            <a:off x="9334440" y="-8640"/>
            <a:ext cx="2853000" cy="68652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17"/>
          <p:cNvSpPr/>
          <p:nvPr/>
        </p:nvSpPr>
        <p:spPr>
          <a:xfrm>
            <a:off x="10898640" y="-8640"/>
            <a:ext cx="1288800" cy="686520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18"/>
          <p:cNvSpPr/>
          <p:nvPr/>
        </p:nvSpPr>
        <p:spPr>
          <a:xfrm>
            <a:off x="10938960" y="-8640"/>
            <a:ext cx="1248480" cy="686520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19"/>
          <p:cNvSpPr/>
          <p:nvPr/>
        </p:nvSpPr>
        <p:spPr>
          <a:xfrm>
            <a:off x="10371600" y="3589920"/>
            <a:ext cx="1815840" cy="326664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20"/>
          <p:cNvSpPr/>
          <p:nvPr/>
        </p:nvSpPr>
        <p:spPr>
          <a:xfrm rot="10800000">
            <a:off x="2526480" y="16996320"/>
            <a:ext cx="841320" cy="5664600"/>
          </a:xfrm>
          <a:prstGeom prst="triangle">
            <a:avLst>
              <a:gd name="adj" fmla="val 10000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PlaceHolder 2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9" name="PlaceHolder 2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3"/>
          <p:cNvSpPr/>
          <p:nvPr/>
        </p:nvSpPr>
        <p:spPr>
          <a:xfrm>
            <a:off x="9181440" y="-8640"/>
            <a:ext cx="3006000" cy="686520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9603360" y="-8640"/>
            <a:ext cx="2586960" cy="686520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5"/>
          <p:cNvSpPr/>
          <p:nvPr/>
        </p:nvSpPr>
        <p:spPr>
          <a:xfrm>
            <a:off x="8932320" y="3048120"/>
            <a:ext cx="3258360" cy="380844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6"/>
          <p:cNvSpPr/>
          <p:nvPr/>
        </p:nvSpPr>
        <p:spPr>
          <a:xfrm>
            <a:off x="9334440" y="-8640"/>
            <a:ext cx="2853000" cy="68652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7"/>
          <p:cNvSpPr/>
          <p:nvPr/>
        </p:nvSpPr>
        <p:spPr>
          <a:xfrm>
            <a:off x="10898640" y="-8640"/>
            <a:ext cx="1288800" cy="686520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8"/>
          <p:cNvSpPr/>
          <p:nvPr/>
        </p:nvSpPr>
        <p:spPr>
          <a:xfrm>
            <a:off x="10938960" y="-8640"/>
            <a:ext cx="1248480" cy="686520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9"/>
          <p:cNvSpPr/>
          <p:nvPr/>
        </p:nvSpPr>
        <p:spPr>
          <a:xfrm>
            <a:off x="10371600" y="3589920"/>
            <a:ext cx="1815840" cy="326664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10"/>
          <p:cNvSpPr/>
          <p:nvPr/>
        </p:nvSpPr>
        <p:spPr>
          <a:xfrm>
            <a:off x="0" y="4013280"/>
            <a:ext cx="447120" cy="2843280"/>
          </a:xfrm>
          <a:prstGeom prst="triangle">
            <a:avLst>
              <a:gd name="adj" fmla="val 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6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66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3"/>
          <p:cNvSpPr/>
          <p:nvPr/>
        </p:nvSpPr>
        <p:spPr>
          <a:xfrm>
            <a:off x="9181440" y="-8640"/>
            <a:ext cx="3006000" cy="686520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4"/>
          <p:cNvSpPr/>
          <p:nvPr/>
        </p:nvSpPr>
        <p:spPr>
          <a:xfrm>
            <a:off x="9603360" y="-8640"/>
            <a:ext cx="2586960" cy="686520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5"/>
          <p:cNvSpPr/>
          <p:nvPr/>
        </p:nvSpPr>
        <p:spPr>
          <a:xfrm>
            <a:off x="8932320" y="3048120"/>
            <a:ext cx="3258360" cy="380844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6"/>
          <p:cNvSpPr/>
          <p:nvPr/>
        </p:nvSpPr>
        <p:spPr>
          <a:xfrm>
            <a:off x="9334440" y="-8640"/>
            <a:ext cx="2853000" cy="68652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7"/>
          <p:cNvSpPr/>
          <p:nvPr/>
        </p:nvSpPr>
        <p:spPr>
          <a:xfrm>
            <a:off x="10898640" y="-8640"/>
            <a:ext cx="1288800" cy="686520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8"/>
          <p:cNvSpPr/>
          <p:nvPr/>
        </p:nvSpPr>
        <p:spPr>
          <a:xfrm>
            <a:off x="10938960" y="-8640"/>
            <a:ext cx="1248480" cy="686520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9"/>
          <p:cNvSpPr/>
          <p:nvPr/>
        </p:nvSpPr>
        <p:spPr>
          <a:xfrm>
            <a:off x="10371600" y="3589920"/>
            <a:ext cx="1815840" cy="326664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10"/>
          <p:cNvSpPr/>
          <p:nvPr/>
        </p:nvSpPr>
        <p:spPr>
          <a:xfrm>
            <a:off x="0" y="4013280"/>
            <a:ext cx="447120" cy="2843280"/>
          </a:xfrm>
          <a:prstGeom prst="triangle">
            <a:avLst>
              <a:gd name="adj" fmla="val 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1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2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4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5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6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9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Образец заголовка</a:t>
            </a:r>
            <a:endParaRPr lang="ru-RU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0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Образец текста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Второй уровень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Третий уровень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Четвертый уровень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Пятый уровень</a:t>
            </a:r>
          </a:p>
        </p:txBody>
      </p:sp>
      <p:sp>
        <p:nvSpPr>
          <p:cNvPr id="261" name="PlaceHolder 13"/>
          <p:cNvSpPr>
            <a:spLocks noGrp="1"/>
          </p:cNvSpPr>
          <p:nvPr>
            <p:ph type="body"/>
          </p:nvPr>
        </p:nvSpPr>
        <p:spPr>
          <a:xfrm>
            <a:off x="5090040" y="2160720"/>
            <a:ext cx="4183560" cy="388044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Образец текста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Второй уровень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Третий уровень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Четвертый уровень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Пятый уровень</a:t>
            </a:r>
          </a:p>
        </p:txBody>
      </p:sp>
      <p:sp>
        <p:nvSpPr>
          <p:cNvPr id="262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5EB1B72-6AF1-464C-8318-7378A65FE39C}" type="datetime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12/17/2019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3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4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5B65832-13F7-4F33-A6D0-672EBDE09DAA}" type="slidenum">
              <a:rPr lang="en-US" sz="9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xtgen.com/hadoop-file-formats-when-and-what-to-us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2.7.5/api/org/apache/hadoop/io/SequenceFile.html" TargetMode="External"/><Relationship Id="rId7" Type="http://schemas.openxmlformats.org/officeDocument/2006/relationships/hyperlink" Target="https://en.wikipedia.org/wiki/Apache_Avro" TargetMode="External"/><Relationship Id="rId2" Type="http://schemas.openxmlformats.org/officeDocument/2006/relationships/hyperlink" Target="https://blog.matthewrathbone.com/2016/09/01/a-beginners-guide-to-hadoop-storage-formats.html" TargetMode="External"/><Relationship Id="rId1" Type="http://schemas.openxmlformats.org/officeDocument/2006/relationships/slideLayout" Target="../slideLayouts/slideLayout40.xml"/><Relationship Id="rId6" Type="http://schemas.openxmlformats.org/officeDocument/2006/relationships/hyperlink" Target="https://avro.apache.org/docs/1.2.0/" TargetMode="External"/><Relationship Id="rId5" Type="http://schemas.openxmlformats.org/officeDocument/2006/relationships/hyperlink" Target="https://en.wikipedia.org/wiki/Apache_Parquet" TargetMode="External"/><Relationship Id="rId4" Type="http://schemas.openxmlformats.org/officeDocument/2006/relationships/hyperlink" Target="https://parquet.apache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r2.7.5/api/org/apache/hadoop/io/SequenceFile.html" TargetMode="Externa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ive.apache.org/javadocs/r2.2.0/api/org/apache/hadoop/hive/ql/io/RCFile.html" TargetMode="External"/><Relationship Id="rId2" Type="http://schemas.openxmlformats.org/officeDocument/2006/relationships/hyperlink" Target="https://en.wikipedia.org/wiki/RCFile" TargetMode="Externa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rc.apache.org/" TargetMode="External"/><Relationship Id="rId2" Type="http://schemas.openxmlformats.org/officeDocument/2006/relationships/hyperlink" Target="https://cwiki.apache.org/confluence/display/Hive/LanguageManual+ORC" TargetMode="Externa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pache_Parquet" TargetMode="External"/><Relationship Id="rId2" Type="http://schemas.openxmlformats.org/officeDocument/2006/relationships/hyperlink" Target="https://parquet.apache.org/" TargetMode="Externa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pache_Avro" TargetMode="External"/><Relationship Id="rId2" Type="http://schemas.openxmlformats.org/officeDocument/2006/relationships/hyperlink" Target="https://avro.apache.org/docs/1.2.0/" TargetMode="Externa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1500988" y="4120920"/>
            <a:ext cx="8047080" cy="165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Лекция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8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№5 </a:t>
            </a:r>
            <a:r>
              <a:rPr lang="ru-RU" sz="18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Форматы файлов.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Для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GeekBrains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Андрей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Деканович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155520" y="-144360"/>
            <a:ext cx="3034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54" name="Рисунок 4"/>
          <p:cNvPicPr/>
          <p:nvPr/>
        </p:nvPicPr>
        <p:blipFill>
          <a:blip r:embed="rId2"/>
          <a:stretch/>
        </p:blipFill>
        <p:spPr>
          <a:xfrm>
            <a:off x="3305160" y="1820880"/>
            <a:ext cx="3570480" cy="190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677160" y="493251"/>
            <a:ext cx="8596440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Что выбрать</a:t>
            </a: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ru-RU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4601453" y="1748143"/>
            <a:ext cx="5342648" cy="2638598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Column-oriented 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для аналитики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Row-oriented 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для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OLTP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AVRO – 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для большой нагрузки по записи, например для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Apache Kafka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Parquet 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– если вы любите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Impala</a:t>
            </a: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ORC – 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если вы любите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Hive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CSV 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– если нужна простая интеграция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4098" name="Picture 2" descr="https://miro.medium.com/max/863/1*mSGG8kqyDeSNbMLRkaVv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72" y="1371970"/>
            <a:ext cx="3741016" cy="316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779318" y="4540780"/>
            <a:ext cx="8219209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" algn="ctr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 algn="ctr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Ищите </a:t>
            </a:r>
            <a:r>
              <a:rPr lang="ru-RU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 </a:t>
            </a:r>
            <a:r>
              <a:rPr lang="ru-RU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обрящете</a:t>
            </a:r>
            <a:r>
              <a:rPr lang="ru-RU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(с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  <a:endParaRPr lang="ru-RU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dirty="0">
                <a:hlinkClick r:id="rId3"/>
              </a:rPr>
              <a:t>https://nxtgen.com/hadoop-file-formats-when-and-what-to-use</a:t>
            </a:r>
            <a:endParaRPr lang="en-US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321829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6799" y="574309"/>
            <a:ext cx="8596440" cy="672910"/>
          </a:xfrm>
        </p:spPr>
        <p:txBody>
          <a:bodyPr/>
          <a:lstStyle/>
          <a:p>
            <a:r>
              <a:rPr lang="ru-RU" sz="3600" dirty="0" smtClean="0">
                <a:solidFill>
                  <a:srgbClr val="92D050"/>
                </a:solidFill>
              </a:rPr>
              <a:t>Что могут спросить на собеседовании</a:t>
            </a:r>
            <a:endParaRPr lang="ru-RU" sz="3600" dirty="0">
              <a:solidFill>
                <a:srgbClr val="92D05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76799" y="1362220"/>
            <a:ext cx="85964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AutoNum type="arabicPeriod"/>
            </a:pPr>
            <a:r>
              <a:rPr lang="ru-RU" b="0" i="0" dirty="0" smtClean="0">
                <a:solidFill>
                  <a:srgbClr val="787878"/>
                </a:solidFill>
                <a:effectLst/>
                <a:latin typeface="inherit"/>
              </a:rPr>
              <a:t>Какие основные форматы хранения вы </a:t>
            </a:r>
            <a:r>
              <a:rPr lang="ru-RU" dirty="0">
                <a:solidFill>
                  <a:srgbClr val="787878"/>
                </a:solidFill>
                <a:latin typeface="inherit"/>
              </a:rPr>
              <a:t>з</a:t>
            </a:r>
            <a:r>
              <a:rPr lang="ru-RU" b="0" i="0" dirty="0" smtClean="0">
                <a:solidFill>
                  <a:srgbClr val="787878"/>
                </a:solidFill>
                <a:effectLst/>
                <a:latin typeface="inherit"/>
              </a:rPr>
              <a:t>наете?</a:t>
            </a:r>
          </a:p>
          <a:p>
            <a:pPr marL="342900" indent="-342900" fontAlgn="base">
              <a:buFontTx/>
              <a:buAutoNum type="arabicPeriod"/>
            </a:pPr>
            <a:r>
              <a:rPr lang="ru-RU" dirty="0" smtClean="0">
                <a:solidFill>
                  <a:srgbClr val="787878"/>
                </a:solidFill>
                <a:latin typeface="inherit"/>
              </a:rPr>
              <a:t>Какой формат хранения позволит выполнить </a:t>
            </a:r>
            <a:r>
              <a:rPr lang="en-US" dirty="0" smtClean="0">
                <a:solidFill>
                  <a:srgbClr val="787878"/>
                </a:solidFill>
                <a:latin typeface="inherit"/>
              </a:rPr>
              <a:t>select count(*) </a:t>
            </a:r>
            <a:r>
              <a:rPr lang="ru-RU" dirty="0" smtClean="0">
                <a:solidFill>
                  <a:srgbClr val="787878"/>
                </a:solidFill>
                <a:latin typeface="inherit"/>
              </a:rPr>
              <a:t>быстрее и почему?</a:t>
            </a:r>
          </a:p>
          <a:p>
            <a:pPr marL="342900" indent="-342900" fontAlgn="base">
              <a:buFontTx/>
              <a:buAutoNum type="arabicPeriod"/>
            </a:pPr>
            <a:endParaRPr lang="en-US" dirty="0">
              <a:solidFill>
                <a:srgbClr val="787878"/>
              </a:solidFill>
              <a:latin typeface="inherit"/>
            </a:endParaRPr>
          </a:p>
          <a:p>
            <a:pPr marL="342900" indent="-342900" fontAlgn="base">
              <a:buAutoNum type="arabicPeriod"/>
            </a:pPr>
            <a:endParaRPr lang="en-US" dirty="0" smtClean="0">
              <a:solidFill>
                <a:srgbClr val="787878"/>
              </a:solidFill>
              <a:latin typeface="inherit"/>
            </a:endParaRPr>
          </a:p>
          <a:p>
            <a:pPr marL="342900" indent="-342900" fontAlgn="base">
              <a:buAutoNum type="arabicPeriod"/>
            </a:pPr>
            <a:endParaRPr lang="en-US" b="0" i="0" dirty="0">
              <a:solidFill>
                <a:srgbClr val="787878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79289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1091520" y="856800"/>
            <a:ext cx="19000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Источники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1194480" y="1762919"/>
            <a:ext cx="8228300" cy="38238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69073" y="1571190"/>
            <a:ext cx="9500839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Форматы файлов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blog.matthewrathbone.com/2016/09/01/a-beginners-guide-to-hadoop-storage-formats.html</a:t>
            </a:r>
            <a:endParaRPr lang="en-US" dirty="0" smtClean="0"/>
          </a:p>
          <a:p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://hadoop.apache.org/docs/r2.7.5/api/org/apache/hadoop/io/SequenceFile.html</a:t>
            </a:r>
            <a:endParaRPr lang="ru-RU" dirty="0"/>
          </a:p>
          <a:p>
            <a:endParaRPr lang="en-US" dirty="0" smtClean="0"/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://parquet.apache.org/</a:t>
            </a:r>
            <a:endParaRPr lang="en-US" dirty="0"/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dirty="0">
                <a:hlinkClick r:id="rId5"/>
              </a:rPr>
              <a:t>https://en.wikipedia.org/wiki/Apache_Parquet</a:t>
            </a:r>
            <a:endParaRPr lang="en-US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ru-RU" dirty="0" smtClean="0"/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dirty="0">
                <a:hlinkClick r:id="rId6"/>
              </a:rPr>
              <a:t>https://avro.apache.org/docs/1.2.0/</a:t>
            </a:r>
            <a:endParaRPr lang="en-US" dirty="0"/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dirty="0">
                <a:hlinkClick r:id="rId7"/>
              </a:rPr>
              <a:t>https://en.wikipedia.org/wiki/Apache_Avro</a:t>
            </a:r>
            <a:endParaRPr lang="en-US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677160" y="424158"/>
            <a:ext cx="8596440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Форматы данных</a:t>
            </a:r>
            <a:b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</a:br>
            <a: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Важность выбора правильного формата 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677160" y="1148838"/>
            <a:ext cx="8596440" cy="510165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Что мы хотим получить от нашего формата хранения: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endParaRPr lang="ru-RU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26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Ускорение чтения</a:t>
            </a:r>
            <a:endParaRPr lang="en-US" sz="26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26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Ускорение записи</a:t>
            </a:r>
            <a:endParaRPr lang="en-US" sz="26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26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Разделяемые файлы</a:t>
            </a:r>
          </a:p>
          <a:p>
            <a:pPr marL="457560" lvl="1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z="2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не нужно читать весь файл, а только часть.</a:t>
            </a:r>
            <a:endParaRPr lang="en-US" sz="22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26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Поддержка изменения схемы данных</a:t>
            </a:r>
          </a:p>
          <a:p>
            <a:pPr marL="457560" lvl="1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z="2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например добавления нового поля </a:t>
            </a:r>
            <a:endParaRPr lang="en-US" sz="22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26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Поддержка умного сжатия</a:t>
            </a:r>
          </a:p>
          <a:p>
            <a:pPr marL="457560" lvl="1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z="2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то есть сжатия которое не заставляет нас отказываться от всего вышеперечисленного</a:t>
            </a:r>
          </a:p>
        </p:txBody>
      </p:sp>
    </p:spTree>
    <p:extLst>
      <p:ext uri="{BB962C8B-B14F-4D97-AF65-F5344CB8AC3E}">
        <p14:creationId xmlns:p14="http://schemas.microsoft.com/office/powerpoint/2010/main" val="33104118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677160" y="424158"/>
            <a:ext cx="8596440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Форматы хранения данных.</a:t>
            </a:r>
            <a:b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</a:br>
            <a: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Простые форматы 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677160" y="1148838"/>
            <a:ext cx="8596440" cy="510165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CSV/TSV</a:t>
            </a: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JSON</a:t>
            </a: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XML</a:t>
            </a: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57560" lvl="1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Преимущества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</a:p>
          <a:p>
            <a:pPr marL="914760" lvl="2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Условно 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uman 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eadable </a:t>
            </a:r>
          </a:p>
          <a:p>
            <a:pPr marL="914760" lvl="2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Инструментарий для работы есть везде</a:t>
            </a:r>
          </a:p>
          <a:p>
            <a:pPr marL="457560" lvl="1">
              <a:spcBef>
                <a:spcPts val="1001"/>
              </a:spcBef>
              <a:buClr>
                <a:srgbClr val="90C226"/>
              </a:buClr>
              <a:buSzPct val="80000"/>
            </a:pPr>
            <a:endParaRPr lang="ru-RU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57560" lvl="1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Недостатки </a:t>
            </a:r>
          </a:p>
          <a:p>
            <a:pPr marL="457560" lvl="1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Медленно читать и писать (неэффективное хранение)</a:t>
            </a:r>
          </a:p>
          <a:p>
            <a:pPr marL="457560" lvl="1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Можно файл сжать , но для работы с файлом нужно его развернуть </a:t>
            </a:r>
          </a:p>
          <a:p>
            <a:pPr marL="457560" lvl="1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При чтении должны читаться все поля.</a:t>
            </a:r>
            <a:endParaRPr lang="ru-RU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381740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677160" y="424158"/>
            <a:ext cx="8596440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ru-RU" sz="3600" spc="-1" dirty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Форматы хранения данных.</a:t>
            </a:r>
            <a:br>
              <a:rPr lang="ru-RU" sz="3600" spc="-1" dirty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</a:br>
            <a: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Сложные форматы </a:t>
            </a:r>
            <a:endParaRPr lang="ru-RU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677160" y="1148838"/>
            <a:ext cx="8596440" cy="510165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Row-oriented 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Sequence File </a:t>
            </a:r>
            <a:endParaRPr lang="ru-RU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Avro</a:t>
            </a:r>
            <a:endParaRPr lang="ru-RU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Column-oriented </a:t>
            </a:r>
            <a:endParaRPr lang="ru-RU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RC (Row-Columnar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ORC (Optimized Row Columnar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Parquet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531008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677160" y="424158"/>
            <a:ext cx="8596440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Sequence File</a:t>
            </a:r>
            <a:endParaRPr lang="ru-RU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677160" y="1148838"/>
            <a:ext cx="8596440" cy="510165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Оригинально создавался для хранения данных в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Hadoop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в частности для решения проблемы множества мелких файлов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Эффективнее хранения в «текстовых» форматах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Двоичный формат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Хранит пары ключ-значение 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Формат сжимаем на уровне ключа и блока. 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Сжатие на уровне блоков позволяет разделять файл для работы в параллель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Не очень хорош к применению в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Hive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Нужно разворачивать сразу все колонки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57560" lvl="1">
              <a:spcBef>
                <a:spcPts val="1001"/>
              </a:spcBef>
              <a:buClr>
                <a:srgbClr val="90C226"/>
              </a:buClr>
              <a:buSzPct val="80000"/>
            </a:pP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Источники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hadoop.apache.org/docs/r2.7.5/api/org/apache/hadoop/io/SequenceFile.html</a:t>
            </a:r>
            <a:endParaRPr lang="ru-RU" sz="1400" dirty="0" smtClean="0"/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013320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677160" y="424158"/>
            <a:ext cx="8596440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RC (Row-columnar) File </a:t>
            </a:r>
            <a:endParaRPr lang="ru-RU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677160" y="1148838"/>
            <a:ext cx="8596440" cy="510165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Сходен с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Sequence File</a:t>
            </a: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Делит данные не только по строкам, а еще и по колонкам, что позволяет оптимизировать доступ к данным в «широких таблицах»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Использует лучшие алгоритмы сжатия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Разворачивает только необходимые колонки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при чтении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Прекрасно сочетается с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Hive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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Когда-то создавался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Facebook </a:t>
            </a:r>
          </a:p>
          <a:p>
            <a:pPr marL="457560" lvl="1">
              <a:spcBef>
                <a:spcPts val="1001"/>
              </a:spcBef>
              <a:buClr>
                <a:srgbClr val="90C226"/>
              </a:buClr>
              <a:buSzPct val="80000"/>
            </a:pP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Источники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en.wikipedia.org/wiki/RCFile</a:t>
            </a:r>
            <a:endParaRPr lang="en-US" sz="1400" dirty="0" smtClean="0"/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400" dirty="0">
                <a:hlinkClick r:id="rId3"/>
              </a:rPr>
              <a:t>https://hive.apache.org/javadocs/r2.2.0/api/org/apache/hadoop/hive/ql/io/RCFile.html</a:t>
            </a:r>
            <a:endParaRPr lang="en-US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479126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95270" y="1148838"/>
            <a:ext cx="7292667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Optimized Row-columnar File </a:t>
            </a:r>
            <a:endParaRPr lang="ru-RU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677160" y="1873518"/>
            <a:ext cx="8259022" cy="454637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Сходен с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RC </a:t>
            </a: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Делит данные не только по строкам, а еще и по колонкам, что позволяет оптимизировать доступ к данным в «широких таблицах»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Имеет встроенные индексы 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Использует индексы для того чтобы пропускать ненужные блоки 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Хранит статистику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Использует больше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CPU</a:t>
            </a: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В итоге быстрее, чем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RC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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57560" lvl="1">
              <a:spcBef>
                <a:spcPts val="1001"/>
              </a:spcBef>
              <a:buClr>
                <a:srgbClr val="90C226"/>
              </a:buClr>
              <a:buSzPct val="80000"/>
            </a:pP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Источники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cwiki.apache.org/confluence/display/Hive/LanguageManual+ORC</a:t>
            </a:r>
            <a:endParaRPr lang="ru-RU" sz="1400" dirty="0" smtClean="0"/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400" dirty="0">
                <a:hlinkClick r:id="rId3"/>
              </a:rPr>
              <a:t>https://orc.apache.org/</a:t>
            </a:r>
            <a:endParaRPr lang="en-US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2050" name="Picture 2" descr="ORC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60" y="513550"/>
            <a:ext cx="1566633" cy="63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0654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-161620" y="1456944"/>
            <a:ext cx="4961373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Apache Parquet</a:t>
            </a:r>
            <a:endParaRPr lang="ru-RU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677160" y="1148838"/>
            <a:ext cx="8596440" cy="510165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Один из самых свежих форматов 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Схема выделена в хвосте файла поэтому довольно легко меняется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Хранит файл </a:t>
            </a:r>
            <a:r>
              <a:rPr lang="ru-RU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партиционированным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не только по колонкам, а еще и по значениям. То есть значения хранятся сортированными кусочками, что ускоряет чтение но слегка тормозит запись.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Поддерживает сжатие на уровне блока и целого файла 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Интегрирован с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Apache Thrift 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протоколом и поддерживается множеством языков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Создавался в содружестве с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Cloudera 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Twitter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 К созданию приложил руку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Doug Cutting</a:t>
            </a:r>
          </a:p>
          <a:p>
            <a:pPr marL="457560" lvl="1">
              <a:spcBef>
                <a:spcPts val="1001"/>
              </a:spcBef>
              <a:buClr>
                <a:srgbClr val="90C226"/>
              </a:buClr>
              <a:buSzPct val="80000"/>
            </a:pP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Источники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://parquet.apache.org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://en.wikipedia.org/wiki/Apache_Parquet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26" name="Picture 2" descr="Apache Parque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60" y="813615"/>
            <a:ext cx="3283815" cy="67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2104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677160" y="493251"/>
            <a:ext cx="8596440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AVRO </a:t>
            </a:r>
            <a:endParaRPr lang="ru-RU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677160" y="1371970"/>
            <a:ext cx="8596440" cy="4878518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Row-oriented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 smtClean="0"/>
              <a:t>“Avro </a:t>
            </a:r>
            <a:r>
              <a:rPr lang="en-US" dirty="0"/>
              <a:t>is a data serialization system</a:t>
            </a:r>
            <a:r>
              <a:rPr lang="en-US" dirty="0" smtClean="0"/>
              <a:t>.”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Схема данных хранится отдельно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в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JSON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Поддерживает сжатие на уровне блока 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Интегрирован с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Apache Thrift 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протоколом и поддерживается множеством языков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К созданию приложил руку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Doug Cutting</a:t>
            </a:r>
          </a:p>
          <a:p>
            <a:pPr marL="457560" lvl="1">
              <a:spcBef>
                <a:spcPts val="1001"/>
              </a:spcBef>
              <a:buClr>
                <a:srgbClr val="90C226"/>
              </a:buClr>
              <a:buSzPct val="80000"/>
            </a:pP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Источники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400" dirty="0">
                <a:hlinkClick r:id="rId2"/>
              </a:rPr>
              <a:t>https://avro.apache.org/docs/1.2.0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400" dirty="0">
                <a:hlinkClick r:id="rId3"/>
              </a:rPr>
              <a:t>https://en.wikipedia.org/wiki/Apache_Avro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3074" name="Picture 2" descr="Apache Avro 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60" y="339212"/>
            <a:ext cx="238125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8330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13591</TotalTime>
  <Words>504</Words>
  <Application>Microsoft Office PowerPoint</Application>
  <PresentationFormat>Широкоэкранный</PresentationFormat>
  <Paragraphs>128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12</vt:i4>
      </vt:variant>
    </vt:vector>
  </HeadingPairs>
  <TitlesOfParts>
    <vt:vector size="24" baseType="lpstr">
      <vt:lpstr>Arial</vt:lpstr>
      <vt:lpstr>DejaVu Sans</vt:lpstr>
      <vt:lpstr>inherit</vt:lpstr>
      <vt:lpstr>Symbol</vt:lpstr>
      <vt:lpstr>Times New Roman</vt:lpstr>
      <vt:lpstr>Trebuchet MS</vt:lpstr>
      <vt:lpstr>Wingdings</vt:lpstr>
      <vt:lpstr>Wingdings 3</vt:lpstr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Что могут спросить на собеседовании</vt:lpstr>
      <vt:lpstr>Презентация PowerPoint</vt:lpstr>
    </vt:vector>
  </TitlesOfParts>
  <Company>ПАО "МегаФон"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subject/>
  <dc:creator>Dekanovich Andrey (ITi)</dc:creator>
  <dc:description/>
  <cp:lastModifiedBy>Dekanovich Andrey (ITi)</cp:lastModifiedBy>
  <cp:revision>145</cp:revision>
  <dcterms:created xsi:type="dcterms:W3CDTF">2019-08-20T08:43:05Z</dcterms:created>
  <dcterms:modified xsi:type="dcterms:W3CDTF">2019-12-17T14:32:25Z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ПАО "МегаФон"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</Properties>
</file>