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4"/>
  </p:notesMasterIdLst>
  <p:sldIdLst>
    <p:sldId id="256" r:id="rId5"/>
    <p:sldId id="286" r:id="rId6"/>
    <p:sldId id="257" r:id="rId7"/>
    <p:sldId id="277" r:id="rId8"/>
    <p:sldId id="293" r:id="rId9"/>
    <p:sldId id="294" r:id="rId10"/>
    <p:sldId id="280" r:id="rId11"/>
    <p:sldId id="281" r:id="rId12"/>
    <p:sldId id="295" r:id="rId13"/>
    <p:sldId id="296" r:id="rId14"/>
    <p:sldId id="283" r:id="rId15"/>
    <p:sldId id="284" r:id="rId16"/>
    <p:sldId id="285" r:id="rId17"/>
    <p:sldId id="287" r:id="rId18"/>
    <p:sldId id="288" r:id="rId19"/>
    <p:sldId id="291" r:id="rId20"/>
    <p:sldId id="290" r:id="rId21"/>
    <p:sldId id="274" r:id="rId22"/>
    <p:sldId id="273" r:id="rId2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6D2"/>
    <a:srgbClr val="C6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 autoAdjust="0"/>
  </p:normalViewPr>
  <p:slideViewPr>
    <p:cSldViewPr snapToGrid="0">
      <p:cViewPr varScale="1">
        <p:scale>
          <a:sx n="84" d="100"/>
          <a:sy n="84" d="100"/>
        </p:scale>
        <p:origin x="1229" y="8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75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99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753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53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10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17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19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46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04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2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05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1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6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55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r>
              <a:rPr lang="ko-KR" altLang="en-US" sz="40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 </a:t>
            </a:r>
            <a:r>
              <a:rPr lang="ko-KR" sz="4000" b="1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미니프로젝트</a:t>
            </a:r>
            <a:endParaRPr sz="4000" b="1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421343" y="4200516"/>
            <a:ext cx="909816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en-US" altLang="ko-KR" sz="2400" b="1" dirty="0">
                <a:latin typeface="+mn-ea"/>
              </a:rPr>
              <a:t>AI 1</a:t>
            </a:r>
            <a:r>
              <a:rPr lang="ko-KR" altLang="en-US" sz="2400" b="1" dirty="0">
                <a:latin typeface="+mn-ea"/>
              </a:rPr>
              <a:t>반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조 </a:t>
            </a:r>
            <a:r>
              <a:rPr lang="en-US" altLang="ko-KR" sz="2400" b="1" dirty="0">
                <a:latin typeface="+mn-ea"/>
              </a:rPr>
              <a:t>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9F0CF-93CB-45B0-82FE-1F6FD182F22B}"/>
              </a:ext>
            </a:extLst>
          </p:cNvPr>
          <p:cNvSpPr txBox="1"/>
          <p:nvPr/>
        </p:nvSpPr>
        <p:spPr>
          <a:xfrm>
            <a:off x="3265714" y="4732427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구종한</a:t>
            </a:r>
            <a:r>
              <a:rPr lang="en-US" altLang="ko-KR" dirty="0"/>
              <a:t>, </a:t>
            </a:r>
            <a:r>
              <a:rPr lang="ko-KR" altLang="en-US" dirty="0"/>
              <a:t>김효연</a:t>
            </a:r>
            <a:r>
              <a:rPr lang="en-US" altLang="ko-KR" dirty="0"/>
              <a:t>, </a:t>
            </a:r>
            <a:r>
              <a:rPr lang="ko-KR" altLang="en-US" dirty="0"/>
              <a:t>박지성</a:t>
            </a:r>
            <a:r>
              <a:rPr lang="en-US" altLang="ko-KR" dirty="0"/>
              <a:t>, </a:t>
            </a:r>
            <a:r>
              <a:rPr lang="ko-KR" altLang="en-US" dirty="0" err="1"/>
              <a:t>조강윤</a:t>
            </a:r>
            <a:r>
              <a:rPr lang="en-US" altLang="ko-KR" dirty="0"/>
              <a:t>, </a:t>
            </a:r>
            <a:r>
              <a:rPr lang="ko-KR" altLang="en-US" dirty="0"/>
              <a:t>최재영</a:t>
            </a:r>
            <a:r>
              <a:rPr lang="en-US" altLang="ko-KR" dirty="0"/>
              <a:t>, </a:t>
            </a:r>
            <a:r>
              <a:rPr lang="ko-KR" altLang="en-US" dirty="0" err="1"/>
              <a:t>황은비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이변량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EA5749D1-BB6C-4CC9-91A1-340CC159446E}"/>
              </a:ext>
            </a:extLst>
          </p:cNvPr>
          <p:cNvSpPr/>
          <p:nvPr/>
        </p:nvSpPr>
        <p:spPr>
          <a:xfrm rot="16200000">
            <a:off x="4767861" y="2865954"/>
            <a:ext cx="2081487" cy="722649"/>
          </a:xfrm>
          <a:prstGeom prst="trapezoid">
            <a:avLst/>
          </a:prstGeom>
          <a:gradFill flip="none" rotWithShape="1">
            <a:gsLst>
              <a:gs pos="0">
                <a:srgbClr val="61D6D2"/>
              </a:gs>
              <a:gs pos="42000">
                <a:srgbClr val="C6F0EF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08;p20">
            <a:extLst>
              <a:ext uri="{FF2B5EF4-FFF2-40B4-BE49-F238E27FC236}">
                <a16:creationId xmlns:a16="http://schemas.microsoft.com/office/drawing/2014/main" id="{510E226E-5C1F-4CA2-B036-D3CB58DD85AD}"/>
              </a:ext>
            </a:extLst>
          </p:cNvPr>
          <p:cNvSpPr txBox="1">
            <a:spLocks/>
          </p:cNvSpPr>
          <p:nvPr/>
        </p:nvSpPr>
        <p:spPr>
          <a:xfrm>
            <a:off x="258938" y="4102676"/>
            <a:ext cx="5188342" cy="20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혼잡도와 노선수 간의 상관계수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0.4219</a:t>
            </a:r>
          </a:p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중간 정도의 양의 상관관계인 것을 확인</a:t>
            </a:r>
            <a:endParaRPr lang="ko-KR" altLang="en-US" sz="1400" b="0" dirty="0">
              <a:effectLst/>
            </a:endParaRPr>
          </a:p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혼잡도와 노선도의 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피어슨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상관관계 분석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0.0356</a:t>
            </a:r>
            <a:br>
              <a:rPr lang="ko-KR" altLang="en-US" sz="1100" dirty="0"/>
            </a:br>
            <a:endParaRPr lang="ko-KR" altLang="en-US" sz="1400" dirty="0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542F74E9-D760-4DD3-927B-488F3155F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2 - </a:t>
            </a:r>
            <a:r>
              <a:rPr lang="ko-KR" altLang="en-US" sz="1800" b="0" dirty="0"/>
              <a:t>혼잡도가 높은 곳에 추가 노선이 필요하다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EBF4FA-9903-4BF2-ABB1-290A3CAAE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" t="1435" r="-1" b="1878"/>
          <a:stretch/>
        </p:blipFill>
        <p:spPr>
          <a:xfrm>
            <a:off x="5808604" y="1627301"/>
            <a:ext cx="3631550" cy="3099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95AF8B-BE36-4DA1-9CF2-D4414A1CE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67" y="2155871"/>
            <a:ext cx="5522154" cy="175933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4A18E8-14E8-4E18-94A2-1544AA670DD8}"/>
              </a:ext>
            </a:extLst>
          </p:cNvPr>
          <p:cNvSpPr/>
          <p:nvPr/>
        </p:nvSpPr>
        <p:spPr>
          <a:xfrm>
            <a:off x="5760721" y="4727117"/>
            <a:ext cx="3773424" cy="153170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400" dirty="0"/>
              <a:t>혼잡도와 노선수 사이에 </a:t>
            </a:r>
            <a:r>
              <a:rPr lang="ko-KR" altLang="en-US" sz="1400" b="1" dirty="0"/>
              <a:t>관계는 있으나</a:t>
            </a:r>
          </a:p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400" b="1" dirty="0"/>
              <a:t>노선수를 </a:t>
            </a:r>
            <a:r>
              <a:rPr lang="ko-KR" altLang="en-US" sz="1400" b="1" dirty="0" err="1"/>
              <a:t>늘린다고해서</a:t>
            </a:r>
            <a:r>
              <a:rPr lang="ko-KR" altLang="en-US" sz="1400" b="1" dirty="0"/>
              <a:t> 혼잡도가 줄어들진 않았다</a:t>
            </a:r>
            <a:r>
              <a:rPr lang="en-US" altLang="ko-KR" sz="1400" b="1" dirty="0"/>
              <a:t>!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8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3 </a:t>
            </a:r>
            <a:r>
              <a:rPr lang="ko-KR" altLang="en-US" sz="2800" b="0" dirty="0"/>
              <a:t>이동인구대비</a:t>
            </a:r>
            <a:r>
              <a:rPr lang="en-US" altLang="ko-KR" sz="2800" b="0" dirty="0"/>
              <a:t>-</a:t>
            </a:r>
            <a:r>
              <a:rPr lang="ko-KR" altLang="en-US" sz="2800" b="0" dirty="0"/>
              <a:t>인구가 적으면 이동시간이 길다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885" y="2377470"/>
            <a:ext cx="8740142" cy="6360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 dirty="0" err="1"/>
              <a:t>귀무가설</a:t>
            </a:r>
            <a:r>
              <a:rPr lang="en-US" altLang="ko-KR" sz="1800" b="1" dirty="0"/>
              <a:t>(H0) </a:t>
            </a:r>
            <a:r>
              <a:rPr lang="en-US" altLang="ko-KR" sz="1800" dirty="0"/>
              <a:t>: </a:t>
            </a:r>
            <a:r>
              <a:rPr lang="ko-KR" altLang="en-US" sz="1800" dirty="0"/>
              <a:t>인구가 적으면 이동시간이 길다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9851BF2-1889-4F82-8FD3-93F87000A5C0}"/>
              </a:ext>
            </a:extLst>
          </p:cNvPr>
          <p:cNvSpPr txBox="1">
            <a:spLocks/>
          </p:cNvSpPr>
          <p:nvPr/>
        </p:nvSpPr>
        <p:spPr>
          <a:xfrm>
            <a:off x="637893" y="3522647"/>
            <a:ext cx="8740142" cy="63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b="1" dirty="0"/>
              <a:t>대립가설</a:t>
            </a:r>
            <a:r>
              <a:rPr lang="en-US" altLang="ko-KR" sz="1800" b="1" dirty="0"/>
              <a:t>(H1) </a:t>
            </a:r>
            <a:r>
              <a:rPr lang="en-US" altLang="ko-KR" sz="1800" dirty="0"/>
              <a:t>: </a:t>
            </a:r>
            <a:r>
              <a:rPr lang="ko-KR" altLang="en-US" sz="1800" dirty="0"/>
              <a:t>인구가 적으면 이동시간이 길지 않다</a:t>
            </a:r>
          </a:p>
        </p:txBody>
      </p:sp>
    </p:spTree>
    <p:extLst>
      <p:ext uri="{BB962C8B-B14F-4D97-AF65-F5344CB8AC3E}">
        <p14:creationId xmlns:p14="http://schemas.microsoft.com/office/powerpoint/2010/main" val="92623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3 </a:t>
            </a:r>
            <a:r>
              <a:rPr lang="ko-KR" altLang="en-US" sz="2800" b="0" dirty="0"/>
              <a:t>이동인구대비</a:t>
            </a:r>
            <a:r>
              <a:rPr lang="en-US" altLang="ko-KR" sz="2800" b="0" dirty="0"/>
              <a:t>-</a:t>
            </a:r>
            <a:r>
              <a:rPr lang="ko-KR" altLang="en-US" sz="2800" b="0" dirty="0"/>
              <a:t>인구가 적으면 이동시간이 길다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이변량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EA5749D1-BB6C-4CC9-91A1-340CC159446E}"/>
              </a:ext>
            </a:extLst>
          </p:cNvPr>
          <p:cNvSpPr/>
          <p:nvPr/>
        </p:nvSpPr>
        <p:spPr>
          <a:xfrm rot="16200000">
            <a:off x="4767861" y="2865954"/>
            <a:ext cx="2081487" cy="722649"/>
          </a:xfrm>
          <a:prstGeom prst="trapezoid">
            <a:avLst/>
          </a:prstGeom>
          <a:gradFill flip="none" rotWithShape="1">
            <a:gsLst>
              <a:gs pos="0">
                <a:srgbClr val="61D6D2"/>
              </a:gs>
              <a:gs pos="42000">
                <a:srgbClr val="C6F0EF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08;p20">
            <a:extLst>
              <a:ext uri="{FF2B5EF4-FFF2-40B4-BE49-F238E27FC236}">
                <a16:creationId xmlns:a16="http://schemas.microsoft.com/office/drawing/2014/main" id="{510E226E-5C1F-4CA2-B036-D3CB58DD85AD}"/>
              </a:ext>
            </a:extLst>
          </p:cNvPr>
          <p:cNvSpPr txBox="1">
            <a:spLocks/>
          </p:cNvSpPr>
          <p:nvPr/>
        </p:nvSpPr>
        <p:spPr>
          <a:xfrm>
            <a:off x="368709" y="464987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동인구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평균과 평균 이동 시간 상관계수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:0.52</a:t>
            </a:r>
            <a:endParaRPr lang="ko-KR" altLang="en-US" sz="1100" b="0" dirty="0">
              <a:effectLst/>
            </a:endParaRPr>
          </a:p>
          <a:p>
            <a:pPr marL="7620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중간 정도의 양의 상관관계이지만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다른 변수들과 비교했을 때 비교적 높은 상관 관계인 것을 확인</a:t>
            </a:r>
            <a:endParaRPr lang="ko-KR" altLang="en-US" sz="1400" b="0" dirty="0">
              <a:effectLst/>
            </a:endParaRPr>
          </a:p>
          <a:p>
            <a:pPr marL="76200" indent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이동 시간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이동 인구와 같은 변수가 서로 높은 상관관계를 가지는 것을 확인</a:t>
            </a:r>
            <a:endParaRPr lang="ko-KR" altLang="en-US" sz="1400" b="0" dirty="0">
              <a:effectLst/>
            </a:endParaRPr>
          </a:p>
          <a:p>
            <a:pPr marL="76200" indent="0">
              <a:buNone/>
            </a:pPr>
            <a:br>
              <a:rPr lang="ko-KR" altLang="en-US" sz="1100" dirty="0"/>
            </a:br>
            <a:endParaRPr lang="ko-KR" alt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6C0CFD-9E09-488D-8D85-4B757420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12" y="1893014"/>
            <a:ext cx="3214157" cy="26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E5AFEA-BF4B-496C-99F5-508F1467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9" y="2893468"/>
            <a:ext cx="5026388" cy="1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9BA5E49-1214-4895-95B0-DA0A6FC0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9" y="2039741"/>
            <a:ext cx="5026388" cy="5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5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A83E07-06FA-425E-8A3F-7348928A0B4F}"/>
              </a:ext>
            </a:extLst>
          </p:cNvPr>
          <p:cNvSpPr/>
          <p:nvPr/>
        </p:nvSpPr>
        <p:spPr>
          <a:xfrm>
            <a:off x="1056870" y="4465911"/>
            <a:ext cx="6672805" cy="13897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3 </a:t>
            </a:r>
            <a:r>
              <a:rPr lang="ko-KR" altLang="en-US" sz="2800" b="0" dirty="0"/>
              <a:t>이동인구대비</a:t>
            </a:r>
            <a:r>
              <a:rPr lang="en-US" altLang="ko-KR" sz="2800" b="0" dirty="0"/>
              <a:t>-</a:t>
            </a:r>
            <a:r>
              <a:rPr lang="ko-KR" altLang="en-US" sz="2800" b="0" dirty="0"/>
              <a:t>인구가 적으면 이동시간이 길다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761" y="1885538"/>
            <a:ext cx="8740142" cy="1610657"/>
          </a:xfrm>
        </p:spPr>
        <p:txBody>
          <a:bodyPr/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귀무가설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(H0): 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인구가 적으면 이동시간이 길다</a:t>
            </a:r>
            <a:endParaRPr lang="ko-KR" altLang="en-US" sz="1600" dirty="0">
              <a:effectLst/>
            </a:endParaRPr>
          </a:p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대립가설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(H1): </a:t>
            </a:r>
            <a:r>
              <a:rPr lang="ko-KR" alt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인구가 적으면 이동시간이 길지 않다</a:t>
            </a:r>
            <a:endParaRPr lang="ko-KR" altLang="en-US" sz="1600" dirty="0">
              <a:effectLst/>
            </a:endParaRPr>
          </a:p>
          <a:p>
            <a:pPr marL="76200" indent="0">
              <a:buNone/>
            </a:pPr>
            <a:endParaRPr lang="ko-KR" altLang="en-US" sz="2000" b="1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28FC83A-5036-4144-96EE-8F79DD19962E}"/>
              </a:ext>
            </a:extLst>
          </p:cNvPr>
          <p:cNvSpPr txBox="1">
            <a:spLocks/>
          </p:cNvSpPr>
          <p:nvPr/>
        </p:nvSpPr>
        <p:spPr>
          <a:xfrm>
            <a:off x="186761" y="3502209"/>
            <a:ext cx="8740142" cy="68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798EE-191D-4CCD-A7D4-8EAA76F880BF}"/>
              </a:ext>
            </a:extLst>
          </p:cNvPr>
          <p:cNvSpPr txBox="1"/>
          <p:nvPr/>
        </p:nvSpPr>
        <p:spPr>
          <a:xfrm>
            <a:off x="1226798" y="4554837"/>
            <a:ext cx="7452403" cy="166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en-US" altLang="ko-KR" sz="18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b="1" i="1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귀무가설</a:t>
            </a:r>
            <a:r>
              <a:rPr lang="ko-KR" altLang="en-US" sz="1800" b="1" i="1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기각</a:t>
            </a:r>
            <a:endParaRPr lang="ko-KR" altLang="en-US" sz="1400" b="1" i="1" u="sng" dirty="0">
              <a:effectLst/>
            </a:endParaRPr>
          </a:p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인구가 적다고 해서 이동 시간이 길다고 단정지을 수 없다</a:t>
            </a:r>
            <a:endParaRPr lang="ko-KR" altLang="en-US" sz="1400" b="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ko-KR" altLang="en-US" sz="1400" dirty="0"/>
            </a:br>
            <a:endParaRPr lang="ko-KR" altLang="en-US" dirty="0">
              <a:latin typeface="+mn-lt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290337-ED36-410C-A7FD-516A00C70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8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77756" y="245690"/>
            <a:ext cx="9598348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4   </a:t>
            </a:r>
            <a:r>
              <a:rPr lang="ko-KR" altLang="en-US" sz="2000" b="0" dirty="0"/>
              <a:t>서비스 업종과 교육시설의 분포도가 높은 지역일수록 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ko-KR" altLang="en-US" sz="2000" b="0" dirty="0"/>
              <a:t>버스 </a:t>
            </a:r>
            <a:r>
              <a:rPr lang="ko-KR" altLang="en-US" sz="2000" b="0" dirty="0" err="1"/>
              <a:t>이용량이</a:t>
            </a:r>
            <a:r>
              <a:rPr lang="ko-KR" altLang="en-US" sz="2000" b="0" dirty="0"/>
              <a:t> 높을 것이다</a:t>
            </a:r>
            <a:r>
              <a:rPr lang="en-US" altLang="ko-KR" sz="2000" b="0" dirty="0"/>
              <a:t>. </a:t>
            </a:r>
            <a:br>
              <a:rPr lang="ko-KR" altLang="en-US" sz="2000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2755B-0A4B-4120-832A-EBE16FA2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668" y="2335149"/>
            <a:ext cx="8410924" cy="26930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서비스업종과 교육시설의 분포도가 높은 자치구가 대중교통</a:t>
            </a:r>
            <a:r>
              <a:rPr lang="en-US" altLang="ko-KR" dirty="0"/>
              <a:t>, </a:t>
            </a:r>
            <a:r>
              <a:rPr lang="ko-KR" altLang="en-US" dirty="0"/>
              <a:t>버스를 더 자주 이용할 것이라 예상 </a:t>
            </a:r>
            <a:endParaRPr lang="en-US" altLang="ko-KR" dirty="0"/>
          </a:p>
          <a:p>
            <a:pPr marL="76200" indent="0">
              <a:lnSpc>
                <a:spcPct val="150000"/>
              </a:lnSpc>
              <a:buNone/>
            </a:pPr>
            <a:endParaRPr lang="en-US" altLang="ko-KR" dirty="0"/>
          </a:p>
          <a:p>
            <a:pPr marL="76200" indent="0">
              <a:lnSpc>
                <a:spcPct val="150000"/>
              </a:lnSpc>
              <a:buNone/>
            </a:pPr>
            <a:r>
              <a:rPr lang="ko-KR" altLang="en-US" b="1" dirty="0"/>
              <a:t>→ 해당되는 자치구에 더 많은 버스 노선이 필요할 것이다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7527B-72AB-411F-967B-79F2BDE32AC0}"/>
              </a:ext>
            </a:extLst>
          </p:cNvPr>
          <p:cNvSpPr txBox="1"/>
          <p:nvPr/>
        </p:nvSpPr>
        <p:spPr>
          <a:xfrm>
            <a:off x="460052" y="5788599"/>
            <a:ext cx="7366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ystem-ui"/>
              </a:rPr>
              <a:t>*</a:t>
            </a:r>
            <a:r>
              <a:rPr lang="ko-KR" altLang="en-US" dirty="0">
                <a:latin typeface="system-ui"/>
              </a:rPr>
              <a:t>서비스업 </a:t>
            </a:r>
            <a:r>
              <a:rPr lang="en-US" altLang="ko-KR" dirty="0">
                <a:latin typeface="system-ui"/>
              </a:rPr>
              <a:t>: </a:t>
            </a:r>
            <a:r>
              <a:rPr lang="ko-KR" altLang="en-US" b="0" i="0" dirty="0">
                <a:effectLst/>
                <a:latin typeface="system-ui"/>
              </a:rPr>
              <a:t>한식 일반 음식점업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두발미용업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커피전문점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기타주점업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한식 육류요리 전문점</a:t>
            </a:r>
            <a:endParaRPr lang="en-US" altLang="ko-KR" dirty="0">
              <a:latin typeface="system-ui"/>
            </a:endParaRPr>
          </a:p>
          <a:p>
            <a:r>
              <a:rPr lang="en-US" altLang="ko-KR" i="0" dirty="0">
                <a:effectLst/>
                <a:latin typeface="system-ui"/>
              </a:rPr>
              <a:t>*</a:t>
            </a:r>
            <a:r>
              <a:rPr lang="ko-KR" altLang="en-US" i="0" dirty="0">
                <a:effectLst/>
                <a:latin typeface="system-ui"/>
              </a:rPr>
              <a:t>교육시설 </a:t>
            </a:r>
            <a:r>
              <a:rPr lang="en-US" altLang="ko-KR" i="0" dirty="0">
                <a:effectLst/>
                <a:latin typeface="system-ui"/>
              </a:rPr>
              <a:t>: </a:t>
            </a:r>
            <a:r>
              <a:rPr lang="ko-KR" altLang="en-US" b="0" i="0" dirty="0">
                <a:effectLst/>
                <a:latin typeface="system-ui"/>
              </a:rPr>
              <a:t>일반 교과 학원</a:t>
            </a:r>
            <a:endParaRPr lang="ko-KR" altLang="en-US" i="0" dirty="0">
              <a:effectLst/>
              <a:latin typeface="system-ui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42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이변량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3522B4AB-8D25-4ABB-BF2A-9C0E92210DF9}"/>
              </a:ext>
            </a:extLst>
          </p:cNvPr>
          <p:cNvSpPr txBox="1">
            <a:spLocks/>
          </p:cNvSpPr>
          <p:nvPr/>
        </p:nvSpPr>
        <p:spPr>
          <a:xfrm>
            <a:off x="377756" y="245690"/>
            <a:ext cx="959834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가설</a:t>
            </a:r>
            <a:r>
              <a:rPr lang="en-US" altLang="ko-KR" dirty="0"/>
              <a:t>4 </a:t>
            </a:r>
            <a:r>
              <a:rPr lang="ko-KR" altLang="en-US" sz="2000" b="0" dirty="0"/>
              <a:t>서비스 업종과 교육시설의 분포도가 높은 지역일수록 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ko-KR" altLang="en-US" sz="2000" b="0" dirty="0"/>
              <a:t>버스 </a:t>
            </a:r>
            <a:r>
              <a:rPr lang="ko-KR" altLang="en-US" sz="2000" b="0" dirty="0" err="1"/>
              <a:t>이용량이</a:t>
            </a:r>
            <a:r>
              <a:rPr lang="ko-KR" altLang="en-US" sz="2000" b="0" dirty="0"/>
              <a:t> 높을 것이다</a:t>
            </a:r>
            <a:r>
              <a:rPr lang="en-US" altLang="ko-KR" sz="2000" b="0" dirty="0"/>
              <a:t>. </a:t>
            </a:r>
            <a:br>
              <a:rPr lang="ko-KR" altLang="en-US" sz="20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97FE3-54BF-4855-BD58-2422A9BF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3" y="2965129"/>
            <a:ext cx="3636517" cy="1798531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C8387C-7E0E-4234-9270-93574707BB6F}"/>
              </a:ext>
            </a:extLst>
          </p:cNvPr>
          <p:cNvSpPr/>
          <p:nvPr/>
        </p:nvSpPr>
        <p:spPr>
          <a:xfrm>
            <a:off x="4584377" y="3134094"/>
            <a:ext cx="5001768" cy="146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서비스업과 교육시설의 분포를 구별로 나타낸 것이다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강남구가 앞도적으로 서비스업과 교육시설이 많다는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D7AB4-D4B5-469B-9BCB-98F3BC71058D}"/>
              </a:ext>
            </a:extLst>
          </p:cNvPr>
          <p:cNvSpPr txBox="1"/>
          <p:nvPr/>
        </p:nvSpPr>
        <p:spPr>
          <a:xfrm>
            <a:off x="377756" y="564712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0" dirty="0">
                <a:effectLst/>
                <a:latin typeface="system-ui"/>
              </a:rPr>
              <a:t>*</a:t>
            </a:r>
            <a:r>
              <a:rPr lang="ko-KR" altLang="en-US" i="0" dirty="0">
                <a:effectLst/>
                <a:latin typeface="system-ui"/>
              </a:rPr>
              <a:t>합계</a:t>
            </a:r>
            <a:r>
              <a:rPr lang="en-US" altLang="ko-KR" i="0" dirty="0">
                <a:effectLst/>
                <a:latin typeface="system-ui"/>
              </a:rPr>
              <a:t>: </a:t>
            </a:r>
            <a:r>
              <a:rPr lang="ko-KR" altLang="en-US" i="0" dirty="0">
                <a:effectLst/>
                <a:latin typeface="system-ui"/>
              </a:rPr>
              <a:t>서비스업과 교육시설을 모두 합한 변수</a:t>
            </a:r>
            <a:endParaRPr lang="en-US" altLang="ko-KR" i="0" dirty="0">
              <a:effectLst/>
              <a:latin typeface="system-ui"/>
            </a:endParaRPr>
          </a:p>
          <a:p>
            <a:r>
              <a:rPr lang="en-US" altLang="ko-KR" dirty="0">
                <a:latin typeface="system-ui"/>
              </a:rPr>
              <a:t>*</a:t>
            </a:r>
            <a:r>
              <a:rPr lang="ko-KR" altLang="en-US" dirty="0">
                <a:latin typeface="system-ui"/>
              </a:rPr>
              <a:t>서비스업 </a:t>
            </a:r>
            <a:r>
              <a:rPr lang="en-US" altLang="ko-KR" dirty="0">
                <a:latin typeface="system-ui"/>
              </a:rPr>
              <a:t>: </a:t>
            </a:r>
            <a:r>
              <a:rPr lang="ko-KR" altLang="en-US" b="0" i="0" dirty="0">
                <a:effectLst/>
                <a:latin typeface="system-ui"/>
              </a:rPr>
              <a:t>한식 일반 음식점업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두발미용업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커피전문점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기타주점업</a:t>
            </a:r>
            <a:r>
              <a:rPr lang="en-US" altLang="ko-KR" b="0" i="0" dirty="0">
                <a:effectLst/>
                <a:latin typeface="system-ui"/>
              </a:rPr>
              <a:t>, </a:t>
            </a:r>
            <a:r>
              <a:rPr lang="ko-KR" altLang="en-US" b="0" i="0" dirty="0">
                <a:effectLst/>
                <a:latin typeface="system-ui"/>
              </a:rPr>
              <a:t>한식 육류요리 전문점</a:t>
            </a:r>
            <a:endParaRPr lang="en-US" altLang="ko-KR" dirty="0">
              <a:latin typeface="system-ui"/>
            </a:endParaRPr>
          </a:p>
          <a:p>
            <a:r>
              <a:rPr lang="en-US" altLang="ko-KR" i="0" dirty="0">
                <a:effectLst/>
                <a:latin typeface="system-ui"/>
              </a:rPr>
              <a:t>*</a:t>
            </a:r>
            <a:r>
              <a:rPr lang="ko-KR" altLang="en-US" i="0" dirty="0">
                <a:effectLst/>
                <a:latin typeface="system-ui"/>
              </a:rPr>
              <a:t>교육시설 </a:t>
            </a:r>
            <a:r>
              <a:rPr lang="en-US" altLang="ko-KR" i="0" dirty="0">
                <a:effectLst/>
                <a:latin typeface="system-ui"/>
              </a:rPr>
              <a:t>: </a:t>
            </a:r>
            <a:r>
              <a:rPr lang="ko-KR" altLang="en-US" b="0" i="0" dirty="0">
                <a:effectLst/>
                <a:latin typeface="system-ui"/>
              </a:rPr>
              <a:t>일반 교과 학원</a:t>
            </a:r>
            <a:endParaRPr lang="ko-KR" altLang="en-US" i="0" dirty="0">
              <a:effectLst/>
              <a:latin typeface="system-ui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18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이변량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3522B4AB-8D25-4ABB-BF2A-9C0E92210DF9}"/>
              </a:ext>
            </a:extLst>
          </p:cNvPr>
          <p:cNvSpPr txBox="1">
            <a:spLocks/>
          </p:cNvSpPr>
          <p:nvPr/>
        </p:nvSpPr>
        <p:spPr>
          <a:xfrm>
            <a:off x="377756" y="245690"/>
            <a:ext cx="959834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가설</a:t>
            </a:r>
            <a:r>
              <a:rPr lang="en-US" altLang="ko-KR" dirty="0"/>
              <a:t>4 </a:t>
            </a:r>
            <a:r>
              <a:rPr lang="ko-KR" altLang="en-US" sz="2000" b="0" dirty="0"/>
              <a:t>서비스 업종과 교육시설의 분포도가 높은 지역일수록 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ko-KR" altLang="en-US" sz="2000" b="0" dirty="0"/>
              <a:t>버스 </a:t>
            </a:r>
            <a:r>
              <a:rPr lang="ko-KR" altLang="en-US" sz="2000" b="0" dirty="0" err="1"/>
              <a:t>이용량이</a:t>
            </a:r>
            <a:r>
              <a:rPr lang="ko-KR" altLang="en-US" sz="2000" b="0" dirty="0"/>
              <a:t> 높을 것이다</a:t>
            </a:r>
            <a:r>
              <a:rPr lang="en-US" altLang="ko-KR" sz="2000" b="0" dirty="0"/>
              <a:t>. </a:t>
            </a:r>
            <a:br>
              <a:rPr lang="ko-KR" altLang="en-US" sz="2000" dirty="0"/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004F80-3895-4B30-8129-4114FBB4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5" y="2068264"/>
            <a:ext cx="2720933" cy="23658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53BE2-14A0-4BD7-9516-FEDE26A0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40" y="4363350"/>
            <a:ext cx="2409166" cy="199874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4C8387C-7E0E-4234-9270-93574707BB6F}"/>
              </a:ext>
            </a:extLst>
          </p:cNvPr>
          <p:cNvSpPr/>
          <p:nvPr/>
        </p:nvSpPr>
        <p:spPr>
          <a:xfrm>
            <a:off x="4121831" y="2719399"/>
            <a:ext cx="4942026" cy="14192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600" i="0" dirty="0">
                <a:effectLst/>
                <a:latin typeface="system-ui"/>
              </a:rPr>
              <a:t>0.5~1 </a:t>
            </a:r>
            <a:r>
              <a:rPr lang="ko-KR" altLang="en-US" sz="1600" i="0" dirty="0">
                <a:effectLst/>
                <a:latin typeface="system-ui"/>
              </a:rPr>
              <a:t>사이가 상관관계가 높다고 판단 </a:t>
            </a:r>
            <a:endParaRPr lang="en-US" altLang="ko-KR" sz="1600" i="0" dirty="0">
              <a:effectLst/>
              <a:latin typeface="system-ui"/>
            </a:endParaRPr>
          </a:p>
          <a:p>
            <a:pPr algn="l"/>
            <a:endParaRPr lang="en-US" altLang="ko-KR" sz="1600" i="0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i="0" dirty="0">
                <a:effectLst/>
                <a:latin typeface="system-ui"/>
              </a:rPr>
              <a:t>즉</a:t>
            </a:r>
            <a:r>
              <a:rPr lang="en-US" altLang="ko-KR" sz="1600" b="1" i="0" dirty="0">
                <a:effectLst/>
                <a:latin typeface="system-ui"/>
              </a:rPr>
              <a:t>, </a:t>
            </a:r>
            <a:r>
              <a:rPr lang="ko-KR" altLang="en-US" sz="1600" b="1" i="0" dirty="0">
                <a:effectLst/>
                <a:latin typeface="system-ui"/>
              </a:rPr>
              <a:t>가장 아랫줄을 보면 합계와 모든 서비스업과 교육시설이 보다 높은 수치가 보인다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E6967-E5AD-4A1A-B88A-F299A1FEC524}"/>
              </a:ext>
            </a:extLst>
          </p:cNvPr>
          <p:cNvSpPr txBox="1"/>
          <p:nvPr/>
        </p:nvSpPr>
        <p:spPr>
          <a:xfrm>
            <a:off x="3918616" y="5796702"/>
            <a:ext cx="58336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0" dirty="0">
                <a:effectLst/>
                <a:latin typeface="system-ui"/>
              </a:rPr>
              <a:t>*</a:t>
            </a:r>
            <a:r>
              <a:rPr lang="ko-KR" altLang="en-US" sz="1100" i="0" dirty="0">
                <a:effectLst/>
                <a:latin typeface="system-ui"/>
              </a:rPr>
              <a:t>합계</a:t>
            </a:r>
            <a:r>
              <a:rPr lang="en-US" altLang="ko-KR" sz="1100" i="0" dirty="0">
                <a:effectLst/>
                <a:latin typeface="system-ui"/>
              </a:rPr>
              <a:t>: </a:t>
            </a:r>
            <a:r>
              <a:rPr lang="ko-KR" altLang="en-US" sz="1100" i="0" dirty="0">
                <a:effectLst/>
                <a:latin typeface="system-ui"/>
              </a:rPr>
              <a:t>서비스업과 교육시설을 모두 합한 변수</a:t>
            </a:r>
            <a:endParaRPr lang="en-US" altLang="ko-KR" sz="1100" i="0" dirty="0">
              <a:effectLst/>
              <a:latin typeface="system-ui"/>
            </a:endParaRPr>
          </a:p>
          <a:p>
            <a:r>
              <a:rPr lang="en-US" altLang="ko-KR" sz="1100" dirty="0">
                <a:latin typeface="system-ui"/>
              </a:rPr>
              <a:t>*</a:t>
            </a:r>
            <a:r>
              <a:rPr lang="ko-KR" altLang="en-US" sz="1100" dirty="0">
                <a:latin typeface="system-ui"/>
              </a:rPr>
              <a:t>서비스업 </a:t>
            </a:r>
            <a:r>
              <a:rPr lang="en-US" altLang="ko-KR" sz="1100" dirty="0">
                <a:latin typeface="system-ui"/>
              </a:rPr>
              <a:t>: </a:t>
            </a:r>
            <a:r>
              <a:rPr lang="ko-KR" altLang="en-US" sz="1100" b="0" i="0" dirty="0">
                <a:effectLst/>
                <a:latin typeface="system-ui"/>
              </a:rPr>
              <a:t>한식 일반 음식점업</a:t>
            </a:r>
            <a:r>
              <a:rPr lang="en-US" altLang="ko-KR" sz="1100" b="0" i="0" dirty="0">
                <a:effectLst/>
                <a:latin typeface="system-ui"/>
              </a:rPr>
              <a:t>, </a:t>
            </a:r>
            <a:r>
              <a:rPr lang="ko-KR" altLang="en-US" sz="1100" b="0" i="0" dirty="0">
                <a:effectLst/>
                <a:latin typeface="system-ui"/>
              </a:rPr>
              <a:t>두발미용업</a:t>
            </a:r>
            <a:r>
              <a:rPr lang="en-US" altLang="ko-KR" sz="1100" b="0" i="0" dirty="0">
                <a:effectLst/>
                <a:latin typeface="system-ui"/>
              </a:rPr>
              <a:t>, </a:t>
            </a:r>
            <a:r>
              <a:rPr lang="ko-KR" altLang="en-US" sz="1100" b="0" i="0" dirty="0">
                <a:effectLst/>
                <a:latin typeface="system-ui"/>
              </a:rPr>
              <a:t>커피전문점</a:t>
            </a:r>
            <a:r>
              <a:rPr lang="en-US" altLang="ko-KR" sz="1100" b="0" i="0" dirty="0">
                <a:effectLst/>
                <a:latin typeface="system-ui"/>
              </a:rPr>
              <a:t>, </a:t>
            </a:r>
            <a:r>
              <a:rPr lang="ko-KR" altLang="en-US" sz="1100" b="0" i="0" dirty="0">
                <a:effectLst/>
                <a:latin typeface="system-ui"/>
              </a:rPr>
              <a:t>기타주점업</a:t>
            </a:r>
            <a:r>
              <a:rPr lang="en-US" altLang="ko-KR" sz="1100" b="0" i="0" dirty="0">
                <a:effectLst/>
                <a:latin typeface="system-ui"/>
              </a:rPr>
              <a:t>, </a:t>
            </a:r>
            <a:r>
              <a:rPr lang="ko-KR" altLang="en-US" sz="1100" b="0" i="0" dirty="0">
                <a:effectLst/>
                <a:latin typeface="system-ui"/>
              </a:rPr>
              <a:t>한식 육류요리 전문점</a:t>
            </a:r>
            <a:endParaRPr lang="en-US" altLang="ko-KR" sz="1100" dirty="0">
              <a:latin typeface="system-ui"/>
            </a:endParaRPr>
          </a:p>
          <a:p>
            <a:r>
              <a:rPr lang="en-US" altLang="ko-KR" sz="1100" i="0" dirty="0">
                <a:effectLst/>
                <a:latin typeface="system-ui"/>
              </a:rPr>
              <a:t>*</a:t>
            </a:r>
            <a:r>
              <a:rPr lang="ko-KR" altLang="en-US" sz="1100" i="0" dirty="0">
                <a:effectLst/>
                <a:latin typeface="system-ui"/>
              </a:rPr>
              <a:t>교육시설 </a:t>
            </a:r>
            <a:r>
              <a:rPr lang="en-US" altLang="ko-KR" sz="1100" i="0" dirty="0">
                <a:effectLst/>
                <a:latin typeface="system-ui"/>
              </a:rPr>
              <a:t>: </a:t>
            </a:r>
            <a:r>
              <a:rPr lang="ko-KR" altLang="en-US" sz="1100" b="0" i="0" dirty="0">
                <a:effectLst/>
                <a:latin typeface="system-ui"/>
              </a:rPr>
              <a:t>일반 교과 학원</a:t>
            </a:r>
            <a:endParaRPr lang="ko-KR" altLang="en-US" sz="1100" i="0" dirty="0">
              <a:effectLst/>
              <a:latin typeface="system-ui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98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A83E07-06FA-425E-8A3F-7348928A0B4F}"/>
              </a:ext>
            </a:extLst>
          </p:cNvPr>
          <p:cNvSpPr/>
          <p:nvPr/>
        </p:nvSpPr>
        <p:spPr>
          <a:xfrm>
            <a:off x="4398264" y="4615986"/>
            <a:ext cx="5330013" cy="163850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자치구별 서비스업종과 교육시설의 분포도가 높은 지역인 종로구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용산구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서초구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마포구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영등포구를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기반으로 노선을 추가를 제안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28FC83A-5036-4144-96EE-8F79DD19962E}"/>
              </a:ext>
            </a:extLst>
          </p:cNvPr>
          <p:cNvSpPr txBox="1">
            <a:spLocks/>
          </p:cNvSpPr>
          <p:nvPr/>
        </p:nvSpPr>
        <p:spPr>
          <a:xfrm>
            <a:off x="296489" y="3345895"/>
            <a:ext cx="8740142" cy="68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798EE-191D-4CCD-A7D4-8EAA76F880BF}"/>
              </a:ext>
            </a:extLst>
          </p:cNvPr>
          <p:cNvSpPr txBox="1"/>
          <p:nvPr/>
        </p:nvSpPr>
        <p:spPr>
          <a:xfrm>
            <a:off x="5270064" y="1547132"/>
            <a:ext cx="4882199" cy="656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en-US" altLang="ko-KR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p-</a:t>
            </a:r>
            <a:r>
              <a:rPr lang="ko-KR" altLang="en-US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값 </a:t>
            </a:r>
            <a:r>
              <a:rPr lang="en-US" altLang="ko-KR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0.05</a:t>
            </a:r>
            <a:r>
              <a:rPr lang="ko-KR" altLang="en-US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보다 낮으므로 유의하다고 볼 수 있다</a:t>
            </a:r>
            <a:r>
              <a:rPr lang="en-US" altLang="ko-KR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ko-KR" altLang="en-US" sz="1100" dirty="0"/>
            </a:br>
            <a:endParaRPr lang="ko-KR" altLang="en-US" sz="1100" dirty="0">
              <a:latin typeface="+mn-lt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290337-ED36-410C-A7FD-516A00C70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4A294F88-0AEA-4A1B-8BE3-19442BEF03F6}"/>
              </a:ext>
            </a:extLst>
          </p:cNvPr>
          <p:cNvSpPr txBox="1">
            <a:spLocks/>
          </p:cNvSpPr>
          <p:nvPr/>
        </p:nvSpPr>
        <p:spPr>
          <a:xfrm>
            <a:off x="377756" y="245690"/>
            <a:ext cx="9598348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가설</a:t>
            </a:r>
            <a:r>
              <a:rPr lang="en-US" altLang="ko-KR" dirty="0"/>
              <a:t>4 </a:t>
            </a:r>
            <a:r>
              <a:rPr lang="ko-KR" altLang="en-US" sz="2000" b="0" dirty="0"/>
              <a:t>서비스 업종과 교육시설의 분포도가 높은 지역일수록 </a:t>
            </a:r>
            <a:br>
              <a:rPr lang="en-US" altLang="ko-KR" sz="2000" b="0" dirty="0"/>
            </a:br>
            <a:r>
              <a:rPr lang="en-US" altLang="ko-KR" sz="2000" b="0" dirty="0"/>
              <a:t>		</a:t>
            </a:r>
            <a:r>
              <a:rPr lang="ko-KR" altLang="en-US" sz="2000" b="0" dirty="0"/>
              <a:t>버스 </a:t>
            </a:r>
            <a:r>
              <a:rPr lang="ko-KR" altLang="en-US" sz="2000" b="0" dirty="0" err="1"/>
              <a:t>이용량이</a:t>
            </a:r>
            <a:r>
              <a:rPr lang="ko-KR" altLang="en-US" sz="2000" b="0" dirty="0"/>
              <a:t> 높을 것이다</a:t>
            </a:r>
            <a:r>
              <a:rPr lang="en-US" altLang="ko-KR" sz="2000" b="0" dirty="0"/>
              <a:t>. </a:t>
            </a:r>
            <a:br>
              <a:rPr lang="ko-KR" altLang="en-US" sz="2000" dirty="0"/>
            </a:b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B293B3-C14C-43B9-AEC4-7BE92498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56" y="1491518"/>
            <a:ext cx="3809556" cy="1424794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F95AFB6-3F43-4618-9DB7-47219974C50F}"/>
              </a:ext>
            </a:extLst>
          </p:cNvPr>
          <p:cNvSpPr/>
          <p:nvPr/>
        </p:nvSpPr>
        <p:spPr>
          <a:xfrm rot="5400000">
            <a:off x="4729011" y="1867784"/>
            <a:ext cx="357021" cy="307777"/>
          </a:xfrm>
          <a:prstGeom prst="triangle">
            <a:avLst/>
          </a:prstGeom>
          <a:solidFill>
            <a:srgbClr val="61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F1B94D-8612-49DA-9979-063C3041D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2" y="4471302"/>
            <a:ext cx="2849047" cy="16973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0F4FA3-8724-48C8-9271-DEC9A2E4B7EF}"/>
              </a:ext>
            </a:extLst>
          </p:cNvPr>
          <p:cNvSpPr txBox="1"/>
          <p:nvPr/>
        </p:nvSpPr>
        <p:spPr>
          <a:xfrm>
            <a:off x="5239780" y="1935018"/>
            <a:ext cx="4253087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400" b="1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서비스업종과 교육시설의 분포도가 높은 지역에 </a:t>
            </a:r>
            <a:endParaRPr lang="en-US" altLang="ko-KR" sz="1400" b="1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대중교통 노선을 추가하면 효율적이라고 볼 수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16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B80CCA-226D-4F87-A72B-34F227108383}"/>
              </a:ext>
            </a:extLst>
          </p:cNvPr>
          <p:cNvSpPr/>
          <p:nvPr/>
        </p:nvSpPr>
        <p:spPr>
          <a:xfrm>
            <a:off x="411668" y="1298502"/>
            <a:ext cx="9160768" cy="47822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/>
              <a:t>최종 </a:t>
            </a:r>
            <a:r>
              <a:rPr lang="en-US" altLang="ko-KR" dirty="0"/>
              <a:t>: </a:t>
            </a:r>
            <a:r>
              <a:rPr lang="ko-KR" altLang="en-US" dirty="0"/>
              <a:t>솔루션 도출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2D990-C2D9-CB5D-4122-EE860A09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36" y="1429892"/>
            <a:ext cx="8944436" cy="4129606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ko-KR" altLang="en-US" sz="2000" dirty="0"/>
              <a:t>가설 </a:t>
            </a:r>
            <a:r>
              <a:rPr lang="en-US" altLang="ko-KR" sz="2000" dirty="0"/>
              <a:t>1</a:t>
            </a:r>
            <a:r>
              <a:rPr lang="ko-KR" altLang="en-US" sz="2000" dirty="0"/>
              <a:t>과 가설 </a:t>
            </a:r>
            <a:r>
              <a:rPr lang="en-US" altLang="ko-KR" sz="2000" dirty="0"/>
              <a:t>4</a:t>
            </a:r>
            <a:r>
              <a:rPr lang="ko-KR" altLang="en-US" sz="2000" dirty="0"/>
              <a:t>에서 강한 관계이며</a:t>
            </a:r>
            <a:r>
              <a:rPr lang="en-US" altLang="ko-KR" sz="2000" dirty="0"/>
              <a:t>, </a:t>
            </a:r>
            <a:r>
              <a:rPr lang="ko-KR" altLang="en-US" sz="2000" dirty="0"/>
              <a:t>유의미한 결론을 얻을 수 있었다 </a:t>
            </a:r>
            <a:endParaRPr lang="en-US" altLang="ko-KR" sz="2000" dirty="0"/>
          </a:p>
          <a:p>
            <a:pPr marL="76200" indent="0">
              <a:lnSpc>
                <a:spcPct val="150000"/>
              </a:lnSpc>
              <a:buNone/>
            </a:pPr>
            <a:r>
              <a:rPr lang="ko-KR" altLang="en-US" sz="2000" dirty="0"/>
              <a:t>가설 </a:t>
            </a:r>
            <a:r>
              <a:rPr lang="en-US" altLang="ko-KR" sz="2000" dirty="0"/>
              <a:t>1</a:t>
            </a:r>
            <a:r>
              <a:rPr lang="ko-KR" altLang="en-US" sz="2000" dirty="0"/>
              <a:t>에서는 강동수</a:t>
            </a:r>
            <a:r>
              <a:rPr lang="en-US" altLang="ko-KR" sz="2000" dirty="0"/>
              <a:t>, </a:t>
            </a:r>
            <a:r>
              <a:rPr lang="ko-KR" altLang="en-US" sz="2000" dirty="0"/>
              <a:t>송파구</a:t>
            </a:r>
            <a:r>
              <a:rPr lang="en-US" altLang="ko-KR" sz="2000" dirty="0"/>
              <a:t>, </a:t>
            </a:r>
            <a:r>
              <a:rPr lang="ko-KR" altLang="en-US" sz="2000" dirty="0"/>
              <a:t>관악구를 기준으로 노선을 배치</a:t>
            </a:r>
            <a:r>
              <a:rPr lang="en-US" altLang="ko-KR" sz="2000" dirty="0"/>
              <a:t>, 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ko-KR" altLang="en-US" sz="2000" dirty="0"/>
              <a:t>가설 </a:t>
            </a:r>
            <a:r>
              <a:rPr lang="en-US" altLang="ko-KR" sz="2000" dirty="0"/>
              <a:t>4</a:t>
            </a:r>
            <a:r>
              <a:rPr lang="ko-KR" altLang="en-US" sz="2000" dirty="0"/>
              <a:t>에서는 종로구</a:t>
            </a:r>
            <a:r>
              <a:rPr lang="en-US" altLang="ko-KR" sz="2000" dirty="0"/>
              <a:t>, </a:t>
            </a:r>
            <a:r>
              <a:rPr lang="ko-KR" altLang="en-US" sz="2000" dirty="0"/>
              <a:t>용산구</a:t>
            </a:r>
            <a:r>
              <a:rPr lang="en-US" altLang="ko-KR" sz="2000" dirty="0"/>
              <a:t>, </a:t>
            </a:r>
            <a:r>
              <a:rPr lang="ko-KR" altLang="en-US" sz="2000" dirty="0"/>
              <a:t>서초구</a:t>
            </a:r>
            <a:r>
              <a:rPr lang="en-US" altLang="ko-KR" sz="2000" dirty="0"/>
              <a:t>, </a:t>
            </a:r>
            <a:r>
              <a:rPr lang="ko-KR" altLang="en-US" sz="2000" dirty="0"/>
              <a:t>마포구 노선을 배치하는 것을 제안하였다</a:t>
            </a:r>
            <a:r>
              <a:rPr lang="en-US" altLang="ko-KR" sz="2000" dirty="0"/>
              <a:t>. </a:t>
            </a:r>
          </a:p>
          <a:p>
            <a:pPr marL="7620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76200" indent="0">
              <a:lnSpc>
                <a:spcPct val="150000"/>
              </a:lnSpc>
              <a:buNone/>
            </a:pP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강동구에서의 강한 관계가 더 높기 때문에 </a:t>
            </a:r>
            <a:endParaRPr lang="en-US" altLang="ko-KR" sz="2000" dirty="0"/>
          </a:p>
          <a:p>
            <a:pPr marL="76200" indent="0">
              <a:lnSpc>
                <a:spcPct val="150000"/>
              </a:lnSpc>
              <a:buNone/>
            </a:pPr>
            <a:r>
              <a:rPr lang="ko-KR" altLang="en-US" sz="2000" b="1" u="sng" dirty="0"/>
              <a:t>강동구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송파구</a:t>
            </a:r>
            <a:r>
              <a:rPr lang="en-US" altLang="ko-KR" sz="2000" b="1" u="sng" dirty="0"/>
              <a:t>, </a:t>
            </a:r>
            <a:r>
              <a:rPr lang="ko-KR" altLang="en-US" sz="2000" b="1" u="sng" dirty="0"/>
              <a:t>관악구 </a:t>
            </a:r>
            <a:r>
              <a:rPr lang="ko-KR" altLang="en-US" sz="2000" dirty="0"/>
              <a:t>기준으로 추천하되 </a:t>
            </a:r>
            <a:r>
              <a:rPr lang="ko-KR" altLang="en-US" sz="2000" b="1" dirty="0"/>
              <a:t>종로구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용산구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서초구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마포구</a:t>
            </a:r>
            <a:r>
              <a:rPr lang="ko-KR" altLang="en-US" sz="2000" dirty="0"/>
              <a:t>도 염두해두는 것을 제안한다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3200" dirty="0"/>
              <a:t>목차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057F886-834D-4A22-A50F-C4B6675A0C6B}"/>
              </a:ext>
            </a:extLst>
          </p:cNvPr>
          <p:cNvSpPr txBox="1">
            <a:spLocks/>
          </p:cNvSpPr>
          <p:nvPr/>
        </p:nvSpPr>
        <p:spPr>
          <a:xfrm>
            <a:off x="432620" y="1717612"/>
            <a:ext cx="8740142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가설 수립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가설검증과정</a:t>
            </a:r>
            <a:r>
              <a:rPr lang="en-US" altLang="ko-KR" b="1" dirty="0"/>
              <a:t> (</a:t>
            </a:r>
            <a:r>
              <a:rPr lang="ko-KR" altLang="en-US" b="1" dirty="0" err="1"/>
              <a:t>이변량</a:t>
            </a:r>
            <a:r>
              <a:rPr lang="ko-KR" altLang="en-US" b="1" dirty="0"/>
              <a:t> 분석</a:t>
            </a:r>
            <a:r>
              <a:rPr lang="en-US" altLang="ko-KR" b="1" dirty="0"/>
              <a:t>, </a:t>
            </a:r>
            <a:r>
              <a:rPr lang="ko-KR" altLang="en-US" b="1" dirty="0" err="1"/>
              <a:t>단변량</a:t>
            </a:r>
            <a:r>
              <a:rPr lang="ko-KR" altLang="en-US" b="1" dirty="0"/>
              <a:t> 분석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최종 </a:t>
            </a:r>
            <a:r>
              <a:rPr lang="en-US" altLang="ko-KR" b="1" dirty="0"/>
              <a:t>: </a:t>
            </a:r>
            <a:r>
              <a:rPr lang="ko-KR" altLang="en-US" b="1" dirty="0"/>
              <a:t>솔루션 도출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5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/>
              <a:t>가설 수립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2F9B3-B00E-9EBD-3B77-3C06E111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20" y="1856290"/>
            <a:ext cx="8740142" cy="10258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가설</a:t>
            </a:r>
            <a:r>
              <a:rPr lang="en-US" altLang="ko-KR" sz="2200" dirty="0"/>
              <a:t>1) </a:t>
            </a:r>
            <a:r>
              <a:rPr lang="ko-KR" altLang="en-US" sz="2200" dirty="0" err="1"/>
              <a:t>승객수</a:t>
            </a:r>
            <a:r>
              <a:rPr lang="ko-KR" altLang="en-US" sz="2200" dirty="0"/>
              <a:t> 대비 노선 수가 적은 자치구에 </a:t>
            </a:r>
            <a:endParaRPr lang="en-US" altLang="ko-KR" sz="2200" dirty="0"/>
          </a:p>
          <a:p>
            <a:pPr marL="76200" indent="0">
              <a:lnSpc>
                <a:spcPct val="100000"/>
              </a:lnSpc>
              <a:buNone/>
            </a:pPr>
            <a:r>
              <a:rPr lang="en-US" altLang="ko-KR" sz="2200" dirty="0"/>
              <a:t>	     </a:t>
            </a:r>
            <a:r>
              <a:rPr lang="ko-KR" altLang="en-US" sz="2200" dirty="0"/>
              <a:t>버스 노선 추가가 필요하다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057F886-834D-4A22-A50F-C4B6675A0C6B}"/>
              </a:ext>
            </a:extLst>
          </p:cNvPr>
          <p:cNvSpPr txBox="1">
            <a:spLocks/>
          </p:cNvSpPr>
          <p:nvPr/>
        </p:nvSpPr>
        <p:spPr>
          <a:xfrm>
            <a:off x="432620" y="2929934"/>
            <a:ext cx="8740142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가설</a:t>
            </a:r>
            <a:r>
              <a:rPr lang="en-US" altLang="ko-KR" dirty="0"/>
              <a:t>2)</a:t>
            </a:r>
            <a:r>
              <a:rPr lang="ko-KR" altLang="en-US" dirty="0"/>
              <a:t> 혼합도가 높은 곳에 노선 추가가 필요하다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6409155D-86A5-4237-96DB-CCFA28A6C036}"/>
              </a:ext>
            </a:extLst>
          </p:cNvPr>
          <p:cNvSpPr txBox="1">
            <a:spLocks/>
          </p:cNvSpPr>
          <p:nvPr/>
        </p:nvSpPr>
        <p:spPr>
          <a:xfrm>
            <a:off x="458721" y="3985284"/>
            <a:ext cx="8740142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가설</a:t>
            </a:r>
            <a:r>
              <a:rPr lang="en-US" altLang="ko-KR" dirty="0"/>
              <a:t>3) </a:t>
            </a:r>
            <a:r>
              <a:rPr lang="ko-KR" altLang="en-US" dirty="0"/>
              <a:t>인구 수가 적으면 이동시간이 길다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BECD805A-6D0C-4E9C-B425-11D596BA5964}"/>
              </a:ext>
            </a:extLst>
          </p:cNvPr>
          <p:cNvSpPr txBox="1">
            <a:spLocks/>
          </p:cNvSpPr>
          <p:nvPr/>
        </p:nvSpPr>
        <p:spPr>
          <a:xfrm>
            <a:off x="432620" y="5040635"/>
            <a:ext cx="8740142" cy="95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b="0" dirty="0"/>
              <a:t>가설</a:t>
            </a:r>
            <a:r>
              <a:rPr lang="en-US" altLang="ko-KR" b="0" dirty="0"/>
              <a:t>4) </a:t>
            </a:r>
            <a:r>
              <a:rPr lang="ko-KR" altLang="en-US" b="0" dirty="0"/>
              <a:t>서비스 업종과 교육시설의 분포도가 높은 </a:t>
            </a:r>
            <a:r>
              <a:rPr lang="en-US" altLang="ko-KR" b="0" dirty="0"/>
              <a:t>			     </a:t>
            </a:r>
            <a:r>
              <a:rPr lang="ko-KR" altLang="en-US" b="0" dirty="0"/>
              <a:t>지역일수록 버스 </a:t>
            </a:r>
            <a:r>
              <a:rPr lang="ko-KR" altLang="en-US" b="0" dirty="0" err="1"/>
              <a:t>이용량이</a:t>
            </a:r>
            <a:r>
              <a:rPr lang="ko-KR" altLang="en-US" b="0" dirty="0"/>
              <a:t> 높을 것이다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/>
              <a:t>가설 검증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C8DCB-BFC2-33FF-0222-5766572E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822" y="2082497"/>
            <a:ext cx="8740142" cy="269300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단변량</a:t>
            </a:r>
            <a:r>
              <a:rPr lang="ko-KR" altLang="en-US" b="1" dirty="0"/>
              <a:t> 분석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결론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 </a:t>
            </a:r>
            <a:r>
              <a:rPr lang="ko-KR" altLang="en-US" sz="1800" b="0" dirty="0" err="1"/>
              <a:t>승객수</a:t>
            </a:r>
            <a:r>
              <a:rPr lang="ko-KR" altLang="en-US" sz="1800" b="0" dirty="0"/>
              <a:t> 대비 노선 수가 적은 자치구에 버스 노선 추가가 필요하다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단변량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7" name="Google Shape;108;p20">
            <a:extLst>
              <a:ext uri="{FF2B5EF4-FFF2-40B4-BE49-F238E27FC236}">
                <a16:creationId xmlns:a16="http://schemas.microsoft.com/office/drawing/2014/main" id="{29FCC734-690D-42BD-9795-8EA5AA5CD33F}"/>
              </a:ext>
            </a:extLst>
          </p:cNvPr>
          <p:cNvSpPr txBox="1">
            <a:spLocks/>
          </p:cNvSpPr>
          <p:nvPr/>
        </p:nvSpPr>
        <p:spPr>
          <a:xfrm>
            <a:off x="432620" y="4555440"/>
            <a:ext cx="557328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None/>
            </a:pPr>
            <a:r>
              <a:rPr lang="en-US" altLang="ko-KR" sz="1400" b="1" dirty="0"/>
              <a:t>| </a:t>
            </a:r>
            <a:r>
              <a:rPr lang="ko-KR" altLang="en-US" sz="1400" b="1" dirty="0"/>
              <a:t>구별 </a:t>
            </a:r>
            <a:r>
              <a:rPr lang="ko-KR" altLang="en-US" sz="1400" b="1" dirty="0" err="1"/>
              <a:t>승객수</a:t>
            </a:r>
            <a:endParaRPr lang="ko-KR" altLang="en-US" sz="1400" b="1" dirty="0"/>
          </a:p>
          <a:p>
            <a:pPr indent="-272256">
              <a:lnSpc>
                <a:spcPct val="150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강남구</a:t>
            </a:r>
            <a:r>
              <a:rPr lang="en-US" altLang="ko-KR" sz="1400" dirty="0"/>
              <a:t>&gt;</a:t>
            </a:r>
            <a:r>
              <a:rPr lang="ko-KR" altLang="en-US" sz="1400" dirty="0"/>
              <a:t>관악구</a:t>
            </a:r>
            <a:r>
              <a:rPr lang="en-US" altLang="ko-KR" sz="1400" dirty="0"/>
              <a:t>&gt;</a:t>
            </a:r>
            <a:r>
              <a:rPr lang="ko-KR" altLang="en-US" sz="1400" dirty="0"/>
              <a:t>서초구 순으로 승객수가 많음을 볼 수 있음</a:t>
            </a:r>
            <a:endParaRPr lang="en-US" altLang="ko-KR" sz="1400" dirty="0"/>
          </a:p>
          <a:p>
            <a:pPr indent="-272256">
              <a:lnSpc>
                <a:spcPct val="150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강동구</a:t>
            </a:r>
            <a:r>
              <a:rPr lang="en-US" altLang="ko-KR" sz="1400" dirty="0"/>
              <a:t>,</a:t>
            </a:r>
            <a:r>
              <a:rPr lang="ko-KR" altLang="en-US" sz="1400" dirty="0"/>
              <a:t>광진구</a:t>
            </a:r>
            <a:r>
              <a:rPr lang="en-US" altLang="ko-KR" sz="1400" dirty="0"/>
              <a:t>,</a:t>
            </a:r>
            <a:r>
              <a:rPr lang="ko-KR" altLang="en-US" sz="1400" dirty="0"/>
              <a:t>성동구가 승객수가 가장 적음을 볼 수 있음</a:t>
            </a:r>
            <a:endParaRPr lang="en-US" altLang="ko-KR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4904A3D-1FA2-40F1-A317-C1F60E82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364" y="2109603"/>
            <a:ext cx="516327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5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 </a:t>
            </a:r>
            <a:r>
              <a:rPr lang="ko-KR" altLang="en-US" sz="1800" b="0" dirty="0" err="1"/>
              <a:t>승객수</a:t>
            </a:r>
            <a:r>
              <a:rPr lang="ko-KR" altLang="en-US" sz="1800" b="0" dirty="0"/>
              <a:t> 대비 노선 수가 적은 자치구에 버스 노선 추가가 필요하다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단변량</a:t>
            </a:r>
            <a:r>
              <a:rPr lang="ko-KR" altLang="en-US" sz="2000" b="1" dirty="0"/>
              <a:t> 분석</a:t>
            </a:r>
          </a:p>
        </p:txBody>
      </p:sp>
      <p:sp>
        <p:nvSpPr>
          <p:cNvPr id="11" name="Google Shape;108;p20">
            <a:extLst>
              <a:ext uri="{FF2B5EF4-FFF2-40B4-BE49-F238E27FC236}">
                <a16:creationId xmlns:a16="http://schemas.microsoft.com/office/drawing/2014/main" id="{84259BFF-E18B-4228-872C-55BFF37C3273}"/>
              </a:ext>
            </a:extLst>
          </p:cNvPr>
          <p:cNvSpPr txBox="1">
            <a:spLocks/>
          </p:cNvSpPr>
          <p:nvPr/>
        </p:nvSpPr>
        <p:spPr>
          <a:xfrm>
            <a:off x="432620" y="4555440"/>
            <a:ext cx="557328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None/>
            </a:pPr>
            <a:r>
              <a:rPr lang="en-US" altLang="ko-KR" sz="1400" b="1" dirty="0"/>
              <a:t>| </a:t>
            </a:r>
            <a:r>
              <a:rPr lang="ko-KR" altLang="en-US" sz="1400" b="1" dirty="0"/>
              <a:t>구별 노선수</a:t>
            </a:r>
          </a:p>
          <a:p>
            <a:pPr indent="-272256">
              <a:lnSpc>
                <a:spcPct val="150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서대문구</a:t>
            </a:r>
            <a:r>
              <a:rPr lang="en-US" altLang="ko-KR" sz="1400" dirty="0"/>
              <a:t>&gt;</a:t>
            </a:r>
            <a:r>
              <a:rPr lang="ko-KR" altLang="en-US" sz="1400" dirty="0"/>
              <a:t>종로구</a:t>
            </a:r>
            <a:r>
              <a:rPr lang="en-US" altLang="ko-KR" sz="1400" dirty="0"/>
              <a:t>&gt;</a:t>
            </a:r>
            <a:r>
              <a:rPr lang="ko-KR" altLang="en-US" sz="1400" dirty="0"/>
              <a:t>강남구 순으로 노선수가 많음을 볼 수 있음</a:t>
            </a:r>
            <a:endParaRPr lang="en-US" altLang="ko-KR" sz="1400" dirty="0"/>
          </a:p>
          <a:p>
            <a:pPr indent="-272256">
              <a:lnSpc>
                <a:spcPct val="150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강동구</a:t>
            </a:r>
            <a:r>
              <a:rPr lang="en-US" altLang="ko-KR" sz="1400" dirty="0"/>
              <a:t>&lt;</a:t>
            </a:r>
            <a:r>
              <a:rPr lang="ko-KR" altLang="en-US" sz="1400" dirty="0"/>
              <a:t>광진구</a:t>
            </a:r>
            <a:r>
              <a:rPr lang="en-US" altLang="ko-KR" sz="1400" dirty="0"/>
              <a:t>&lt;</a:t>
            </a:r>
            <a:r>
              <a:rPr lang="ko-KR" altLang="en-US" sz="1400" dirty="0"/>
              <a:t>중량구가 승객수가 가장 적음을 볼 수 있음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CB1AB0-B089-4AC4-8A3A-AA62FA8C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64" y="2109603"/>
            <a:ext cx="588727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 </a:t>
            </a:r>
            <a:r>
              <a:rPr lang="ko-KR" altLang="en-US" sz="1800" b="0" dirty="0" err="1"/>
              <a:t>승객수</a:t>
            </a:r>
            <a:r>
              <a:rPr lang="ko-KR" altLang="en-US" sz="1800" b="0" dirty="0"/>
              <a:t> 대비 노선 수가 적은 자치구에 버스 노선 추가가 필요하다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67" y="1286202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이변량</a:t>
            </a:r>
            <a:r>
              <a:rPr lang="ko-KR" altLang="en-US" sz="2000" b="1" dirty="0"/>
              <a:t> 분석</a:t>
            </a:r>
          </a:p>
        </p:txBody>
      </p:sp>
      <p:pic>
        <p:nvPicPr>
          <p:cNvPr id="5" name="Google Shape;111;p20">
            <a:extLst>
              <a:ext uri="{FF2B5EF4-FFF2-40B4-BE49-F238E27FC236}">
                <a16:creationId xmlns:a16="http://schemas.microsoft.com/office/drawing/2014/main" id="{26E6036C-9258-46B4-BE11-65140C740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0" y="2198801"/>
            <a:ext cx="4975403" cy="17634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다리꼴 1">
            <a:extLst>
              <a:ext uri="{FF2B5EF4-FFF2-40B4-BE49-F238E27FC236}">
                <a16:creationId xmlns:a16="http://schemas.microsoft.com/office/drawing/2014/main" id="{EA5749D1-BB6C-4CC9-91A1-340CC159446E}"/>
              </a:ext>
            </a:extLst>
          </p:cNvPr>
          <p:cNvSpPr/>
          <p:nvPr/>
        </p:nvSpPr>
        <p:spPr>
          <a:xfrm rot="16200000">
            <a:off x="4728604" y="2719194"/>
            <a:ext cx="2081487" cy="722649"/>
          </a:xfrm>
          <a:prstGeom prst="trapezoid">
            <a:avLst/>
          </a:prstGeom>
          <a:gradFill flip="none" rotWithShape="1">
            <a:gsLst>
              <a:gs pos="0">
                <a:srgbClr val="61D6D2"/>
              </a:gs>
              <a:gs pos="42000">
                <a:srgbClr val="C6F0EF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Google Shape;112;p20">
            <a:extLst>
              <a:ext uri="{FF2B5EF4-FFF2-40B4-BE49-F238E27FC236}">
                <a16:creationId xmlns:a16="http://schemas.microsoft.com/office/drawing/2014/main" id="{1B86B75C-A78D-4438-AAA5-5A5D518B59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142" y="1896234"/>
            <a:ext cx="3259238" cy="27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8;p20">
            <a:extLst>
              <a:ext uri="{FF2B5EF4-FFF2-40B4-BE49-F238E27FC236}">
                <a16:creationId xmlns:a16="http://schemas.microsoft.com/office/drawing/2014/main" id="{510E226E-5C1F-4CA2-B036-D3CB58DD85AD}"/>
              </a:ext>
            </a:extLst>
          </p:cNvPr>
          <p:cNvSpPr txBox="1">
            <a:spLocks/>
          </p:cNvSpPr>
          <p:nvPr/>
        </p:nvSpPr>
        <p:spPr>
          <a:xfrm>
            <a:off x="432620" y="43516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SzPct val="100000"/>
              <a:buFont typeface="Arial"/>
              <a:buNone/>
            </a:pPr>
            <a:r>
              <a:rPr lang="en-US" altLang="ko-KR" sz="1400" b="1" dirty="0"/>
              <a:t>| </a:t>
            </a:r>
            <a:r>
              <a:rPr lang="ko-KR" altLang="en-US" sz="1400" b="1" dirty="0"/>
              <a:t>노선 수와 승차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하차 총 </a:t>
            </a:r>
            <a:r>
              <a:rPr lang="ko-KR" altLang="en-US" sz="1400" b="1" dirty="0" err="1"/>
              <a:t>승객수</a:t>
            </a:r>
            <a:r>
              <a:rPr lang="ko-KR" altLang="en-US" sz="1400" b="1" dirty="0"/>
              <a:t> 간의 강한 양의 상관관계</a:t>
            </a:r>
          </a:p>
          <a:p>
            <a:pPr indent="-272256">
              <a:lnSpc>
                <a:spcPct val="150000"/>
              </a:lnSpc>
              <a:spcBef>
                <a:spcPts val="120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노선 수가 많아질수록 승차 및 하차하는 승객수가 많아지는 경향이 있다는 것을 확인할 수 있음</a:t>
            </a:r>
          </a:p>
          <a:p>
            <a:pPr indent="-272256">
              <a:lnSpc>
                <a:spcPct val="150000"/>
              </a:lnSpc>
              <a:spcBef>
                <a:spcPts val="0"/>
              </a:spcBef>
              <a:buSzPct val="100000"/>
              <a:buFont typeface="Noto Sans Symbols"/>
              <a:buChar char="●"/>
            </a:pPr>
            <a:r>
              <a:rPr lang="ko-KR" altLang="en-US" sz="1400" dirty="0"/>
              <a:t>노선 수가 증가하면 더 많은 사람들이 자치구의 버스를 이용하게 됨</a:t>
            </a:r>
          </a:p>
        </p:txBody>
      </p:sp>
    </p:spTree>
    <p:extLst>
      <p:ext uri="{BB962C8B-B14F-4D97-AF65-F5344CB8AC3E}">
        <p14:creationId xmlns:p14="http://schemas.microsoft.com/office/powerpoint/2010/main" val="234905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4A1CE4-DC65-4620-9A01-9E32E4EFE1B7}"/>
              </a:ext>
            </a:extLst>
          </p:cNvPr>
          <p:cNvSpPr/>
          <p:nvPr/>
        </p:nvSpPr>
        <p:spPr>
          <a:xfrm>
            <a:off x="4510307" y="5463650"/>
            <a:ext cx="5194130" cy="94261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1 </a:t>
            </a:r>
            <a:r>
              <a:rPr lang="ko-KR" altLang="en-US" sz="1800" b="0" dirty="0" err="1"/>
              <a:t>승객수</a:t>
            </a:r>
            <a:r>
              <a:rPr lang="ko-KR" altLang="en-US" sz="1800" b="0" dirty="0"/>
              <a:t> 대비 노선 수가 적은 자치구에 버스 노선 추가가 필요하다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93" y="1101216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가설 검정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867E17-C74C-4AE8-9812-FD7C347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8" y="2703160"/>
            <a:ext cx="4890976" cy="364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4CB3E3-4B7A-44D5-865A-C6BC508514CA}"/>
              </a:ext>
            </a:extLst>
          </p:cNvPr>
          <p:cNvSpPr/>
          <p:nvPr/>
        </p:nvSpPr>
        <p:spPr>
          <a:xfrm rot="5400000">
            <a:off x="5114881" y="1919494"/>
            <a:ext cx="357021" cy="307777"/>
          </a:xfrm>
          <a:prstGeom prst="triangle">
            <a:avLst/>
          </a:prstGeom>
          <a:solidFill>
            <a:srgbClr val="61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BC7F9-9AEB-4930-9515-AA5A193B9AB1}"/>
              </a:ext>
            </a:extLst>
          </p:cNvPr>
          <p:cNvSpPr txBox="1"/>
          <p:nvPr/>
        </p:nvSpPr>
        <p:spPr>
          <a:xfrm>
            <a:off x="5741352" y="1524189"/>
            <a:ext cx="3657600" cy="13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자치구별 버스 노선 수는 해당 자치구의 승차 총 승객 수와 관련이 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따라서 승차 총 승객 수가 많은 지역은 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더 많은 버스 노선이 필요할 가능성이 크다</a:t>
            </a:r>
          </a:p>
        </p:txBody>
      </p:sp>
      <p:pic>
        <p:nvPicPr>
          <p:cNvPr id="13" name="Google Shape;131;p22">
            <a:extLst>
              <a:ext uri="{FF2B5EF4-FFF2-40B4-BE49-F238E27FC236}">
                <a16:creationId xmlns:a16="http://schemas.microsoft.com/office/drawing/2014/main" id="{38E4B22D-EA29-46E4-AFB8-C12FC5A120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35" y="3326717"/>
            <a:ext cx="2914084" cy="201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0;p22">
            <a:extLst>
              <a:ext uri="{FF2B5EF4-FFF2-40B4-BE49-F238E27FC236}">
                <a16:creationId xmlns:a16="http://schemas.microsoft.com/office/drawing/2014/main" id="{BB029586-4603-4707-99DE-0586BB0579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689" y="3356783"/>
            <a:ext cx="3104894" cy="186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9;p22">
            <a:extLst>
              <a:ext uri="{FF2B5EF4-FFF2-40B4-BE49-F238E27FC236}">
                <a16:creationId xmlns:a16="http://schemas.microsoft.com/office/drawing/2014/main" id="{A4A8F78A-C5EA-4059-A2FD-BBEE75C4531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7034" y="3303451"/>
            <a:ext cx="2979593" cy="206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28FC83A-5036-4144-96EE-8F79DD19962E}"/>
              </a:ext>
            </a:extLst>
          </p:cNvPr>
          <p:cNvSpPr txBox="1">
            <a:spLocks/>
          </p:cNvSpPr>
          <p:nvPr/>
        </p:nvSpPr>
        <p:spPr>
          <a:xfrm>
            <a:off x="36359" y="2717232"/>
            <a:ext cx="8740142" cy="68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798EE-191D-4CCD-A7D4-8EAA76F880BF}"/>
              </a:ext>
            </a:extLst>
          </p:cNvPr>
          <p:cNvSpPr txBox="1"/>
          <p:nvPr/>
        </p:nvSpPr>
        <p:spPr>
          <a:xfrm>
            <a:off x="365733" y="5599134"/>
            <a:ext cx="3740401" cy="92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lt"/>
              </a:rPr>
              <a:t>버스 노선이 적은 자치구에 추가 노선을 배치하는 것이 승객 수 증가에 크게 기여할 수 있음</a:t>
            </a:r>
            <a:endParaRPr lang="en-US" altLang="ko-KR" sz="1200" dirty="0"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290337-ED36-410C-A7FD-516A00C70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44497D-AF8D-4866-AA1E-18410474F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7" t="1832" r="2571" b="-1832"/>
          <a:stretch/>
        </p:blipFill>
        <p:spPr bwMode="auto">
          <a:xfrm>
            <a:off x="490045" y="1933055"/>
            <a:ext cx="4235357" cy="4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790C2-A9C6-4E47-93EB-E8EA2BE2DEBD}"/>
              </a:ext>
            </a:extLst>
          </p:cNvPr>
          <p:cNvSpPr txBox="1"/>
          <p:nvPr/>
        </p:nvSpPr>
        <p:spPr>
          <a:xfrm>
            <a:off x="4553529" y="5591219"/>
            <a:ext cx="5107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lt"/>
              </a:rPr>
              <a:t> 노선수 대비 </a:t>
            </a:r>
            <a:r>
              <a:rPr lang="ko-KR" altLang="en-US" b="1" dirty="0" err="1">
                <a:latin typeface="+mn-lt"/>
              </a:rPr>
              <a:t>승하차</a:t>
            </a:r>
            <a:r>
              <a:rPr lang="ko-KR" altLang="en-US" b="1" dirty="0">
                <a:latin typeface="+mn-lt"/>
              </a:rPr>
              <a:t> 인원수가 큰 강동구, 송파구, 관악구</a:t>
            </a:r>
            <a:r>
              <a:rPr lang="ko-KR" altLang="en-US" dirty="0">
                <a:latin typeface="+mn-lt"/>
              </a:rPr>
              <a:t>를 </a:t>
            </a:r>
            <a:endParaRPr lang="en-US" altLang="ko-KR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lt"/>
              </a:rPr>
              <a:t> 기반으로 노선수를 추가 배치하는 것을 추천함</a:t>
            </a:r>
          </a:p>
          <a:p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B02FA7F-4C7C-41DD-B626-79B634B7FB0D}"/>
              </a:ext>
            </a:extLst>
          </p:cNvPr>
          <p:cNvSpPr/>
          <p:nvPr/>
        </p:nvSpPr>
        <p:spPr>
          <a:xfrm rot="5400000">
            <a:off x="4091463" y="5781069"/>
            <a:ext cx="357021" cy="307777"/>
          </a:xfrm>
          <a:prstGeom prst="triangle">
            <a:avLst/>
          </a:prstGeom>
          <a:solidFill>
            <a:srgbClr val="61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8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4A1CE4-DC65-4620-9A01-9E32E4EFE1B7}"/>
              </a:ext>
            </a:extLst>
          </p:cNvPr>
          <p:cNvSpPr/>
          <p:nvPr/>
        </p:nvSpPr>
        <p:spPr>
          <a:xfrm>
            <a:off x="5451540" y="3918116"/>
            <a:ext cx="3773424" cy="197515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lt"/>
              </a:rPr>
              <a:t>강남구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중구</a:t>
            </a:r>
            <a:r>
              <a:rPr lang="en-US" altLang="ko-KR" b="1" dirty="0">
                <a:latin typeface="+mn-lt"/>
              </a:rPr>
              <a:t>, </a:t>
            </a:r>
            <a:r>
              <a:rPr lang="ko-KR" altLang="en-US" b="1" dirty="0">
                <a:latin typeface="+mn-lt"/>
              </a:rPr>
              <a:t>종로구 </a:t>
            </a:r>
            <a:r>
              <a:rPr lang="ko-KR" altLang="en-US" b="1" dirty="0" err="1">
                <a:latin typeface="+mn-lt"/>
              </a:rPr>
              <a:t>순으로</a:t>
            </a:r>
            <a:r>
              <a:rPr lang="ko-KR" altLang="en-US" dirty="0" err="1">
                <a:latin typeface="+mn-lt"/>
              </a:rPr>
              <a:t>혼잡도가</a:t>
            </a:r>
            <a:r>
              <a:rPr lang="ko-KR" altLang="en-US" dirty="0">
                <a:latin typeface="+mn-lt"/>
              </a:rPr>
              <a:t> 높은 것을 알 수 있음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4EBB124-8073-4612-A3B1-77FC71F1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2" y="947096"/>
            <a:ext cx="8740142" cy="682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가설 검정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867E17-C74C-4AE8-9812-FD7C347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8" y="2703160"/>
            <a:ext cx="4890976" cy="364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94CB3E3-4B7A-44D5-865A-C6BC508514CA}"/>
              </a:ext>
            </a:extLst>
          </p:cNvPr>
          <p:cNvSpPr/>
          <p:nvPr/>
        </p:nvSpPr>
        <p:spPr>
          <a:xfrm rot="5400000">
            <a:off x="5312993" y="1957096"/>
            <a:ext cx="357021" cy="307777"/>
          </a:xfrm>
          <a:prstGeom prst="triangle">
            <a:avLst/>
          </a:prstGeom>
          <a:solidFill>
            <a:srgbClr val="61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BC7F9-9AEB-4930-9515-AA5A193B9AB1}"/>
              </a:ext>
            </a:extLst>
          </p:cNvPr>
          <p:cNvSpPr txBox="1"/>
          <p:nvPr/>
        </p:nvSpPr>
        <p:spPr>
          <a:xfrm>
            <a:off x="5741352" y="1524189"/>
            <a:ext cx="3657600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/>
              <a:t>승차총승객수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 err="1"/>
              <a:t>하차총승객수를</a:t>
            </a:r>
            <a:r>
              <a:rPr lang="ko-KR" altLang="en-US" b="1" dirty="0"/>
              <a:t> </a:t>
            </a:r>
            <a:r>
              <a:rPr lang="en-US" altLang="ko-KR" b="1" dirty="0"/>
              <a:t>‘</a:t>
            </a:r>
            <a:r>
              <a:rPr lang="ko-KR" altLang="en-US" b="1" dirty="0"/>
              <a:t>정류장 수</a:t>
            </a:r>
            <a:r>
              <a:rPr lang="en-US" altLang="ko-KR" b="1" dirty="0"/>
              <a:t>’</a:t>
            </a:r>
            <a:r>
              <a:rPr lang="ko-KR" altLang="en-US" b="1" dirty="0"/>
              <a:t>로 나누어 혼잡도 열을 추가함 따라서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혼잡도를 기준으로 분석을 진행함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228FC83A-5036-4144-96EE-8F79DD19962E}"/>
              </a:ext>
            </a:extLst>
          </p:cNvPr>
          <p:cNvSpPr txBox="1">
            <a:spLocks/>
          </p:cNvSpPr>
          <p:nvPr/>
        </p:nvSpPr>
        <p:spPr>
          <a:xfrm>
            <a:off x="0" y="2890995"/>
            <a:ext cx="8740142" cy="68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/>
              <a:t>결론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B290337-ED36-410C-A7FD-516A00C70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B02FA7F-4C7C-41DD-B626-79B634B7FB0D}"/>
              </a:ext>
            </a:extLst>
          </p:cNvPr>
          <p:cNvSpPr/>
          <p:nvPr/>
        </p:nvSpPr>
        <p:spPr>
          <a:xfrm rot="5400000">
            <a:off x="4055104" y="5954832"/>
            <a:ext cx="357021" cy="307777"/>
          </a:xfrm>
          <a:prstGeom prst="triangle">
            <a:avLst/>
          </a:prstGeom>
          <a:solidFill>
            <a:srgbClr val="61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57;p11">
            <a:extLst>
              <a:ext uri="{FF2B5EF4-FFF2-40B4-BE49-F238E27FC236}">
                <a16:creationId xmlns:a16="http://schemas.microsoft.com/office/drawing/2014/main" id="{C467D0A2-BF7A-4CB3-8A5D-E9840A337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2 - </a:t>
            </a:r>
            <a:r>
              <a:rPr lang="ko-KR" altLang="en-US" sz="1800" b="0" dirty="0"/>
              <a:t>혼잡도가 높은 곳에 추가 노선이 필요하다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3E261F-CD07-41E3-A45B-B1FFAD32B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2" t="14702" r="5317"/>
          <a:stretch/>
        </p:blipFill>
        <p:spPr>
          <a:xfrm>
            <a:off x="234435" y="1613070"/>
            <a:ext cx="4913741" cy="13528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23108DA-E1C9-43B3-965D-5C428588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" y="3477774"/>
            <a:ext cx="4885922" cy="28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6EF508-D20F-4E71-BEC7-654E794409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27113D-FA5B-45F4-9DD1-5DC9FEA8C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5346C0-FD9A-46CA-AF79-84AA2FDAD92D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840</Words>
  <Application>Microsoft Office PowerPoint</Application>
  <PresentationFormat>A4 용지(210x297mm)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system-ui</vt:lpstr>
      <vt:lpstr>Malgun Gothic</vt:lpstr>
      <vt:lpstr>Malgun Gothic</vt:lpstr>
      <vt:lpstr>Arial</vt:lpstr>
      <vt:lpstr>Calibri</vt:lpstr>
      <vt:lpstr>Office 테마</vt:lpstr>
      <vt:lpstr>PowerPoint 프레젠테이션</vt:lpstr>
      <vt:lpstr>목차</vt:lpstr>
      <vt:lpstr>가설 수립</vt:lpstr>
      <vt:lpstr>가설 검증 과정</vt:lpstr>
      <vt:lpstr>가설1 승객수 대비 노선 수가 적은 자치구에 버스 노선 추가가 필요하다 </vt:lpstr>
      <vt:lpstr>가설1 승객수 대비 노선 수가 적은 자치구에 버스 노선 추가가 필요하다 </vt:lpstr>
      <vt:lpstr>가설1 승객수 대비 노선 수가 적은 자치구에 버스 노선 추가가 필요하다 </vt:lpstr>
      <vt:lpstr>가설1 승객수 대비 노선 수가 적은 자치구에 버스 노선 추가가 필요하다 </vt:lpstr>
      <vt:lpstr>가설2 - 혼잡도가 높은 곳에 추가 노선이 필요하다 </vt:lpstr>
      <vt:lpstr>가설2 - 혼잡도가 높은 곳에 추가 노선이 필요하다 </vt:lpstr>
      <vt:lpstr>가설3 이동인구대비-인구가 적으면 이동시간이 길다 </vt:lpstr>
      <vt:lpstr>가설3 이동인구대비-인구가 적으면 이동시간이 길다 </vt:lpstr>
      <vt:lpstr>가설3 이동인구대비-인구가 적으면 이동시간이 길다 </vt:lpstr>
      <vt:lpstr>가설4   서비스 업종과 교육시설의 분포도가 높은 지역일수록    버스 이용량이 높을 것이다.  </vt:lpstr>
      <vt:lpstr>PowerPoint 프레젠테이션</vt:lpstr>
      <vt:lpstr>PowerPoint 프레젠테이션</vt:lpstr>
      <vt:lpstr>PowerPoint 프레젠테이션</vt:lpstr>
      <vt:lpstr>최종 : 솔루션 도출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조강윤</cp:lastModifiedBy>
  <cp:revision>57</cp:revision>
  <dcterms:modified xsi:type="dcterms:W3CDTF">2024-09-25T07:23:42Z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