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49"/>
  </p:notesMasterIdLst>
  <p:handoutMasterIdLst>
    <p:handoutMasterId r:id="rId50"/>
  </p:handoutMasterIdLst>
  <p:sldIdLst>
    <p:sldId id="270" r:id="rId2"/>
    <p:sldId id="261" r:id="rId3"/>
    <p:sldId id="271" r:id="rId4"/>
    <p:sldId id="273" r:id="rId5"/>
    <p:sldId id="300" r:id="rId6"/>
    <p:sldId id="301" r:id="rId7"/>
    <p:sldId id="274" r:id="rId8"/>
    <p:sldId id="323" r:id="rId9"/>
    <p:sldId id="335" r:id="rId10"/>
    <p:sldId id="302" r:id="rId11"/>
    <p:sldId id="303" r:id="rId12"/>
    <p:sldId id="305" r:id="rId13"/>
    <p:sldId id="263" r:id="rId14"/>
    <p:sldId id="297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26" r:id="rId26"/>
    <p:sldId id="316" r:id="rId27"/>
    <p:sldId id="322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24" r:id="rId37"/>
    <p:sldId id="317" r:id="rId38"/>
    <p:sldId id="318" r:id="rId39"/>
    <p:sldId id="319" r:id="rId40"/>
    <p:sldId id="320" r:id="rId41"/>
    <p:sldId id="256" r:id="rId42"/>
    <p:sldId id="257" r:id="rId43"/>
    <p:sldId id="260" r:id="rId44"/>
    <p:sldId id="259" r:id="rId45"/>
    <p:sldId id="265" r:id="rId46"/>
    <p:sldId id="321" r:id="rId47"/>
    <p:sldId id="266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919E0CD-A074-47A4-8109-407910F4A04A}" type="datetime1">
              <a:rPr lang="ko-KR" altLang="en-US"/>
              <a:pPr lvl="0">
                <a:defRPr/>
              </a:pPr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B64993B-AF0A-47CC-9511-14EA8E86B26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F19EE59-7EC8-43E0-874F-9D7D640DEAB0}" type="datetime1">
              <a:rPr lang="ko-KR" altLang="en-US"/>
              <a:pPr lvl="0">
                <a:defRPr/>
              </a:pPr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93F3E73-F9D2-481B-A589-8E61EA052B4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076587" y="2505670"/>
            <a:ext cx="603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데이터 베이스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9475262" y="4001801"/>
            <a:ext cx="21002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2019136004 </a:t>
            </a:r>
            <a:r>
              <a:rPr lang="ko-KR" altLang="en-US" dirty="0">
                <a:solidFill>
                  <a:schemeClr val="bg1"/>
                </a:solidFill>
              </a:rPr>
              <a:t>강준서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2019136008 </a:t>
            </a:r>
            <a:r>
              <a:rPr lang="ko-KR" altLang="en-US" dirty="0" err="1">
                <a:solidFill>
                  <a:schemeClr val="bg1"/>
                </a:solidFill>
              </a:rPr>
              <a:t>고효석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2019136096 </a:t>
            </a:r>
            <a:r>
              <a:rPr lang="ko-KR" altLang="en-US" dirty="0" err="1">
                <a:solidFill>
                  <a:schemeClr val="bg1"/>
                </a:solidFill>
              </a:rPr>
              <a:t>이승건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2019136098 </a:t>
            </a:r>
            <a:r>
              <a:rPr lang="ko-KR" altLang="en-US" dirty="0">
                <a:solidFill>
                  <a:schemeClr val="bg1"/>
                </a:solidFill>
              </a:rPr>
              <a:t>이우진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2019136118 </a:t>
            </a:r>
            <a:r>
              <a:rPr lang="ko-KR" altLang="en-US" dirty="0">
                <a:solidFill>
                  <a:schemeClr val="bg1"/>
                </a:solidFill>
              </a:rPr>
              <a:t>전민서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2019136119 </a:t>
            </a:r>
            <a:r>
              <a:rPr lang="ko-KR" altLang="en-US" dirty="0">
                <a:solidFill>
                  <a:schemeClr val="bg1"/>
                </a:solidFill>
              </a:rPr>
              <a:t>전진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9635" y="2932202"/>
            <a:ext cx="28117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</a:rPr>
              <a:t>업무 영역 분할도</a:t>
            </a:r>
          </a:p>
        </p:txBody>
      </p:sp>
      <p:sp>
        <p:nvSpPr>
          <p:cNvPr id="5" name="양쪽 대괄호 4"/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4570" y="1699260"/>
            <a:ext cx="7642860" cy="345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8710" y="2932202"/>
            <a:ext cx="2373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</a:rPr>
              <a:t>요구사항 정리</a:t>
            </a:r>
          </a:p>
        </p:txBody>
      </p:sp>
      <p:sp>
        <p:nvSpPr>
          <p:cNvPr id="5" name="양쪽 대괄호 4"/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/>
                  </a:solidFill>
                </a:rPr>
                <a:t>회원 관리 요구분석 명세서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1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/>
                  </a:solidFill>
                </a:rPr>
                <a:t>콘텐츠 관리 요구분석 명세서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2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/>
                  </a:solidFill>
                </a:rPr>
                <a:t>플랫폼 업무 요구분석 명세서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3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934226" y="5777895"/>
            <a:ext cx="4419548" cy="770036"/>
            <a:chOff x="1320852" y="4758750"/>
            <a:chExt cx="4419548" cy="770036"/>
          </a:xfrm>
        </p:grpSpPr>
        <p:sp>
          <p:nvSpPr>
            <p:cNvPr id="24" name="TextBox 23"/>
            <p:cNvSpPr txBox="1"/>
            <p:nvPr/>
          </p:nvSpPr>
          <p:spPr>
            <a:xfrm>
              <a:off x="1920240" y="4820900"/>
              <a:ext cx="382016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solidFill>
                    <a:schemeClr val="bg1"/>
                  </a:solidFill>
                </a:rPr>
                <a:t>리뷰 및 평가 관리 업무 요구분석 명세서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4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1, 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회원 관리 요구분석 명세서</a:t>
            </a:r>
          </a:p>
        </p:txBody>
      </p:sp>
      <p:pic>
        <p:nvPicPr>
          <p:cNvPr id="8" name="그림 7" descr="실내, 테이블, 생활, 앉아있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회원 관리 요구분석 명세서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001" y="1175332"/>
            <a:ext cx="11372539" cy="4280588"/>
            <a:chOff x="1537048" y="1513659"/>
            <a:chExt cx="10750716" cy="428058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410737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데이터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3" y="2001702"/>
              <a:ext cx="9211411" cy="37925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영화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드라마등의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세부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정보를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보려면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로그인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해야한다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일반회원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비회원으로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구분된다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아이디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비밀번호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닉네임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생년월일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선호하는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장르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가입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정보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최근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접속일이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필요하다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선호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장르는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액션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코미디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범죄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다큐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판타지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역사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공포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가족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음악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스릴러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로맨스</a:t>
              </a:r>
              <a:r>
                <a:rPr lang="EN-US" spc="-150" dirty="0">
                  <a:solidFill>
                    <a:schemeClr val="tx1"/>
                  </a:solidFill>
                </a:rPr>
                <a:t>, SF, </a:t>
              </a:r>
              <a:r>
                <a:rPr spc="-150" dirty="0" err="1">
                  <a:solidFill>
                    <a:schemeClr val="tx1"/>
                  </a:solidFill>
                </a:rPr>
                <a:t>스포츠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전쟁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서부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애니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드라마로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구분된다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가입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넷플릭스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웨이브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티빙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디즈니</a:t>
              </a:r>
              <a:r>
                <a:rPr lang="EN-US" spc="-150" dirty="0">
                  <a:solidFill>
                    <a:schemeClr val="tx1"/>
                  </a:solidFill>
                </a:rPr>
                <a:t>+ </a:t>
              </a:r>
              <a:r>
                <a:rPr spc="-150" dirty="0" err="1">
                  <a:solidFill>
                    <a:schemeClr val="tx1"/>
                  </a:solidFill>
                </a:rPr>
                <a:t>등으로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구분한다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닉네임으로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구분한다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비회원은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별도의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로그인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없이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“</a:t>
              </a:r>
              <a:r>
                <a:rPr spc="-150" dirty="0" err="1">
                  <a:solidFill>
                    <a:schemeClr val="tx1"/>
                  </a:solidFill>
                </a:rPr>
                <a:t>둘러보기</a:t>
              </a:r>
              <a:r>
                <a:rPr lang="EN-US" spc="-150" dirty="0">
                  <a:solidFill>
                    <a:schemeClr val="tx1"/>
                  </a:solidFill>
                </a:rPr>
                <a:t>” </a:t>
              </a:r>
              <a:r>
                <a:rPr spc="-150" dirty="0" err="1">
                  <a:solidFill>
                    <a:schemeClr val="tx1"/>
                  </a:solidFill>
                </a:rPr>
                <a:t>버튼을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통해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접속한다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비회원은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세부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정보를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보려면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회원가입이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필요하다는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메시지를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받는다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  <a:endParaRPr lang="ko-KR" altLang="en-US" spc="-15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8999" y="1175332"/>
            <a:ext cx="11142266" cy="3451913"/>
            <a:chOff x="1537046" y="1513659"/>
            <a:chExt cx="10533034" cy="34519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6" y="1559825"/>
              <a:ext cx="568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2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0" y="1513659"/>
              <a:ext cx="38614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트랜젝션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9638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새로 가입한 회원의 정보를 삽입한다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일반회원은 언제든지 회원탈퇴가 가능하다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일반회원은 자신의 닉네임</a:t>
              </a:r>
              <a:r>
                <a:rPr lang="EN-US" spc="-150">
                  <a:solidFill>
                    <a:schemeClr val="tx1"/>
                  </a:solidFill>
                </a:rPr>
                <a:t>, </a:t>
              </a:r>
              <a:r>
                <a:rPr spc="-150">
                  <a:solidFill>
                    <a:schemeClr val="tx1"/>
                  </a:solidFill>
                </a:rPr>
                <a:t>비밀번호</a:t>
              </a:r>
              <a:r>
                <a:rPr lang="EN-US" spc="-150">
                  <a:solidFill>
                    <a:schemeClr val="tx1"/>
                  </a:solidFill>
                </a:rPr>
                <a:t>, </a:t>
              </a:r>
              <a:r>
                <a:rPr spc="-150">
                  <a:solidFill>
                    <a:schemeClr val="tx1"/>
                  </a:solidFill>
                </a:rPr>
                <a:t>선호 장르</a:t>
              </a:r>
              <a:r>
                <a:rPr lang="EN-US" spc="-150">
                  <a:solidFill>
                    <a:schemeClr val="tx1"/>
                  </a:solidFill>
                </a:rPr>
                <a:t>, </a:t>
              </a:r>
              <a:r>
                <a:rPr spc="-150">
                  <a:solidFill>
                    <a:schemeClr val="tx1"/>
                  </a:solidFill>
                </a:rPr>
                <a:t>가입 플랫폼 정보를 변경할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일반회원은 중복 닉네임을 사용할 수 없다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N-US" spc="-150">
                  <a:solidFill>
                    <a:schemeClr val="tx1"/>
                  </a:solidFill>
                </a:rPr>
                <a:t>1</a:t>
              </a:r>
              <a:r>
                <a:rPr spc="-150">
                  <a:solidFill>
                    <a:schemeClr val="tx1"/>
                  </a:solidFill>
                </a:rPr>
                <a:t>년동안 접속하지 않은 일반회원은 삭제 된다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월별로 새로 회원가입한 회원 수를 검색할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부적절한 이름의 닉네임을 가진 회원 삭제할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  <a:endParaRPr lang="ko-KR" altLang="en-US" spc="-15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회원 관리 요구분석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2, 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685" y="2178554"/>
            <a:ext cx="5620236" cy="51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콘텐츠 관리 요구분석 명세서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콘텐츠 관리 요구분석 명세서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001" y="1175332"/>
            <a:ext cx="11142264" cy="3871013"/>
            <a:chOff x="1537048" y="1513659"/>
            <a:chExt cx="10533032" cy="38710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410737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데이터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33829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영상은 표지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제목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평점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개봉시기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장르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러닝타임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총 편수</a:t>
              </a:r>
              <a:r>
                <a:rPr lang="en-US" altLang="ko-KR" dirty="0">
                  <a:solidFill>
                    <a:schemeClr val="tx1"/>
                  </a:solidFill>
                </a:rPr>
                <a:t>), </a:t>
              </a:r>
              <a:r>
                <a:rPr lang="ko-KR" altLang="en-US" dirty="0">
                  <a:solidFill>
                    <a:schemeClr val="tx1"/>
                  </a:solidFill>
                </a:rPr>
                <a:t>총 관객수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연령 등급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제한 사유 정보가 필요하다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플랫폼은 플랫폼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영상제공여부의 정보가 필요하다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제공플랫폼은 웨이브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넷플릭스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티빙</a:t>
              </a:r>
              <a:r>
                <a:rPr lang="ko-KR" altLang="en-US" spc="-150" dirty="0"/>
                <a:t> 디즈니</a:t>
              </a:r>
              <a:r>
                <a:rPr lang="en-US" altLang="ko-KR" spc="-150" dirty="0"/>
                <a:t>+ </a:t>
              </a:r>
              <a:r>
                <a:rPr lang="ko-KR" altLang="en-US" dirty="0">
                  <a:solidFill>
                    <a:schemeClr val="tx1"/>
                  </a:solidFill>
                </a:rPr>
                <a:t>으로 구분된다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장르는 액션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코미디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범죄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다큐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판타지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역사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공포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가족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음악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스릴러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로맨스</a:t>
              </a:r>
              <a:r>
                <a:rPr lang="en-US" altLang="ko-KR" dirty="0">
                  <a:solidFill>
                    <a:schemeClr val="tx1"/>
                  </a:solidFill>
                </a:rPr>
                <a:t>, SF, </a:t>
              </a:r>
              <a:r>
                <a:rPr lang="ko-KR" altLang="en-US" dirty="0">
                  <a:solidFill>
                    <a:schemeClr val="tx1"/>
                  </a:solidFill>
                </a:rPr>
                <a:t>스포츠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전쟁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서부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애니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드라마로 구분된다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연령 등급은 전체</a:t>
              </a:r>
              <a:r>
                <a:rPr lang="en-US" altLang="ko-KR" dirty="0">
                  <a:solidFill>
                    <a:schemeClr val="tx1"/>
                  </a:solidFill>
                </a:rPr>
                <a:t>, 7</a:t>
              </a:r>
              <a:r>
                <a:rPr lang="ko-KR" altLang="en-US" dirty="0">
                  <a:solidFill>
                    <a:schemeClr val="tx1"/>
                  </a:solidFill>
                </a:rPr>
                <a:t>세 이상</a:t>
              </a:r>
              <a:r>
                <a:rPr lang="en-US" altLang="ko-KR" dirty="0">
                  <a:solidFill>
                    <a:schemeClr val="tx1"/>
                  </a:solidFill>
                </a:rPr>
                <a:t>, 12</a:t>
              </a:r>
              <a:r>
                <a:rPr lang="ko-KR" altLang="en-US" dirty="0">
                  <a:solidFill>
                    <a:schemeClr val="tx1"/>
                  </a:solidFill>
                </a:rPr>
                <a:t>세 이상</a:t>
              </a:r>
              <a:r>
                <a:rPr lang="en-US" altLang="ko-KR" dirty="0">
                  <a:solidFill>
                    <a:schemeClr val="tx1"/>
                  </a:solidFill>
                </a:rPr>
                <a:t>, 15</a:t>
              </a:r>
              <a:r>
                <a:rPr lang="ko-KR" altLang="en-US" dirty="0">
                  <a:solidFill>
                    <a:schemeClr val="tx1"/>
                  </a:solidFill>
                </a:rPr>
                <a:t>세 이상</a:t>
              </a:r>
              <a:r>
                <a:rPr lang="en-US" altLang="ko-KR" dirty="0">
                  <a:solidFill>
                    <a:schemeClr val="tx1"/>
                  </a:solidFill>
                </a:rPr>
                <a:t>, 19</a:t>
              </a:r>
              <a:r>
                <a:rPr lang="ko-KR" altLang="en-US" dirty="0">
                  <a:solidFill>
                    <a:schemeClr val="tx1"/>
                  </a:solidFill>
                </a:rPr>
                <a:t>세 이상으로 구분된다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 latinLnBrk="0">
                <a:lnSpc>
                  <a:spcPct val="150000"/>
                </a:lnSpc>
                <a:spcBef>
                  <a:spcPts val="0"/>
                </a:spcBef>
                <a:buFont typeface="Arial"/>
                <a:buChar char="•"/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제한 사유는 선정성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폭력성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언어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모방위험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주제로 구분된다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8999" y="1175332"/>
            <a:ext cx="11142266" cy="3028162"/>
            <a:chOff x="1537046" y="1513659"/>
            <a:chExt cx="10533034" cy="3028162"/>
          </a:xfrm>
        </p:grpSpPr>
        <p:sp>
          <p:nvSpPr>
            <p:cNvPr id="48" name="TextBox 47"/>
            <p:cNvSpPr txBox="1"/>
            <p:nvPr/>
          </p:nvSpPr>
          <p:spPr>
            <a:xfrm>
              <a:off x="1537046" y="1559825"/>
              <a:ext cx="568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2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0" y="1513659"/>
              <a:ext cx="35732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트랜젝션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5401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latinLnBrk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사용자는 영상의 제목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작가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감독을 이용해 검색할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latinLnBrk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사용자는 영상을 개봉시기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러닝타임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총 편수</a:t>
              </a:r>
              <a:r>
                <a:rPr lang="en-US" altLang="ko-KR" dirty="0">
                  <a:solidFill>
                    <a:schemeClr val="tx1"/>
                  </a:solidFill>
                </a:rPr>
                <a:t>), </a:t>
              </a:r>
              <a:r>
                <a:rPr lang="ko-KR" altLang="en-US" dirty="0">
                  <a:solidFill>
                    <a:schemeClr val="tx1"/>
                  </a:solidFill>
                </a:rPr>
                <a:t>장르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평점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/>
                <a:t>플랫폼을 </a:t>
              </a:r>
              <a:r>
                <a:rPr lang="ko-KR" altLang="en-US" dirty="0">
                  <a:solidFill>
                    <a:schemeClr val="tx1"/>
                  </a:solidFill>
                </a:rPr>
                <a:t>이용해 필터링할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latinLnBrk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사용자는 영상을 이름 또는 평점 순으로 정렬할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latinLnBrk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사용자가 시청한 영상의 장르를 추천할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latinLnBrk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사용자는 영상을 검색했을 때 플랫폼의 구독비용과 현재 가입한 플랫폼을 비교해 비용 발생이 적은 플랫폼을 </a:t>
              </a:r>
              <a:r>
                <a:rPr lang="ko-KR" altLang="en-US" dirty="0" err="1">
                  <a:solidFill>
                    <a:schemeClr val="tx1"/>
                  </a:solidFill>
                </a:rPr>
                <a:t>추천받는다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콘텐츠 관리 요구분석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151362" cy="707886"/>
            <a:chOff x="294640" y="3596640"/>
            <a:chExt cx="3151362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502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주제 선정 과정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710537" cy="707886"/>
            <a:chOff x="294640" y="3596640"/>
            <a:chExt cx="2710537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061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선정된 주제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510435" cy="707886"/>
            <a:chOff x="294640" y="3596640"/>
            <a:chExt cx="3510435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861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업무 영역 분할도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02F482-577A-4318-89C0-C6BB6FB4EC32}"/>
              </a:ext>
            </a:extLst>
          </p:cNvPr>
          <p:cNvGrpSpPr/>
          <p:nvPr/>
        </p:nvGrpSpPr>
        <p:grpSpPr>
          <a:xfrm>
            <a:off x="6096000" y="3799840"/>
            <a:ext cx="3069610" cy="707886"/>
            <a:chOff x="294640" y="3596640"/>
            <a:chExt cx="3069610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D3E0DB-7072-45CF-BC3C-70D938A1F59A}"/>
                </a:ext>
              </a:extLst>
            </p:cNvPr>
            <p:cNvSpPr txBox="1"/>
            <p:nvPr/>
          </p:nvSpPr>
          <p:spPr>
            <a:xfrm>
              <a:off x="294640" y="359664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A1E631-4A94-4814-805A-D4A0CFBD6984}"/>
                </a:ext>
              </a:extLst>
            </p:cNvPr>
            <p:cNvSpPr txBox="1"/>
            <p:nvPr/>
          </p:nvSpPr>
          <p:spPr>
            <a:xfrm>
              <a:off x="943394" y="3688973"/>
              <a:ext cx="2420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요구사항 정리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FBCF4F-8631-40F5-8DC4-9920B6CDF649}"/>
              </a:ext>
            </a:extLst>
          </p:cNvPr>
          <p:cNvGrpSpPr/>
          <p:nvPr/>
        </p:nvGrpSpPr>
        <p:grpSpPr>
          <a:xfrm>
            <a:off x="6096000" y="4790678"/>
            <a:ext cx="3080830" cy="707886"/>
            <a:chOff x="294640" y="3596640"/>
            <a:chExt cx="3080830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45CB44-EE3A-4AB0-867F-DBE569EF9C9A}"/>
                </a:ext>
              </a:extLst>
            </p:cNvPr>
            <p:cNvSpPr txBox="1"/>
            <p:nvPr/>
          </p:nvSpPr>
          <p:spPr>
            <a:xfrm>
              <a:off x="294640" y="359664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5E4D9-2A41-4534-BD22-B37BEE588265}"/>
                </a:ext>
              </a:extLst>
            </p:cNvPr>
            <p:cNvSpPr txBox="1"/>
            <p:nvPr/>
          </p:nvSpPr>
          <p:spPr>
            <a:xfrm>
              <a:off x="943394" y="3688973"/>
              <a:ext cx="2432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ER </a:t>
              </a:r>
              <a:r>
                <a:rPr lang="ko-KR" altLang="en-US" sz="2800" dirty="0"/>
                <a:t>다이어그램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6417EB-F66A-4738-99A1-5DD0D597D176}"/>
              </a:ext>
            </a:extLst>
          </p:cNvPr>
          <p:cNvGrpSpPr/>
          <p:nvPr/>
        </p:nvGrpSpPr>
        <p:grpSpPr>
          <a:xfrm>
            <a:off x="6096000" y="5781516"/>
            <a:ext cx="4840927" cy="707886"/>
            <a:chOff x="294640" y="3596640"/>
            <a:chExt cx="4840927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2F5FF1-C542-4C91-B99F-9B298CFA8F72}"/>
                </a:ext>
              </a:extLst>
            </p:cNvPr>
            <p:cNvSpPr txBox="1"/>
            <p:nvPr/>
          </p:nvSpPr>
          <p:spPr>
            <a:xfrm>
              <a:off x="294640" y="359664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1DAF7-CC35-4E26-AECA-92949ECF5076}"/>
                </a:ext>
              </a:extLst>
            </p:cNvPr>
            <p:cNvSpPr txBox="1"/>
            <p:nvPr/>
          </p:nvSpPr>
          <p:spPr>
            <a:xfrm>
              <a:off x="943394" y="3688973"/>
              <a:ext cx="41921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고찰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회의록 및 활동 사진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3, 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685" y="2178554"/>
            <a:ext cx="5955181" cy="51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플랫폼 업무 요구분석 명세서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/>
          <a:srcRect t="23000" b="51750"/>
          <a:stretch>
            <a:fillRect/>
          </a:stretch>
        </p:blipFill>
        <p:spPr>
          <a:xfrm>
            <a:off x="0" y="3040802"/>
            <a:ext cx="12191845" cy="3817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플랫폼 업무 요구분석 명세서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001" y="1175332"/>
            <a:ext cx="11142264" cy="5099738"/>
            <a:chOff x="1537048" y="1513659"/>
            <a:chExt cx="10533032" cy="509973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410737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데이터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46116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해당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소개를</a:t>
              </a:r>
              <a:r>
                <a:rPr spc="-150" dirty="0">
                  <a:solidFill>
                    <a:schemeClr val="tx1"/>
                  </a:solidFill>
                </a:rPr>
                <a:t> 볼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가격범위를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설정해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검색할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</a:t>
              </a:r>
              <a:r>
                <a:rPr spc="-150" dirty="0">
                  <a:solidFill>
                    <a:schemeClr val="tx1"/>
                  </a:solidFill>
                </a:rPr>
                <a:t> 별 </a:t>
              </a:r>
              <a:r>
                <a:rPr spc="-150" dirty="0" err="1">
                  <a:solidFill>
                    <a:schemeClr val="tx1"/>
                  </a:solidFill>
                </a:rPr>
                <a:t>구독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정책을</a:t>
              </a:r>
              <a:r>
                <a:rPr spc="-150" dirty="0">
                  <a:solidFill>
                    <a:schemeClr val="tx1"/>
                  </a:solidFill>
                </a:rPr>
                <a:t> 볼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</a:t>
              </a:r>
              <a:r>
                <a:rPr spc="-150" dirty="0">
                  <a:solidFill>
                    <a:schemeClr val="tx1"/>
                  </a:solidFill>
                </a:rPr>
                <a:t> 별 </a:t>
              </a:r>
              <a:r>
                <a:rPr spc="-150" dirty="0" err="1">
                  <a:solidFill>
                    <a:schemeClr val="tx1"/>
                  </a:solidFill>
                </a:rPr>
                <a:t>구독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할인과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같은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이벤트를</a:t>
              </a:r>
              <a:r>
                <a:rPr spc="-150" dirty="0">
                  <a:solidFill>
                    <a:schemeClr val="tx1"/>
                  </a:solidFill>
                </a:rPr>
                <a:t> 볼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내의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pc="-150" dirty="0">
                  <a:solidFill>
                    <a:schemeClr val="tx1"/>
                  </a:solidFill>
                </a:rPr>
                <a:t>콘텐츠를</a:t>
              </a:r>
              <a:r>
                <a:rPr spc="-150" dirty="0">
                  <a:solidFill>
                    <a:schemeClr val="tx1"/>
                  </a:solidFill>
                </a:rPr>
                <a:t> 볼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플랫폼에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남길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범위는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최소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0</a:t>
              </a:r>
              <a:r>
                <a:rPr spc="-150" dirty="0">
                  <a:solidFill>
                    <a:schemeClr val="tx1"/>
                  </a:solidFill>
                </a:rPr>
                <a:t>점부터 </a:t>
              </a:r>
              <a:r>
                <a:rPr spc="-150" dirty="0" err="1">
                  <a:solidFill>
                    <a:schemeClr val="tx1"/>
                  </a:solidFill>
                </a:rPr>
                <a:t>최대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5</a:t>
              </a:r>
              <a:r>
                <a:rPr spc="-150" dirty="0">
                  <a:solidFill>
                    <a:schemeClr val="tx1"/>
                  </a:solidFill>
                </a:rPr>
                <a:t>점까지이다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이용자</a:t>
              </a:r>
              <a:r>
                <a:rPr spc="-150" dirty="0">
                  <a:solidFill>
                    <a:schemeClr val="tx1"/>
                  </a:solidFill>
                </a:rPr>
                <a:t> 수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>
                  <a:solidFill>
                    <a:schemeClr val="tx1"/>
                  </a:solidFill>
                </a:rPr>
                <a:t>월 </a:t>
              </a:r>
              <a:r>
                <a:rPr spc="-150" dirty="0" err="1">
                  <a:solidFill>
                    <a:schemeClr val="tx1"/>
                  </a:solidFill>
                </a:rPr>
                <a:t>단위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가격을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토대로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정렬해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보여야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2</a:t>
              </a:r>
              <a:r>
                <a:rPr spc="-150" dirty="0">
                  <a:solidFill>
                    <a:schemeClr val="tx1"/>
                  </a:solidFill>
                </a:rPr>
                <a:t>개 </a:t>
              </a:r>
              <a:r>
                <a:rPr spc="-150" dirty="0" err="1">
                  <a:solidFill>
                    <a:schemeClr val="tx1"/>
                  </a:solidFill>
                </a:rPr>
                <a:t>이상의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서로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비교할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있으며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토대로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일반회원에게</a:t>
              </a:r>
              <a:endParaRPr spc="-15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효율적인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추천해주어야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플랫폼에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관련한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배너나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아이콘을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클릭</a:t>
              </a:r>
              <a:r>
                <a:rPr spc="-150" dirty="0">
                  <a:solidFill>
                    <a:schemeClr val="tx1"/>
                  </a:solidFill>
                </a:rPr>
                <a:t> 시 </a:t>
              </a:r>
              <a:r>
                <a:rPr spc="-150" dirty="0" err="1">
                  <a:solidFill>
                    <a:schemeClr val="tx1"/>
                  </a:solidFill>
                </a:rPr>
                <a:t>해당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이동할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있어야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  <a:endParaRPr lang="ko-KR" altLang="en-US" spc="-15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8999" y="1175332"/>
            <a:ext cx="11142266" cy="3451913"/>
            <a:chOff x="1537046" y="1513659"/>
            <a:chExt cx="10533034" cy="3451913"/>
          </a:xfrm>
        </p:grpSpPr>
        <p:sp>
          <p:nvSpPr>
            <p:cNvPr id="48" name="TextBox 47"/>
            <p:cNvSpPr txBox="1"/>
            <p:nvPr/>
          </p:nvSpPr>
          <p:spPr>
            <a:xfrm>
              <a:off x="1537046" y="1559825"/>
              <a:ext cx="568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2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0" y="1513659"/>
              <a:ext cx="39923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트랜젝션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9638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자신이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</a:t>
              </a:r>
              <a:r>
                <a:rPr spc="-150" dirty="0">
                  <a:solidFill>
                    <a:schemeClr val="tx1"/>
                  </a:solidFill>
                </a:rPr>
                <a:t> 및 </a:t>
              </a:r>
              <a:r>
                <a:rPr spc="-150" dirty="0" err="1">
                  <a:solidFill>
                    <a:schemeClr val="tx1"/>
                  </a:solidFill>
                </a:rPr>
                <a:t>삭제가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가능하다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이용자</a:t>
              </a:r>
              <a:r>
                <a:rPr spc="-150" dirty="0">
                  <a:solidFill>
                    <a:schemeClr val="tx1"/>
                  </a:solidFill>
                </a:rPr>
                <a:t> 수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>
                  <a:solidFill>
                    <a:schemeClr val="tx1"/>
                  </a:solidFill>
                </a:rPr>
                <a:t>월 </a:t>
              </a:r>
              <a:r>
                <a:rPr spc="-150" dirty="0" err="1">
                  <a:solidFill>
                    <a:schemeClr val="tx1"/>
                  </a:solidFill>
                </a:rPr>
                <a:t>단위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가격을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범위로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검색할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새로운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삽입할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</a:t>
              </a:r>
              <a:r>
                <a:rPr spc="-150" dirty="0">
                  <a:solidFill>
                    <a:schemeClr val="tx1"/>
                  </a:solidFill>
                </a:rPr>
                <a:t> 별 </a:t>
              </a:r>
              <a:r>
                <a:rPr spc="-150" dirty="0" err="1">
                  <a:solidFill>
                    <a:schemeClr val="tx1"/>
                  </a:solidFill>
                </a:rPr>
                <a:t>구독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정책을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플랫폼의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이벤트를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새롭게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삽입하거나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구독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할인과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같은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이벤트를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검색할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다른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열람할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  <a:endParaRPr lang="ko-KR" altLang="en-US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2"/>
          <p:cNvSpPr txBox="1"/>
          <p:nvPr/>
        </p:nvSpPr>
        <p:spPr>
          <a:xfrm>
            <a:off x="967236" y="127626"/>
            <a:ext cx="678389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플랫폼 업무 요구분석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210" y="2147777"/>
            <a:ext cx="1516380" cy="5744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bg1"/>
                </a:solidFill>
              </a:rPr>
              <a:t>Part 4,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685" y="2178554"/>
            <a:ext cx="7274029" cy="51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bg1"/>
                </a:solidFill>
              </a:rPr>
              <a:t>리뷰 및 평가 관리 업무 요구분석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914944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리뷰 및 평가 관리 업무 요구분석 명세서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001" y="1175332"/>
            <a:ext cx="11142264" cy="2612664"/>
            <a:chOff x="1537048" y="1513659"/>
            <a:chExt cx="10533032" cy="2612664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410737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데이터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12462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부여할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ko-KR" altLang="en-US" spc="-150" dirty="0">
                  <a:solidFill>
                    <a:schemeClr val="tx1"/>
                  </a:solidFill>
                </a:rPr>
                <a:t>과 리뷰</a:t>
              </a:r>
              <a:r>
                <a:rPr spc="-150" dirty="0">
                  <a:solidFill>
                    <a:schemeClr val="tx1"/>
                  </a:solidFill>
                </a:rPr>
                <a:t>의 </a:t>
              </a:r>
              <a:r>
                <a:rPr spc="-150" dirty="0" err="1">
                  <a:solidFill>
                    <a:schemeClr val="tx1"/>
                  </a:solidFill>
                </a:rPr>
                <a:t>개수는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제한이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없다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메길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범위는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최소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1</a:t>
              </a:r>
              <a:r>
                <a:rPr spc="-150" dirty="0">
                  <a:solidFill>
                    <a:schemeClr val="tx1"/>
                  </a:solidFill>
                </a:rPr>
                <a:t>점에서 </a:t>
              </a:r>
              <a:r>
                <a:rPr spc="-150" dirty="0" err="1">
                  <a:solidFill>
                    <a:schemeClr val="tx1"/>
                  </a:solidFill>
                </a:rPr>
                <a:t>최대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lang="EN-US" spc="-150" dirty="0">
                  <a:solidFill>
                    <a:schemeClr val="tx1"/>
                  </a:solidFill>
                </a:rPr>
                <a:t>5</a:t>
              </a:r>
              <a:r>
                <a:rPr spc="-150" dirty="0">
                  <a:solidFill>
                    <a:schemeClr val="tx1"/>
                  </a:solidFill>
                </a:rPr>
                <a:t>점이다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하나의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영화에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하나의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ko-KR" altLang="en-US" spc="-150" dirty="0">
                  <a:solidFill>
                    <a:schemeClr val="tx1"/>
                  </a:solidFill>
                </a:rPr>
                <a:t>과 리뷰</a:t>
              </a:r>
              <a:r>
                <a:rPr spc="-150" dirty="0">
                  <a:solidFill>
                    <a:schemeClr val="tx1"/>
                  </a:solidFill>
                </a:rPr>
                <a:t>만 </a:t>
              </a:r>
              <a:r>
                <a:rPr spc="-150" dirty="0" err="1">
                  <a:solidFill>
                    <a:schemeClr val="tx1"/>
                  </a:solidFill>
                </a:rPr>
                <a:t>남길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  <a:r>
                <a:rPr lang="en-US" spc="-150" dirty="0">
                  <a:solidFill>
                    <a:schemeClr val="tx1"/>
                  </a:solidFill>
                </a:rPr>
                <a:t> 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게시판을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통해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영화나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드라마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등을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추천할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다른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사람이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ko-KR" altLang="en-US" spc="-150" dirty="0">
                  <a:solidFill>
                    <a:schemeClr val="tx1"/>
                  </a:solidFill>
                </a:rPr>
                <a:t>과 리뷰를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열람할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  <a:endParaRPr lang="ko-KR" altLang="en-US" spc="-15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914944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리뷰 및 평가 관리 업무 요구분석 명세서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9001" y="1175332"/>
            <a:ext cx="11142264" cy="3042338"/>
            <a:chOff x="1537048" y="1513659"/>
            <a:chExt cx="10533032" cy="3042338"/>
          </a:xfrm>
        </p:grpSpPr>
        <p:sp>
          <p:nvSpPr>
            <p:cNvPr id="48" name="TextBox 47"/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001</a:t>
              </a:r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1" y="1513659"/>
              <a:ext cx="3410737" cy="451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데이터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5542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일반회원이 게시판을 통해 남긴 추천을 통해 이와 관련된 영화</a:t>
              </a:r>
              <a:r>
                <a:rPr lang="EN-US" spc="-150">
                  <a:solidFill>
                    <a:schemeClr val="tx1"/>
                  </a:solidFill>
                </a:rPr>
                <a:t>, </a:t>
              </a:r>
              <a:r>
                <a:rPr spc="-150">
                  <a:solidFill>
                    <a:schemeClr val="tx1"/>
                  </a:solidFill>
                </a:rPr>
                <a:t>드라마를 추천할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일반회원이 남긴 평점</a:t>
              </a:r>
              <a:r>
                <a:rPr lang="EN-US" spc="-150">
                  <a:solidFill>
                    <a:schemeClr val="tx1"/>
                  </a:solidFill>
                </a:rPr>
                <a:t>, </a:t>
              </a:r>
              <a:r>
                <a:rPr spc="-150">
                  <a:solidFill>
                    <a:schemeClr val="tx1"/>
                  </a:solidFill>
                </a:rPr>
                <a:t>리뷰를 다른사람이 볼 수 있게 해야한다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부적절한 리뷰를 삭제할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관리자는 부적절한 게시글을 삭제할 수 있다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리뷰 및 평점 데이터를 최신순으로 정렬해야한다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>
                  <a:solidFill>
                    <a:schemeClr val="tx1"/>
                  </a:solidFill>
                </a:rPr>
                <a:t>리뷰의 내용은 최대 글자수가 정해져야 한다</a:t>
              </a:r>
              <a:r>
                <a:rPr lang="EN-US" spc="-150">
                  <a:solidFill>
                    <a:schemeClr val="tx1"/>
                  </a:solidFill>
                </a:rPr>
                <a:t>.</a:t>
              </a:r>
              <a:endParaRPr lang="ko-KR" altLang="en-US" spc="-15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35374" cy="2957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308999" y="1175332"/>
            <a:ext cx="11142266" cy="3443660"/>
            <a:chOff x="1537046" y="1513659"/>
            <a:chExt cx="10533034" cy="3443660"/>
          </a:xfrm>
        </p:grpSpPr>
        <p:sp>
          <p:nvSpPr>
            <p:cNvPr id="48" name="TextBox 47"/>
            <p:cNvSpPr txBox="1"/>
            <p:nvPr/>
          </p:nvSpPr>
          <p:spPr>
            <a:xfrm>
              <a:off x="1537046" y="1559825"/>
              <a:ext cx="568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002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87652" y="1559825"/>
              <a:ext cx="447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&gt;&gt;</a:t>
              </a: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6350" y="1513659"/>
              <a:ext cx="47607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latin typeface="+mj-ea"/>
                  <a:ea typeface="+mj-ea"/>
                  <a:cs typeface="+mn-cs"/>
                </a:rPr>
                <a:t>트랜젝션 요구분석 명세서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76354" y="2001702"/>
              <a:ext cx="8993726" cy="29556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본인이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남긴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ko-KR" altLang="en-US" spc="-150" dirty="0">
                  <a:solidFill>
                    <a:schemeClr val="tx1"/>
                  </a:solidFill>
                </a:rPr>
                <a:t>과 리뷰는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언제든지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</a:t>
              </a:r>
              <a:r>
                <a:rPr spc="-150" dirty="0">
                  <a:solidFill>
                    <a:schemeClr val="tx1"/>
                  </a:solidFill>
                </a:rPr>
                <a:t> 및 </a:t>
              </a:r>
              <a:r>
                <a:rPr spc="-150" dirty="0" err="1">
                  <a:solidFill>
                    <a:schemeClr val="tx1"/>
                  </a:solidFill>
                </a:rPr>
                <a:t>삭제가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가능하다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자신</a:t>
              </a:r>
              <a:r>
                <a:rPr spc="-150" dirty="0">
                  <a:solidFill>
                    <a:schemeClr val="tx1"/>
                  </a:solidFill>
                </a:rPr>
                <a:t> 및 </a:t>
              </a:r>
              <a:r>
                <a:rPr spc="-150" dirty="0" err="1">
                  <a:solidFill>
                    <a:schemeClr val="tx1"/>
                  </a:solidFill>
                </a:rPr>
                <a:t>다른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사람이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남긴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평점에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좋아요</a:t>
              </a:r>
              <a:r>
                <a:rPr lang="ko-KR" altLang="en-US" spc="-150" dirty="0">
                  <a:solidFill>
                    <a:schemeClr val="tx1"/>
                  </a:solidFill>
                </a:rPr>
                <a:t>와 싫어요</a:t>
              </a:r>
              <a:r>
                <a:rPr spc="-150" dirty="0">
                  <a:solidFill>
                    <a:schemeClr val="tx1"/>
                  </a:solidFill>
                </a:rPr>
                <a:t>를 </a:t>
              </a:r>
              <a:r>
                <a:rPr spc="-150" dirty="0" err="1">
                  <a:solidFill>
                    <a:schemeClr val="tx1"/>
                  </a:solidFill>
                </a:rPr>
                <a:t>표시할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익명으로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남길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있다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리뷰를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익명으로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남길</a:t>
              </a:r>
              <a:r>
                <a:rPr spc="-150" dirty="0">
                  <a:solidFill>
                    <a:schemeClr val="tx1"/>
                  </a:solidFill>
                </a:rPr>
                <a:t> 수 </a:t>
              </a:r>
              <a:r>
                <a:rPr spc="-150" dirty="0" err="1">
                  <a:solidFill>
                    <a:schemeClr val="tx1"/>
                  </a:solidFill>
                </a:rPr>
                <a:t>없다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리뷰를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등록한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리뷰의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내용을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수정하면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수정한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일시로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작성일시가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변경된다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관리자는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spc="-150" dirty="0">
                  <a:solidFill>
                    <a:schemeClr val="tx1"/>
                  </a:solidFill>
                </a:rPr>
                <a:t> 및 </a:t>
              </a:r>
              <a:r>
                <a:rPr spc="-150" dirty="0" err="1">
                  <a:solidFill>
                    <a:schemeClr val="tx1"/>
                  </a:solidFill>
                </a:rPr>
                <a:t>리뷰를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작성하기</a:t>
              </a:r>
              <a:r>
                <a:rPr spc="-150" dirty="0">
                  <a:solidFill>
                    <a:schemeClr val="tx1"/>
                  </a:solidFill>
                </a:rPr>
                <a:t> 전 </a:t>
              </a:r>
              <a:r>
                <a:rPr spc="-150" dirty="0" err="1">
                  <a:solidFill>
                    <a:schemeClr val="tx1"/>
                  </a:solidFill>
                </a:rPr>
                <a:t>욕설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비방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등과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관련된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것을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공지해야한다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spc="-150" dirty="0" err="1">
                  <a:solidFill>
                    <a:schemeClr val="tx1"/>
                  </a:solidFill>
                </a:rPr>
                <a:t>일반회원이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평점</a:t>
              </a:r>
              <a:r>
                <a:rPr lang="ko-KR" altLang="en-US" spc="-150" dirty="0">
                  <a:solidFill>
                    <a:schemeClr val="tx1"/>
                  </a:solidFill>
                </a:rPr>
                <a:t>이나 리뷰를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삭제하면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그에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대한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좋아요</a:t>
              </a:r>
              <a:r>
                <a:rPr lang="EN-US" spc="-150" dirty="0">
                  <a:solidFill>
                    <a:schemeClr val="tx1"/>
                  </a:solidFill>
                </a:rPr>
                <a:t>, </a:t>
              </a:r>
              <a:r>
                <a:rPr spc="-150" dirty="0" err="1">
                  <a:solidFill>
                    <a:schemeClr val="tx1"/>
                  </a:solidFill>
                </a:rPr>
                <a:t>싫어요도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삭제되어야</a:t>
              </a:r>
              <a:r>
                <a:rPr spc="-150" dirty="0">
                  <a:solidFill>
                    <a:schemeClr val="tx1"/>
                  </a:solidFill>
                </a:rPr>
                <a:t> </a:t>
              </a:r>
              <a:r>
                <a:rPr spc="-150" dirty="0" err="1">
                  <a:solidFill>
                    <a:schemeClr val="tx1"/>
                  </a:solidFill>
                </a:rPr>
                <a:t>한다</a:t>
              </a:r>
              <a:r>
                <a:rPr lang="EN-US" spc="-15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63" name="TextBox 2"/>
          <p:cNvSpPr txBox="1"/>
          <p:nvPr/>
        </p:nvSpPr>
        <p:spPr>
          <a:xfrm>
            <a:off x="967236" y="127626"/>
            <a:ext cx="9149442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리뷰 및 평가 관리 업무 요구분석 명세서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879963" y="2932202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ER </a:t>
            </a:r>
            <a:r>
              <a:rPr lang="ko-KR" altLang="en-US" sz="28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회원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920240" y="1699344"/>
            <a:ext cx="8351520" cy="3459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이벤트 참여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254107"/>
            <a:ext cx="7643035" cy="4349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844695" y="2932202"/>
            <a:ext cx="2502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주제 선정 과정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rgbClr val="DDBC9C"/>
                </a:solidFill>
              </a:rPr>
              <a:t>플랫폼과 회원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378171"/>
            <a:ext cx="7643035" cy="4101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rgbClr val="DDBC9C"/>
                </a:solidFill>
              </a:rPr>
              <a:t>콘텐츠와 회원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436976"/>
            <a:ext cx="7643035" cy="3984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평점 확인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411238"/>
            <a:ext cx="7643035" cy="4035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각 플랫폼 별 이벤트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559466"/>
            <a:ext cx="7643035" cy="3739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699343"/>
            <a:ext cx="7643035" cy="3459312"/>
          </a:xfrm>
          <a:prstGeom prst="rect">
            <a:avLst/>
          </a:prstGeom>
        </p:spPr>
      </p:pic>
      <p:sp>
        <p:nvSpPr>
          <p:cNvPr id="6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영상 제공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274482" y="1559466"/>
            <a:ext cx="7643035" cy="37390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rgbClr val="DDBC9C"/>
                </a:solidFill>
              </a:rPr>
              <a:t>플랫폼과 콘텐츠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AE5997-99C1-4F94-ADE1-164B2A72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8" y="0"/>
            <a:ext cx="11512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5328" y="3136612"/>
            <a:ext cx="276229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/>
              <a:t>회의록 및</a:t>
            </a:r>
          </a:p>
          <a:p>
            <a:pPr algn="ctr">
              <a:defRPr/>
            </a:pPr>
            <a:r>
              <a:rPr lang="ko-KR" altLang="en-US" sz="3200" spc="-150" dirty="0"/>
              <a:t>활동 사진</a:t>
            </a:r>
            <a:r>
              <a:rPr lang="en-US" altLang="ko-KR" sz="3200" spc="-150" dirty="0"/>
              <a:t>, </a:t>
            </a:r>
            <a:r>
              <a:rPr lang="ko-KR" altLang="en-US" sz="3200" spc="-150" dirty="0"/>
              <a:t>고찰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회의록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8690" y="1200150"/>
            <a:ext cx="3855720" cy="548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DE2155-157D-4531-B26C-E250335E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54" y="1799936"/>
            <a:ext cx="5148456" cy="3258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회의록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8240" y="2026920"/>
            <a:ext cx="3550920" cy="39852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81E3B8-A521-499C-882D-BD83B03C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215" y="1694292"/>
            <a:ext cx="2580465" cy="46505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815346-89E3-4F5D-9F03-22180E73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05" y="1694292"/>
            <a:ext cx="3467100" cy="2867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6EDBAF-47B9-43B6-A271-E8B09B929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536" y="5163708"/>
            <a:ext cx="3467100" cy="109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8DAF014-91EB-46ED-A066-52758E9E050B}"/>
              </a:ext>
            </a:extLst>
          </p:cNvPr>
          <p:cNvSpPr/>
          <p:nvPr/>
        </p:nvSpPr>
        <p:spPr>
          <a:xfrm>
            <a:off x="599440" y="1290320"/>
            <a:ext cx="10993122" cy="4450080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82D9EE4-0481-47A2-98B1-ADDBA4498D24}"/>
              </a:ext>
            </a:extLst>
          </p:cNvPr>
          <p:cNvSpPr/>
          <p:nvPr/>
        </p:nvSpPr>
        <p:spPr>
          <a:xfrm>
            <a:off x="985519" y="1717040"/>
            <a:ext cx="1158240" cy="11582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93D5-501E-457D-A8CA-AB659DA69256}"/>
              </a:ext>
            </a:extLst>
          </p:cNvPr>
          <p:cNvSpPr txBox="1"/>
          <p:nvPr/>
        </p:nvSpPr>
        <p:spPr>
          <a:xfrm>
            <a:off x="2448562" y="20345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전통시장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7385C-4021-4E81-9927-7001CEA3757F}"/>
              </a:ext>
            </a:extLst>
          </p:cNvPr>
          <p:cNvSpPr txBox="1"/>
          <p:nvPr/>
        </p:nvSpPr>
        <p:spPr>
          <a:xfrm>
            <a:off x="985519" y="3114603"/>
            <a:ext cx="10220962" cy="106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꼭 실존하는 데이터가 아니어도 된다고 하셔서 주어진 주제 중 가장 창작하기 쉬울 것 같았고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전통시장 뿐만 아닌 주문 시스템까지 도입한다면 더 다양한 데이터베이스를 만들 수 있을 것이라고 생각해 선정했다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6B852-D617-4B17-9139-16036874E7FC}"/>
              </a:ext>
            </a:extLst>
          </p:cNvPr>
          <p:cNvSpPr txBox="1"/>
          <p:nvPr/>
        </p:nvSpPr>
        <p:spPr>
          <a:xfrm>
            <a:off x="985519" y="4281477"/>
            <a:ext cx="10220962" cy="106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예전부터 전통시장을 많이 가보면서 전통시장의 현대화를 위해 전통시장 내 판매 목록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판매 위치나 전통시장에 대한 소개 및 </a:t>
            </a:r>
            <a:r>
              <a:rPr lang="ko-KR" altLang="en-US" dirty="0" err="1">
                <a:solidFill>
                  <a:schemeClr val="bg1"/>
                </a:solidFill>
              </a:rPr>
              <a:t>그곳에서만</a:t>
            </a:r>
            <a:r>
              <a:rPr lang="ko-KR" altLang="en-US" dirty="0">
                <a:solidFill>
                  <a:schemeClr val="bg1"/>
                </a:solidFill>
              </a:rPr>
              <a:t> 파는 목록 등 전통시장에 대한 정보를 한눈에 알아볼 수 있어야 한다고 생각했었고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이것들을 이용해 데이터베이스를 만들 수 있을 것 같아서 선택했다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rgbClr val="DDBC9C"/>
                </a:solidFill>
              </a:rPr>
              <a:t>회의록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3929" y="1918335"/>
            <a:ext cx="3520439" cy="41452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7B692E-7446-4B2D-825C-D4E21511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68" y="2414587"/>
            <a:ext cx="3467100" cy="315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765" y="3583489"/>
            <a:ext cx="5270520" cy="18438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초반 수업에는 이미 정리된 데이터베이스를 관리하는 방법만 배웠지만 실제 데이터를 데이터베이스화 하면서 배우는 점이 많았다. 실체 데이터의 테이블, 속성을 구상하는 과정이 생각보다 쉽지 않으며 정말 방대해지기 때문에 각 개체간의 연결과정을 정확히 해야함을 느끼게 되었다. 이후 팀 프로젝트가 진행되면서 팀원들과 원할한 소통으로 진행되었으면 좋겠다.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765" y="2705686"/>
            <a:ext cx="1300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강준서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4895" y="3583489"/>
            <a:ext cx="5270520" cy="155810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아직 DB를 전부 만든것은 아니었지만 DB를 만드는 과정이 꽤나 어렵다는것을 알았다. 시험기간이라서 팀플에 시간을 투자못한것이 많이 아쉬웠다. 앞으로의 계획은 우리가 만들 DB를 더 구체화 하고 시간이 남는다면 우리가 만든 DB를 바탕으로 작동하는 웹이나 앱을 만들어 보려고 시도해 볼것이다.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4895" y="2705686"/>
            <a:ext cx="1300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고효석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765" y="3583489"/>
            <a:ext cx="5270520" cy="243440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처음 데이터베이스 강의에서 팀 프로젝트를 한다고 하였을 때 아직 실력이 부족하기에 잘할 수 있을지에 대한 걱정이 많이 되었다. 하지만 수업을 통해 내용을 배우고 팀 회의를 통해 의견을 공유하는 과정을 겪으면서 데이터베이스에 대해 더 많이 배우게 되었던 거 같다. 아직 모르는 것도 많고, 알아야 할 것도 많지만 팀 프로젝트가 잘 진행되도록 열심히 하면서 프로젝트를 잘 완수하고 더 나아가 어떻게 하면 우리가 만드는 프로젝트를 다른 사람에게 출시할 수 있을지에 대한 고민도 해볼 것이다.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765" y="2705686"/>
            <a:ext cx="1300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이승건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14895" y="3583489"/>
            <a:ext cx="5270520" cy="243440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처음 데이터베이스 강의에서 팀 프로젝트를 한다고 하였을 때 아직 실력이 부족하기에 잘할 수 있을지에 대한 걱정이 많이 되었다. 하지만 수업을 통해 내용을 배우고 팀 회의를 통해 의견을 공유하는 과정을 겪으면서 데이터베이스에 대해 더 많이 배우게 되었던 거 같다. 아직 모르는 것도 많고, 알아야 할 것도 많지만 팀 프로젝트가 잘 진행되도록 열심히 하면서 프로젝트를 잘 완수하고 더 나아가 어떻게 하면 우리가 만드는 프로젝트를 다른 사람에게 출시할 수 있을지에 대한 고민도 해볼 것이다.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4895" y="2705686"/>
            <a:ext cx="1300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이우진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765" y="3583489"/>
            <a:ext cx="5270520" cy="21391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이렇게 데이터베이스를 짜는 것은 처음이라서 조금 생소하기도 하고 신기하기도 했다</a:t>
            </a:r>
            <a:r>
              <a:rPr lang="en-US" altLang="ko-KR" sz="1600" spc="-150">
                <a:latin typeface="+mn-ea"/>
              </a:rPr>
              <a:t>.</a:t>
            </a:r>
            <a:r>
              <a:rPr lang="ko-KR" altLang="en-US" sz="1600" spc="-150">
                <a:latin typeface="+mn-ea"/>
              </a:rPr>
              <a:t>  과제를 하면서 조금씩 익히고 있었다고는 해도 완전히 감을 잡을 수 있을지 의문이었는데</a:t>
            </a:r>
            <a:r>
              <a:rPr lang="en-US" altLang="ko-KR" sz="1600" spc="-150">
                <a:latin typeface="+mn-ea"/>
              </a:rPr>
              <a:t>,</a:t>
            </a:r>
            <a:r>
              <a:rPr lang="ko-KR" altLang="en-US" sz="1600" spc="-150">
                <a:latin typeface="+mn-ea"/>
              </a:rPr>
              <a:t> 마침 팀프로젝트를 통해서 데이터베이스를 우리가 직접 구축할 수 있는 시간을 가지게 되어서 그런 걱정은 조금 미뤄둘 수 있게 되었다</a:t>
            </a:r>
            <a:r>
              <a:rPr lang="en-US" altLang="ko-KR" sz="1600" spc="-15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앞으로 팀프로젝트를 깔끔하게 마무리해서 더 많은 것을 익혀나갈 수 있으면 좋을 것 같다</a:t>
            </a:r>
            <a:r>
              <a:rPr lang="en-US" altLang="ko-KR" sz="1600" spc="-150">
                <a:latin typeface="+mn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765" y="2705686"/>
            <a:ext cx="1300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전민서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4895" y="3583489"/>
            <a:ext cx="5270520" cy="184385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데이터베이스를 구상하는 것은 그동안 해왔던 전공 수업과는 설계 과정부터 조금씩 달라 매우 색다른 경험이었다.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요구사항에서 개체와 속성을 뽑아 관계를 정의하고 ER 다이어그램을 그리는 것이 거미줄을 짜는 것 같다고 생각했다.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+mn-ea"/>
              </a:rPr>
              <a:t>물론 아직은 기초만 다진 느낌이라 앞으로 어떤 결과물이 나올지 궁금하고 잘 준비해서 좋은 마무리가 되었으면 좋겠다.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4895" y="2705686"/>
            <a:ext cx="9284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전진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2"/>
          <p:cNvPicPr>
            <a:picLocks noChangeAspect="1"/>
          </p:cNvPicPr>
          <p:nvPr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78" y="0"/>
            <a:ext cx="6095922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도서관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39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도서관에서 데이터베이스를 이용한다면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자료들과 대출 및 반납 정보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회원 정보 등의 관리가 유용해지며 검색과 통계 기능을 구현해지기 쉬워진다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또한</a:t>
              </a:r>
              <a:r>
                <a:rPr lang="en-US" altLang="ko-KR" dirty="0">
                  <a:solidFill>
                    <a:schemeClr val="bg1"/>
                  </a:solidFill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</a:rPr>
                <a:t> 명확한 기준을 통해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데이터들을 여러 테이블로 정리하기 쉬워서 적합하다고 생각했다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061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자동차 부품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72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예전에 차 번호판과 부품을 말하면 부품 판매업체에서 차종을 알아내서 맞는 부품을 준비해 주는 것과 수리를 한 다음에 어떤 수리를 했는지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몇 킬로미터를 이동했는지 등을 적는 모습이 떠올라 선택했다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46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자동차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72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평소 자동차에 관심이 꽤 있는 편이고 인터넷에서 찾을 때 연비나 마력 등과 같은 자동차의 스펙을 쉽게 찾을 수도 있고</a:t>
              </a:r>
              <a:r>
                <a:rPr lang="en-US" altLang="ko-KR" dirty="0">
                  <a:solidFill>
                    <a:schemeClr val="bg1"/>
                  </a:solidFill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</a:rPr>
                <a:t> 데이터 테이블을 만들 때 또한 쉽게 제작할 수 있다고 생각하였다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19256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OTT </a:t>
              </a:r>
              <a:r>
                <a:rPr lang="ko-KR" altLang="en-US" sz="2800" dirty="0">
                  <a:solidFill>
                    <a:schemeClr val="bg1"/>
                  </a:solidFill>
                </a:rPr>
                <a:t>플랫폼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394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코로나</a:t>
              </a:r>
              <a:r>
                <a:rPr lang="en-US" altLang="ko-KR" dirty="0">
                  <a:solidFill>
                    <a:schemeClr val="bg1"/>
                  </a:solidFill>
                </a:rPr>
                <a:t>19 </a:t>
              </a:r>
              <a:r>
                <a:rPr lang="ko-KR" altLang="en-US" dirty="0">
                  <a:solidFill>
                    <a:schemeClr val="bg1"/>
                  </a:solidFill>
                </a:rPr>
                <a:t>이후로 </a:t>
              </a:r>
              <a:r>
                <a:rPr lang="en-US" altLang="ko-KR" dirty="0">
                  <a:solidFill>
                    <a:schemeClr val="bg1"/>
                  </a:solidFill>
                </a:rPr>
                <a:t>OTT </a:t>
              </a:r>
              <a:r>
                <a:rPr lang="ko-KR" altLang="en-US" dirty="0">
                  <a:solidFill>
                    <a:schemeClr val="bg1"/>
                  </a:solidFill>
                </a:rPr>
                <a:t>시장이 급격히 발전하고 여러 개의 플랫폼으로 나뉘었다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이런 </a:t>
              </a:r>
              <a:r>
                <a:rPr lang="en-US" altLang="ko-KR" dirty="0">
                  <a:solidFill>
                    <a:schemeClr val="bg1"/>
                  </a:solidFill>
                </a:rPr>
                <a:t>OTT </a:t>
              </a:r>
              <a:r>
                <a:rPr lang="ko-KR" altLang="en-US" dirty="0">
                  <a:solidFill>
                    <a:schemeClr val="bg1"/>
                  </a:solidFill>
                </a:rPr>
                <a:t>플랫폼들은 각각 제공하는 콘텐츠가 다른데</a:t>
              </a:r>
              <a:r>
                <a:rPr lang="en-US" altLang="ko-KR" dirty="0">
                  <a:solidFill>
                    <a:schemeClr val="bg1"/>
                  </a:solidFill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</a:rPr>
                <a:t> 이를 한눈에 파악할 수 있도록 각 플랫폼이 제공하는 영화와 드라마의 다양한 정보를 제공할 수 있는 웹사이트를 구축하는 데 필요한 데이터베이스를 구축한다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3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3182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740499" y="3075057"/>
            <a:ext cx="2710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선정된 주제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6096000" y="1799936"/>
            <a:ext cx="1925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OTT </a:t>
            </a:r>
            <a:r>
              <a:rPr lang="ko-KR" altLang="en-US" sz="2800" dirty="0"/>
              <a:t>플랫폼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8A906-7C03-48D2-9951-8EEE0088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6" y="1799936"/>
            <a:ext cx="5148456" cy="3258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BEAD5-FC93-4002-A0FC-0DFFC0867CAE}"/>
              </a:ext>
            </a:extLst>
          </p:cNvPr>
          <p:cNvSpPr txBox="1"/>
          <p:nvPr/>
        </p:nvSpPr>
        <p:spPr>
          <a:xfrm>
            <a:off x="528926" y="533527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복수 투표 허용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0F6F1-5509-4A99-9F83-0D53A4DB5483}"/>
              </a:ext>
            </a:extLst>
          </p:cNvPr>
          <p:cNvSpPr txBox="1"/>
          <p:nvPr/>
        </p:nvSpPr>
        <p:spPr>
          <a:xfrm>
            <a:off x="6096000" y="2663369"/>
            <a:ext cx="4561840" cy="239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이후로 </a:t>
            </a:r>
            <a:r>
              <a:rPr lang="en-US" altLang="ko-KR" dirty="0"/>
              <a:t>OTT </a:t>
            </a:r>
            <a:r>
              <a:rPr lang="ko-KR" altLang="en-US" dirty="0"/>
              <a:t>시장이 급격히 발전하고 여러 개의 플랫폼으로 나뉘었다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dirty="0"/>
              <a:t>이런 </a:t>
            </a:r>
            <a:r>
              <a:rPr lang="en-US" altLang="ko-KR" dirty="0"/>
              <a:t>OTT </a:t>
            </a:r>
            <a:r>
              <a:rPr lang="ko-KR" altLang="en-US" dirty="0"/>
              <a:t>플랫폼들은 각각 제공하는 콘텐츠가 다른데</a:t>
            </a:r>
            <a:r>
              <a:rPr lang="en-US" altLang="ko-KR" dirty="0"/>
              <a:t>,</a:t>
            </a:r>
            <a:r>
              <a:rPr lang="ko-KR" altLang="en-US" dirty="0"/>
              <a:t> 이를 한눈에 파악할 수 있도록 각 플랫폼이 제공하는 영화와 드라마의 다양한 정보를 제공할 수 있는 웹사이트를 구축하는 데 필요한 데이터베이스를 구축한다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4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6096000" y="1799936"/>
            <a:ext cx="1925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OTT </a:t>
            </a:r>
            <a:r>
              <a:rPr lang="ko-KR" altLang="en-US" sz="2800" dirty="0"/>
              <a:t>플랫폼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B8A906-7C03-48D2-9951-8EEE0088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6" y="1799936"/>
            <a:ext cx="5148456" cy="3258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BEAD5-FC93-4002-A0FC-0DFFC0867CAE}"/>
              </a:ext>
            </a:extLst>
          </p:cNvPr>
          <p:cNvSpPr txBox="1"/>
          <p:nvPr/>
        </p:nvSpPr>
        <p:spPr>
          <a:xfrm>
            <a:off x="528926" y="533527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복수 투표 허용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0F6F1-5509-4A99-9F83-0D53A4DB5483}"/>
              </a:ext>
            </a:extLst>
          </p:cNvPr>
          <p:cNvSpPr txBox="1"/>
          <p:nvPr/>
        </p:nvSpPr>
        <p:spPr>
          <a:xfrm>
            <a:off x="6096000" y="2663369"/>
            <a:ext cx="4561840" cy="3391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회원에게 여러 </a:t>
            </a:r>
            <a:r>
              <a:rPr lang="en-US" altLang="ko-KR" dirty="0"/>
              <a:t>OTT</a:t>
            </a:r>
            <a:r>
              <a:rPr lang="ko-KR" altLang="en-US" dirty="0"/>
              <a:t>플랫폼에서 제공하는 영화와 드라마에 대해 한 곳에서 확인할 수 있도록 정보를 제공한다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회원들의 리뷰나 평점</a:t>
            </a:r>
            <a:r>
              <a:rPr lang="en-US" altLang="ko-KR" dirty="0"/>
              <a:t>, </a:t>
            </a:r>
            <a:r>
              <a:rPr lang="ko-KR" altLang="en-US" dirty="0"/>
              <a:t>선호 장르</a:t>
            </a:r>
            <a:r>
              <a:rPr lang="en-US" altLang="ko-KR" dirty="0"/>
              <a:t>, </a:t>
            </a:r>
            <a:r>
              <a:rPr lang="ko-KR" altLang="en-US" dirty="0" err="1"/>
              <a:t>멤버쉽</a:t>
            </a:r>
            <a:r>
              <a:rPr lang="ko-KR" altLang="en-US" dirty="0"/>
              <a:t> 가입 여부 등을 제공해 서로 도움을 주고 받을 수 있게 한다</a:t>
            </a:r>
            <a:r>
              <a:rPr lang="en-US" altLang="ko-KR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플랫폼 구독 비용 등의 플랫폼 정보를 제공해 특정 콘텐츠를 보려면 어느 플랫폼을 구독하는게 이득인지에 대한 정보를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7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1657</Words>
  <Application>Microsoft Office PowerPoint</Application>
  <PresentationFormat>와이드스크린</PresentationFormat>
  <Paragraphs>202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Administrator</cp:lastModifiedBy>
  <cp:revision>82</cp:revision>
  <dcterms:created xsi:type="dcterms:W3CDTF">2020-11-18T01:48:02Z</dcterms:created>
  <dcterms:modified xsi:type="dcterms:W3CDTF">2023-05-01T15:51:16Z</dcterms:modified>
  <cp:version/>
</cp:coreProperties>
</file>