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  <p:sldMasterId id="2147483660" r:id="rId3"/>
  </p:sldMasterIdLst>
  <p:notesMasterIdLst>
    <p:notesMasterId r:id="rId17"/>
  </p:notesMasterIdLst>
  <p:handoutMasterIdLst>
    <p:handoutMasterId r:id="rId18"/>
  </p:handoutMasterIdLst>
  <p:sldIdLst>
    <p:sldId id="277" r:id="rId4"/>
    <p:sldId id="293" r:id="rId5"/>
    <p:sldId id="284" r:id="rId6"/>
    <p:sldId id="288" r:id="rId7"/>
    <p:sldId id="290" r:id="rId8"/>
    <p:sldId id="291" r:id="rId9"/>
    <p:sldId id="279" r:id="rId10"/>
    <p:sldId id="278" r:id="rId11"/>
    <p:sldId id="280" r:id="rId12"/>
    <p:sldId id="281" r:id="rId13"/>
    <p:sldId id="282" r:id="rId14"/>
    <p:sldId id="289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11/13/2015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9F7C0-00AA-4E3A-B7E0-B829C5F69B60}" type="slidenum">
              <a:rPr lang="en-US" smtClean="0">
                <a:solidFill>
                  <a:prstClr val="black"/>
                </a:solidFill>
                <a:latin typeface="Calibri" panose="020F0502020204030204"/>
              </a:rPr>
              <a:pPr/>
              <a:t>2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7809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30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601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198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55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389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98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567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23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24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2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000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F025-164C-493D-B4FD-5D9148003987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11/13/2015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4BD7-9873-41FF-9FAD-ADAEB79F4265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36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kor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jpe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gif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e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tdes.com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Amazon AWS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Korzynski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Outbound only email sending service</a:t>
            </a:r>
          </a:p>
          <a:p>
            <a:r>
              <a:rPr lang="en-US" dirty="0" smtClean="0"/>
              <a:t>Very useful when sending out massive amounts of emails</a:t>
            </a:r>
          </a:p>
          <a:p>
            <a:r>
              <a:rPr lang="en-US" dirty="0" smtClean="0"/>
              <a:t>Gets around spam filtering</a:t>
            </a:r>
          </a:p>
          <a:p>
            <a:r>
              <a:rPr lang="en-US" dirty="0" smtClean="0"/>
              <a:t>Tracks bounce backs</a:t>
            </a:r>
          </a:p>
          <a:p>
            <a:r>
              <a:rPr lang="en-US" dirty="0" smtClean="0"/>
              <a:t>Pricing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$.10 per thousand</a:t>
            </a:r>
          </a:p>
          <a:p>
            <a:pPr lvl="1"/>
            <a:r>
              <a:rPr lang="en-US" dirty="0" smtClean="0"/>
              <a:t>$.12 per GB of attachments</a:t>
            </a:r>
          </a:p>
          <a:p>
            <a:r>
              <a:rPr lang="en-US" dirty="0" smtClean="0"/>
              <a:t>My SES costs be $.22 a month since I am sending emails with several </a:t>
            </a:r>
            <a:r>
              <a:rPr lang="en-US" dirty="0" smtClean="0"/>
              <a:t>attachments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VM’s</a:t>
            </a:r>
          </a:p>
          <a:p>
            <a:r>
              <a:rPr lang="en-US" dirty="0" smtClean="0"/>
              <a:t>You can do what ever you want, however you have to manage the IT side e.g. updates</a:t>
            </a:r>
          </a:p>
        </p:txBody>
      </p:sp>
    </p:spTree>
    <p:extLst>
      <p:ext uri="{BB962C8B-B14F-4D97-AF65-F5344CB8AC3E}">
        <p14:creationId xmlns:p14="http://schemas.microsoft.com/office/powerpoint/2010/main" val="260138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Name your buckets, queues, topic etc. with only lower case letters</a:t>
            </a:r>
          </a:p>
          <a:p>
            <a:pPr lvl="1"/>
            <a:r>
              <a:rPr lang="en-US" dirty="0" smtClean="0"/>
              <a:t>This has caused problems for me in the past</a:t>
            </a:r>
          </a:p>
          <a:p>
            <a:r>
              <a:rPr lang="en-US" dirty="0" smtClean="0"/>
              <a:t>If you need to store large amounts of data within a queue to process then store the object in S3 and only add the bucket and object name (concatenated) to the queue</a:t>
            </a:r>
          </a:p>
          <a:p>
            <a:r>
              <a:rPr lang="en-US" dirty="0" smtClean="0"/>
              <a:t>When storing large amounts of serialized data (strings) in S3 I would recommend you compress them to save space and money</a:t>
            </a:r>
          </a:p>
          <a:p>
            <a:r>
              <a:rPr lang="en-US" dirty="0" smtClean="0"/>
              <a:t>Prefer services (i.e. SQS, S3, SNS, etc.) to VM’s</a:t>
            </a:r>
          </a:p>
          <a:p>
            <a:pPr lvl="1"/>
            <a:r>
              <a:rPr lang="en-US" dirty="0" smtClean="0"/>
              <a:t>This way they handle the updates and scaling</a:t>
            </a:r>
          </a:p>
          <a:p>
            <a:r>
              <a:rPr lang="en-US" dirty="0" smtClean="0"/>
              <a:t>When possible keep all of your services within the same region, as this cuts down on latency</a:t>
            </a:r>
          </a:p>
          <a:p>
            <a:r>
              <a:rPr lang="en-US" dirty="0" smtClean="0"/>
              <a:t>Don’t be afraid to </a:t>
            </a:r>
            <a:r>
              <a:rPr lang="en-US" dirty="0" err="1" smtClean="0"/>
              <a:t>experiement</a:t>
            </a:r>
            <a:r>
              <a:rPr lang="en-US" dirty="0" smtClean="0"/>
              <a:t> Amazon AWS is incredible cheap (especially compared to Azure) and most of the time you will fall into the free tier</a:t>
            </a:r>
          </a:p>
          <a:p>
            <a:pPr lvl="1"/>
            <a:r>
              <a:rPr lang="en-US" dirty="0" smtClean="0"/>
              <a:t>All of my Amazon costs me about $.50 per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9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http://www.github.com/korz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bkorzynski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4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40000">
              <a:srgbClr val="7030A0"/>
            </a:gs>
            <a:gs pos="100000">
              <a:srgbClr val="7030A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38230"/>
            <a:ext cx="11963400" cy="2392278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199" y="2606716"/>
            <a:ext cx="11963400" cy="3276600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200" y="5967381"/>
            <a:ext cx="11963400" cy="791342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507" y="151179"/>
            <a:ext cx="3370783" cy="6082925"/>
            <a:chOff x="94865" y="125595"/>
            <a:chExt cx="3370783" cy="6082925"/>
          </a:xfrm>
        </p:grpSpPr>
        <p:sp>
          <p:nvSpPr>
            <p:cNvPr id="42" name="Title 1"/>
            <p:cNvSpPr txBox="1">
              <a:spLocks/>
            </p:cNvSpPr>
            <p:nvPr/>
          </p:nvSpPr>
          <p:spPr>
            <a:xfrm>
              <a:off x="101681" y="125595"/>
              <a:ext cx="3363967" cy="378079"/>
            </a:xfrm>
            <a:prstGeom prst="rect">
              <a:avLst/>
            </a:prstGeom>
          </p:spPr>
          <p:txBody>
            <a:bodyPr lIns="68587" tIns="34295" rIns="68587" bIns="34295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24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Platinum Sponsors</a:t>
              </a:r>
            </a:p>
          </p:txBody>
        </p:sp>
        <p:sp>
          <p:nvSpPr>
            <p:cNvPr id="53" name="Title 1"/>
            <p:cNvSpPr txBox="1">
              <a:spLocks/>
            </p:cNvSpPr>
            <p:nvPr/>
          </p:nvSpPr>
          <p:spPr>
            <a:xfrm>
              <a:off x="94865" y="5911836"/>
              <a:ext cx="2201023" cy="296684"/>
            </a:xfrm>
            <a:prstGeom prst="rect">
              <a:avLst/>
            </a:prstGeom>
          </p:spPr>
          <p:txBody>
            <a:bodyPr lIns="68587" tIns="34295" rIns="68587" bIns="34295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24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Silver Sponsors</a:t>
              </a:r>
            </a:p>
          </p:txBody>
        </p:sp>
        <p:sp>
          <p:nvSpPr>
            <p:cNvPr id="41" name="Title 1"/>
            <p:cNvSpPr txBox="1">
              <a:spLocks/>
            </p:cNvSpPr>
            <p:nvPr/>
          </p:nvSpPr>
          <p:spPr>
            <a:xfrm>
              <a:off x="161642" y="2650537"/>
              <a:ext cx="2965728" cy="446797"/>
            </a:xfrm>
            <a:prstGeom prst="rect">
              <a:avLst/>
            </a:prstGeom>
          </p:spPr>
          <p:txBody>
            <a:bodyPr lIns="68587" tIns="34295" rIns="68587" bIns="34295"/>
            <a:lstStyle>
              <a:lvl1pPr algn="l" defTabSz="91436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0" baseline="0" dirty="0" smtClean="0">
                  <a:ln w="3175">
                    <a:noFill/>
                  </a:ln>
                  <a:gradFill>
                    <a:gsLst>
                      <a:gs pos="0">
                        <a:schemeClr val="tx2"/>
                      </a:gs>
                      <a:gs pos="86000">
                        <a:schemeClr val="tx2"/>
                      </a:gs>
                    </a:gsLst>
                    <a:lin ang="5400000" scaled="0"/>
                  </a:gradFill>
                  <a:effectLst/>
                  <a:latin typeface="Segoe UI Light" pitchFamily="34" charset="0"/>
                  <a:ea typeface="+mn-ea"/>
                  <a:cs typeface="Arial" charset="0"/>
                </a:defRPr>
              </a:lvl1pPr>
            </a:lstStyle>
            <a:p>
              <a:r>
                <a:rPr sz="2400" b="1" spc="-71">
                  <a:solidFill>
                    <a:prstClr val="black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Segoe UI" pitchFamily="34" charset="0"/>
                  <a:cs typeface="Segoe UI" pitchFamily="34" charset="0"/>
                </a:rPr>
                <a:t>Gold Sponsors</a:t>
              </a:r>
            </a:p>
          </p:txBody>
        </p:sp>
      </p:grpSp>
      <p:pic>
        <p:nvPicPr>
          <p:cNvPr id="7" name="Picture 2" descr="http://stldodn.com/sponsorlogos/2015/SyllogisTek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6" y="1181730"/>
            <a:ext cx="3031551" cy="12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ldodn.com/sponsorlogos/2015/oakwoo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270" y="535997"/>
            <a:ext cx="3238981" cy="10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tldodn.com/sponsorlogos/2015/maritzc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071" y="1553072"/>
            <a:ext cx="3397779" cy="8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tldodn.com/sponsorlogos/2015/emers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941" y="766504"/>
            <a:ext cx="2294080" cy="129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http://stldodn.com/sponsorlogos/2015/vantagelink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993" y="2722969"/>
            <a:ext cx="12382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stldodn.com/sponsorlogos/2015/daughert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248" y="2734015"/>
            <a:ext cx="1798210" cy="58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stldodn.com/sponsorlogos/2015/stackif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700" y="3351852"/>
            <a:ext cx="23812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stldodn.com/sponsorlogos/2015/keyho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02" y="2707128"/>
            <a:ext cx="2701014" cy="60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stldodn.com/sponsorlogos/2015/slu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04" y="3895635"/>
            <a:ext cx="1925181" cy="48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stldodn.com/sponsorlogos/2015/Cosentry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923" y="3312977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4" descr="http://stldodn.com/sponsorlogos/2015/rh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036" y="4164708"/>
            <a:ext cx="219075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6" descr="http://stldodn.com/sponsorlogos/2015/Adaptivesg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950" y="3493030"/>
            <a:ext cx="24765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8" descr="http://stldodn.com/sponsorlogos/2015/perficien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932" y="3999511"/>
            <a:ext cx="2094475" cy="51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0" descr="http://stldodn.com/sponsorlogos/2015/signatureconsultants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450" y="3865428"/>
            <a:ext cx="1723938" cy="53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2" descr="http://stldodn.com/sponsorlogos/2015/unisys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098" y="3426809"/>
            <a:ext cx="1340944" cy="37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4" descr="http://stldodn.com/sponsorlogos/2015/Ungerboeck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950" y="4140294"/>
            <a:ext cx="1622607" cy="45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stldodn.com/sponsorlogos/2015/sovereign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275" y="2873770"/>
            <a:ext cx="22479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://stldodn.com/sponsorlogos/2015/concero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341" y="2841294"/>
            <a:ext cx="238125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://stldodn.com/sponsorlogos/2015/architectnow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077" y="5232904"/>
            <a:ext cx="2381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http://stldodn.com/sponsorlogos/2015/pluralsight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29" y="5299729"/>
            <a:ext cx="1666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54" y="4517627"/>
            <a:ext cx="2151806" cy="791528"/>
          </a:xfrm>
          <a:prstGeom prst="rect">
            <a:avLst/>
          </a:prstGeom>
        </p:spPr>
      </p:pic>
      <p:pic>
        <p:nvPicPr>
          <p:cNvPr id="1080" name="Picture 56" descr="http://stldodn.com/sponsorlogos/2015/ByrneSoftware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42" y="5121183"/>
            <a:ext cx="1768568" cy="65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http://stldodn.com/sponsorlogos/2015/TEKsystems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679" y="4515606"/>
            <a:ext cx="2190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http://stldodn.com/sponsorlogos/2015/Covenant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90" y="5186110"/>
            <a:ext cx="21907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http://stldodn.com/sponsorlogos/2015/equifax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512" y="5379025"/>
            <a:ext cx="21907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stldodn.com/sponsorlogos/2015/asynchrony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88" y="3188850"/>
            <a:ext cx="24003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http://stldodn.com/sponsorlogos/2015/Twili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991" y="4725681"/>
            <a:ext cx="1583134" cy="4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http://stldodn.com/sponsorlogos/2015/amitech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82" y="6365139"/>
            <a:ext cx="1282318" cy="35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http://stldodn.com/sponsorlogos/2015/logicnp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485" y="6388585"/>
            <a:ext cx="949934" cy="24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http://stldodn.com/sponsorlogos/2015/stltechtalk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62" y="6273945"/>
            <a:ext cx="706712" cy="44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http://stldodn.com/sponsorlogos/2015/jacobson.pn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088" y="6264065"/>
            <a:ext cx="1038559" cy="33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http://stldodn.com/sponsorlogos/2015/wits.jpg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607" y="6043247"/>
            <a:ext cx="515026" cy="64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http://stldodn.com/sponsorlogos/2015/redgate.png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925" y="6379458"/>
            <a:ext cx="606113" cy="30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http://stldodn.com/sponsorlogos/2015/Ansira.pn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981" y="6388585"/>
            <a:ext cx="827720" cy="25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779" y="324190"/>
            <a:ext cx="3873524" cy="970899"/>
          </a:xfrm>
          <a:prstGeom prst="rect">
            <a:avLst/>
          </a:prstGeom>
        </p:spPr>
      </p:pic>
      <p:pic>
        <p:nvPicPr>
          <p:cNvPr id="20" name="Picture 32" descr="http://stldodn.com/sponsorlogos/2015/swankmp.png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06" y="4612877"/>
            <a:ext cx="19050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tldodn.com/sponsorlogos/2015/MortgageReturns.png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506" y="4415893"/>
            <a:ext cx="26479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5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Owner of Korzynski LLC</a:t>
            </a:r>
          </a:p>
          <a:p>
            <a:r>
              <a:rPr lang="en-US" dirty="0" smtClean="0"/>
              <a:t>Independent Consultant for 3+ years</a:t>
            </a:r>
            <a:endParaRPr lang="en-US" dirty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www.korzynski.com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Professional Developer for </a:t>
            </a:r>
            <a:r>
              <a:rPr lang="en-US" dirty="0" smtClean="0"/>
              <a:t>7+ </a:t>
            </a:r>
            <a:r>
              <a:rPr lang="en-US" dirty="0"/>
              <a:t>years</a:t>
            </a:r>
          </a:p>
          <a:p>
            <a:pPr lvl="1"/>
            <a:r>
              <a:rPr lang="en-US" dirty="0"/>
              <a:t>Windows Forms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SQL Optimization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Mathematics</a:t>
            </a:r>
          </a:p>
          <a:p>
            <a:pPr lvl="1"/>
            <a:r>
              <a:rPr lang="en-US" dirty="0"/>
              <a:t>Big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Cloud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0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</a:t>
            </a:r>
          </a:p>
          <a:p>
            <a:r>
              <a:rPr lang="en-US" dirty="0" smtClean="0"/>
              <a:t>Durable</a:t>
            </a:r>
          </a:p>
          <a:p>
            <a:r>
              <a:rPr lang="en-US" dirty="0" smtClean="0"/>
              <a:t>Highly-Scalable</a:t>
            </a:r>
          </a:p>
          <a:p>
            <a:r>
              <a:rPr lang="en-US" dirty="0" smtClean="0"/>
              <a:t>Highly-Available</a:t>
            </a:r>
          </a:p>
          <a:p>
            <a:r>
              <a:rPr lang="en-US" dirty="0" smtClean="0"/>
              <a:t>Pay only for what you use</a:t>
            </a:r>
          </a:p>
          <a:p>
            <a:r>
              <a:rPr lang="en-US" dirty="0" smtClean="0"/>
              <a:t>No minimums or setup fees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Physical locations of the Amazon data centers</a:t>
            </a:r>
          </a:p>
          <a:p>
            <a:r>
              <a:rPr lang="en-US" dirty="0" smtClean="0"/>
              <a:t>Today I will be using the Oregon data center (us-west-2)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8751" y="2500241"/>
            <a:ext cx="2851297" cy="27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Begin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Identity &amp; Access Management (IAM)</a:t>
            </a:r>
          </a:p>
          <a:p>
            <a:pPr lvl="1"/>
            <a:r>
              <a:rPr lang="en-US" dirty="0" smtClean="0"/>
              <a:t>Gives the </a:t>
            </a:r>
            <a:r>
              <a:rPr lang="en-US" dirty="0" err="1" smtClean="0"/>
              <a:t>.Net</a:t>
            </a:r>
            <a:r>
              <a:rPr lang="en-US" dirty="0" smtClean="0"/>
              <a:t> SDK access to the services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Old Way – AWSSDK</a:t>
            </a:r>
          </a:p>
          <a:p>
            <a:pPr lvl="1"/>
            <a:r>
              <a:rPr lang="en-US" dirty="0" smtClean="0"/>
              <a:t>New Way – </a:t>
            </a:r>
            <a:r>
              <a:rPr lang="en-US" dirty="0" err="1" smtClean="0"/>
              <a:t>AWSSDK.Core</a:t>
            </a:r>
            <a:r>
              <a:rPr lang="en-US" dirty="0" smtClean="0"/>
              <a:t> +</a:t>
            </a:r>
          </a:p>
          <a:p>
            <a:pPr lvl="2"/>
            <a:r>
              <a:rPr lang="en-US" dirty="0" smtClean="0"/>
              <a:t>AWSSDK.S3</a:t>
            </a:r>
          </a:p>
          <a:p>
            <a:pPr lvl="2"/>
            <a:r>
              <a:rPr lang="en-US" dirty="0" smtClean="0"/>
              <a:t>AWSSDK.SQS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7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and blob storage</a:t>
            </a:r>
          </a:p>
          <a:p>
            <a:r>
              <a:rPr lang="en-US" dirty="0" smtClean="0"/>
              <a:t>Key Value store of any object type</a:t>
            </a:r>
          </a:p>
          <a:p>
            <a:r>
              <a:rPr lang="en-US" dirty="0" smtClean="0"/>
              <a:t>Uses containers called Buckets, think of these as folders within a file system</a:t>
            </a:r>
          </a:p>
          <a:p>
            <a:pPr lvl="1"/>
            <a:r>
              <a:rPr lang="en-US" dirty="0" smtClean="0"/>
              <a:t>However you cannot nest buckets</a:t>
            </a:r>
          </a:p>
          <a:p>
            <a:r>
              <a:rPr lang="en-US" dirty="0" smtClean="0"/>
              <a:t>Costs about $.03 per GB of data stored + $.005 per 1,000 requests </a:t>
            </a:r>
          </a:p>
          <a:p>
            <a:r>
              <a:rPr lang="en-US" dirty="0" smtClean="0"/>
              <a:t>My S3 with 100,000+ documents runs me about $.10 a month</a:t>
            </a:r>
          </a:p>
          <a:p>
            <a:r>
              <a:rPr lang="en-US" dirty="0" smtClean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6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Queueing service</a:t>
            </a:r>
          </a:p>
          <a:p>
            <a:r>
              <a:rPr lang="en-US" dirty="0" smtClean="0"/>
              <a:t>Supports simple and more advanced queueing strategies (e.g. topics)</a:t>
            </a:r>
          </a:p>
          <a:p>
            <a:r>
              <a:rPr lang="en-US" dirty="0" smtClean="0"/>
              <a:t>Messages must be serialized to a string</a:t>
            </a:r>
          </a:p>
          <a:p>
            <a:r>
              <a:rPr lang="en-US" dirty="0" smtClean="0"/>
              <a:t>Max message size = 256kb</a:t>
            </a:r>
          </a:p>
          <a:p>
            <a:r>
              <a:rPr lang="en-US" dirty="0"/>
              <a:t>Max number of messages = how ever big your wallet is</a:t>
            </a:r>
          </a:p>
          <a:p>
            <a:r>
              <a:rPr lang="en-US" dirty="0"/>
              <a:t>Costs about $.</a:t>
            </a:r>
            <a:r>
              <a:rPr lang="en-US" dirty="0" smtClean="0"/>
              <a:t>09 </a:t>
            </a:r>
            <a:r>
              <a:rPr lang="en-US" dirty="0"/>
              <a:t>per GB </a:t>
            </a:r>
            <a:r>
              <a:rPr lang="en-US" dirty="0" smtClean="0"/>
              <a:t>(after the first GB which is free) for outbound and all inbound is free</a:t>
            </a:r>
          </a:p>
          <a:p>
            <a:r>
              <a:rPr lang="en-US" dirty="0" smtClean="0"/>
              <a:t>My SQS </a:t>
            </a:r>
            <a:r>
              <a:rPr lang="en-US" dirty="0"/>
              <a:t>with </a:t>
            </a:r>
            <a:r>
              <a:rPr lang="en-US" dirty="0" smtClean="0"/>
              <a:t>around 30,000 messages at a time runs </a:t>
            </a:r>
            <a:r>
              <a:rPr lang="en-US" dirty="0"/>
              <a:t>me about </a:t>
            </a:r>
            <a:r>
              <a:rPr lang="en-US" dirty="0" smtClean="0"/>
              <a:t>$.05 </a:t>
            </a:r>
            <a:r>
              <a:rPr lang="en-US" dirty="0"/>
              <a:t>a month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6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Push Notification Service</a:t>
            </a:r>
          </a:p>
          <a:p>
            <a:pPr lvl="1"/>
            <a:r>
              <a:rPr lang="en-US" dirty="0" smtClean="0"/>
              <a:t>Mobile devices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Other Distributed Systems</a:t>
            </a:r>
          </a:p>
          <a:p>
            <a:r>
              <a:rPr lang="en-US" dirty="0" smtClean="0"/>
              <a:t>Pricing:</a:t>
            </a:r>
          </a:p>
          <a:p>
            <a:pPr lvl="1"/>
            <a:r>
              <a:rPr lang="en-US" dirty="0" smtClean="0"/>
              <a:t>Mobile - $.50 per million</a:t>
            </a:r>
          </a:p>
          <a:p>
            <a:pPr lvl="1"/>
            <a:r>
              <a:rPr lang="en-US" dirty="0" smtClean="0"/>
              <a:t>SMS - $.75 per 100</a:t>
            </a:r>
          </a:p>
          <a:p>
            <a:pPr lvl="1"/>
            <a:r>
              <a:rPr lang="en-US" dirty="0" smtClean="0"/>
              <a:t>Email - $2.00 per 100,000</a:t>
            </a:r>
          </a:p>
          <a:p>
            <a:pPr lvl="1"/>
            <a:r>
              <a:rPr lang="en-US" dirty="0" smtClean="0"/>
              <a:t>HTTP - $.60 per million</a:t>
            </a:r>
          </a:p>
          <a:p>
            <a:pPr lvl="1"/>
            <a:r>
              <a:rPr lang="en-US" dirty="0" smtClean="0"/>
              <a:t>SQS – free</a:t>
            </a:r>
          </a:p>
          <a:p>
            <a:r>
              <a:rPr lang="en-US" dirty="0"/>
              <a:t>My </a:t>
            </a:r>
            <a:r>
              <a:rPr lang="en-US" dirty="0" smtClean="0"/>
              <a:t>SNS is free since I utilize less than 100 SMS and  less than 1,000  emails per month</a:t>
            </a:r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7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0</TotalTime>
  <Words>551</Words>
  <Application>Microsoft Office PowerPoint</Application>
  <PresentationFormat>Widescreen</PresentationFormat>
  <Paragraphs>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Segoe UI</vt:lpstr>
      <vt:lpstr>Segoe UI Light</vt:lpstr>
      <vt:lpstr>Red Line Business 16x9</vt:lpstr>
      <vt:lpstr>Office Theme</vt:lpstr>
      <vt:lpstr>Introduction to Amazon AWS</vt:lpstr>
      <vt:lpstr>PowerPoint Presentation</vt:lpstr>
      <vt:lpstr>About Me</vt:lpstr>
      <vt:lpstr>Cloud in General</vt:lpstr>
      <vt:lpstr>Regions</vt:lpstr>
      <vt:lpstr>Before We Begin</vt:lpstr>
      <vt:lpstr>S3</vt:lpstr>
      <vt:lpstr>SQS</vt:lpstr>
      <vt:lpstr>SNS</vt:lpstr>
      <vt:lpstr>SES</vt:lpstr>
      <vt:lpstr>EC2</vt:lpstr>
      <vt:lpstr>Pro Tips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2015-08-04T20:08:37Z</dcterms:created>
  <dcterms:modified xsi:type="dcterms:W3CDTF">2015-11-13T19:02:48Z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