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sldIdLst>
    <p:sldId id="256" r:id="rId2"/>
    <p:sldId id="260" r:id="rId3"/>
    <p:sldId id="350" r:id="rId4"/>
    <p:sldId id="352" r:id="rId5"/>
    <p:sldId id="353" r:id="rId6"/>
    <p:sldId id="284" r:id="rId7"/>
    <p:sldId id="285" r:id="rId8"/>
    <p:sldId id="286" r:id="rId9"/>
    <p:sldId id="288" r:id="rId10"/>
    <p:sldId id="289" r:id="rId11"/>
    <p:sldId id="354" r:id="rId12"/>
    <p:sldId id="276" r:id="rId13"/>
    <p:sldId id="328" r:id="rId14"/>
    <p:sldId id="355" r:id="rId15"/>
    <p:sldId id="341" r:id="rId16"/>
    <p:sldId id="329" r:id="rId17"/>
    <p:sldId id="356" r:id="rId18"/>
    <p:sldId id="342" r:id="rId19"/>
    <p:sldId id="330" r:id="rId20"/>
    <p:sldId id="357" r:id="rId21"/>
    <p:sldId id="331" r:id="rId22"/>
    <p:sldId id="358" r:id="rId23"/>
    <p:sldId id="332" r:id="rId24"/>
    <p:sldId id="359" r:id="rId25"/>
    <p:sldId id="344" r:id="rId26"/>
    <p:sldId id="333" r:id="rId27"/>
    <p:sldId id="345" r:id="rId28"/>
    <p:sldId id="292" r:id="rId29"/>
    <p:sldId id="360" r:id="rId30"/>
    <p:sldId id="278" r:id="rId31"/>
    <p:sldId id="279" r:id="rId32"/>
    <p:sldId id="280" r:id="rId33"/>
    <p:sldId id="283" r:id="rId34"/>
    <p:sldId id="304" r:id="rId35"/>
    <p:sldId id="305" r:id="rId36"/>
    <p:sldId id="307" r:id="rId37"/>
    <p:sldId id="310" r:id="rId38"/>
    <p:sldId id="311" r:id="rId39"/>
    <p:sldId id="312" r:id="rId40"/>
    <p:sldId id="313" r:id="rId41"/>
    <p:sldId id="314" r:id="rId42"/>
    <p:sldId id="315" r:id="rId43"/>
    <p:sldId id="340" r:id="rId44"/>
    <p:sldId id="316" r:id="rId45"/>
    <p:sldId id="317" r:id="rId46"/>
    <p:sldId id="318" r:id="rId47"/>
    <p:sldId id="319" r:id="rId48"/>
    <p:sldId id="320" r:id="rId49"/>
    <p:sldId id="321" r:id="rId50"/>
    <p:sldId id="322" r:id="rId51"/>
    <p:sldId id="323" r:id="rId52"/>
    <p:sldId id="324" r:id="rId53"/>
    <p:sldId id="325" r:id="rId54"/>
    <p:sldId id="327" r:id="rId55"/>
    <p:sldId id="339" r:id="rId56"/>
    <p:sldId id="326" r:id="rId57"/>
    <p:sldId id="266" r:id="rId58"/>
    <p:sldId id="26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91B1"/>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7" autoAdjust="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CF504-C914-4318-B2F0-36E63B822B10}" type="datetimeFigureOut">
              <a:rPr lang="en-US" smtClean="0"/>
              <a:t>7/12/2014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DD07F-F558-42DF-9B6A-3FAD821AD049}" type="slidenum">
              <a:rPr lang="en-US" smtClean="0"/>
              <a:t>‹#›</a:t>
            </a:fld>
            <a:endParaRPr lang="en-US"/>
          </a:p>
        </p:txBody>
      </p:sp>
    </p:spTree>
    <p:extLst>
      <p:ext uri="{BB962C8B-B14F-4D97-AF65-F5344CB8AC3E}">
        <p14:creationId xmlns:p14="http://schemas.microsoft.com/office/powerpoint/2010/main" val="406938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FDD07F-F558-42DF-9B6A-3FAD821AD049}" type="slidenum">
              <a:rPr lang="en-US" smtClean="0"/>
              <a:t>5</a:t>
            </a:fld>
            <a:endParaRPr lang="en-US"/>
          </a:p>
        </p:txBody>
      </p:sp>
    </p:spTree>
    <p:extLst>
      <p:ext uri="{BB962C8B-B14F-4D97-AF65-F5344CB8AC3E}">
        <p14:creationId xmlns:p14="http://schemas.microsoft.com/office/powerpoint/2010/main" val="219302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For when you only care about the solution</a:t>
            </a:r>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Only store the data that leads to the solution</a:t>
            </a:r>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Cuts down on time and space complexities, this is where the huge benefits</a:t>
            </a:r>
            <a:r>
              <a:rPr lang="en-US" baseline="0" dirty="0" smtClean="0"/>
              <a:t> come in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1174092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world is quickly moving toward</a:t>
            </a:r>
            <a:r>
              <a:rPr lang="en-US" baseline="0" dirty="0" smtClean="0"/>
              <a:t> big data</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322005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 overflows, segmentation faults, or</a:t>
            </a:r>
            <a:r>
              <a:rPr lang="en-US" baseline="0" dirty="0" smtClean="0"/>
              <a:t> whatever the equivalent is in your language of choice.</a:t>
            </a:r>
          </a:p>
          <a:p>
            <a:endParaRPr lang="en-US" baseline="0" dirty="0" smtClean="0"/>
          </a:p>
          <a:p>
            <a:r>
              <a:rPr lang="en-US" baseline="0" dirty="0" smtClean="0"/>
              <a:t>I can generate about 40 #’s recursively before running into issues, and I stopped counting after 1 million iteratively</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62280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we are storing a lot of state</a:t>
            </a:r>
            <a:r>
              <a:rPr lang="en-US" baseline="0" dirty="0" smtClean="0"/>
              <a:t> on the call stack. This is a drawback to recursion and the reason why it can be limiting.</a:t>
            </a:r>
          </a:p>
          <a:p>
            <a:endParaRPr lang="en-US" baseline="0" dirty="0" smtClean="0"/>
          </a:p>
          <a:p>
            <a:r>
              <a:rPr lang="en-US" baseline="0" dirty="0" smtClean="0"/>
              <a:t>This is why you should use recursion only when necessary.</a:t>
            </a:r>
          </a:p>
          <a:p>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796550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9 values</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70324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name</a:t>
            </a:r>
            <a:r>
              <a:rPr lang="en-US" baseline="0" dirty="0" smtClean="0"/>
              <a:t> implies are fun</a:t>
            </a:r>
          </a:p>
          <a:p>
            <a:endParaRPr lang="en-US" baseline="0" dirty="0" smtClean="0"/>
          </a:p>
          <a:p>
            <a:r>
              <a:rPr lang="en-US" baseline="0" dirty="0" smtClean="0"/>
              <a:t>Black box since it encapsulations the calculation that is being performed</a:t>
            </a:r>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80319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Notice</a:t>
            </a:r>
            <a:r>
              <a:rPr lang="en-US" baseline="0" dirty="0" smtClean="0"/>
              <a:t> that math removes the implementation details (noise) while at the same time it genericizes the method. So for example we could plug in 2 and get 4, or we can plug in 2.5 and get 6.25. It doesn’t care.</a:t>
            </a:r>
            <a:endParaRPr lang="en-US" dirty="0" smtClean="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511412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typically think of methods in programming we think in terms of state. For example I could change the background color of the graph, I could change the value of x, or I could read input from a file. All of these affect the call stack and as a result we will lose some performance.</a:t>
            </a:r>
          </a:p>
          <a:p>
            <a:endParaRPr lang="en-US" baseline="0" dirty="0" smtClean="0"/>
          </a:p>
          <a:p>
            <a:r>
              <a:rPr lang="en-US" baseline="0" dirty="0" smtClean="0"/>
              <a:t>You should strive to treat your functions like math functions when ever you can to make sure you are getting the most out of them.</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70227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a:t>
            </a:r>
            <a:r>
              <a:rPr lang="en-US" baseline="0" dirty="0" smtClean="0"/>
              <a:t> things can be counted differently depending on the context</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4023696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a:t>
            </a:r>
            <a:r>
              <a:rPr lang="en-US" baseline="0" dirty="0" smtClean="0"/>
              <a:t> unrealistic amount since no one makes only two calls and it doesn’t also factor in things like customer bills and payments.</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396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7/12/2014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7/12/2014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1" Type="http://schemas.openxmlformats.org/officeDocument/2006/relationships/slideLayout" Target="../slideLayouts/slideLayout4.xml"/><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is Everywhere </a:t>
            </a:r>
            <a:br>
              <a:rPr lang="en-US" dirty="0" smtClean="0"/>
            </a:br>
            <a:r>
              <a:rPr lang="en-US" sz="3600" dirty="0" smtClean="0"/>
              <a:t>and Why you should care</a:t>
            </a:r>
            <a:endParaRPr lang="en-US" sz="3600" dirty="0"/>
          </a:p>
        </p:txBody>
      </p:sp>
      <p:sp>
        <p:nvSpPr>
          <p:cNvPr id="3" name="Subtitle 2"/>
          <p:cNvSpPr>
            <a:spLocks noGrp="1"/>
          </p:cNvSpPr>
          <p:nvPr>
            <p:ph type="subTitle" idx="1"/>
          </p:nvPr>
        </p:nvSpPr>
        <p:spPr/>
        <p:txBody>
          <a:bodyPr>
            <a:normAutofit fontScale="92500" lnSpcReduction="10000"/>
          </a:bodyPr>
          <a:lstStyle/>
          <a:p>
            <a:r>
              <a:rPr lang="en-US" dirty="0" smtClean="0"/>
              <a:t>Brian Korzynski</a:t>
            </a:r>
          </a:p>
          <a:p>
            <a:r>
              <a:rPr lang="en-US" dirty="0" smtClean="0"/>
              <a:t>@</a:t>
            </a:r>
            <a:r>
              <a:rPr lang="en-US" dirty="0" err="1" smtClean="0"/>
              <a:t>bkorzynski</a:t>
            </a:r>
            <a:endParaRPr lang="en-US" dirty="0" smtClean="0"/>
          </a:p>
          <a:p>
            <a:r>
              <a:rPr lang="en-US" dirty="0"/>
              <a:t>https://github.com/korz</a:t>
            </a:r>
          </a:p>
        </p:txBody>
      </p:sp>
    </p:spTree>
    <p:extLst>
      <p:ext uri="{BB962C8B-B14F-4D97-AF65-F5344CB8AC3E}">
        <p14:creationId xmlns:p14="http://schemas.microsoft.com/office/powerpoint/2010/main" val="2285595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Fibonacci Numbers</a:t>
            </a:r>
            <a:endParaRPr lang="en-US" dirty="0"/>
          </a:p>
        </p:txBody>
      </p:sp>
      <mc:AlternateContent xmlns:mc="http://schemas.openxmlformats.org/markup-compatibility/2006" xmlns:a14="http://schemas.microsoft.com/office/drawing/2010/main">
        <mc:Choice Requires="a14">
          <p:sp>
            <p:nvSpPr>
              <p:cNvPr id="11" name="Content Placeholder 10"/>
              <p:cNvSpPr>
                <a:spLocks noGrp="1"/>
              </p:cNvSpPr>
              <p:nvPr>
                <p:ph sz="half" idx="1"/>
              </p:nvPr>
            </p:nvSpPr>
            <p:spPr/>
            <p:txBody>
              <a:bodyPr/>
              <a:lstStyle/>
              <a:p>
                <a:r>
                  <a:rPr lang="en-US" dirty="0" smtClean="0"/>
                  <a:t>Definition</a:t>
                </a:r>
              </a:p>
              <a:p>
                <a:pPr lvl="1"/>
                <a:r>
                  <a:rPr lang="en-US" dirty="0" smtClean="0"/>
                  <a:t>a recursive series of numbers in which each number is the sum of the previous two numbers</a:t>
                </a:r>
              </a:p>
              <a:p>
                <a:r>
                  <a:rPr lang="en-US" dirty="0" smtClean="0"/>
                  <a:t>Formula</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𝑛</m:t>
                              </m:r>
                              <m:r>
                                <a:rPr lang="en-US" b="0" i="1" smtClean="0">
                                  <a:latin typeface="Cambria Math" panose="02040503050406030204" pitchFamily="18" charset="0"/>
                                </a:rPr>
                                <m:t>−1</m:t>
                              </m:r>
                            </m:sub>
                          </m:sSub>
                          <m:r>
                            <m:rPr>
                              <m:nor/>
                            </m:rPr>
                            <a:rPr lang="en-US" dirty="0"/>
                            <m:t> </m:t>
                          </m:r>
                          <m:r>
                            <a:rPr lang="en-US" b="0" i="1" dirty="0" smtClean="0">
                              <a:latin typeface="Cambria Math" panose="02040503050406030204" pitchFamily="18" charset="0"/>
                            </a:rPr>
                            <m:t>+ </m:t>
                          </m:r>
                          <m:r>
                            <a:rPr lang="en-US" i="1">
                              <a:latin typeface="Cambria Math" panose="02040503050406030204" pitchFamily="18" charset="0"/>
                            </a:rPr>
                            <m:t>𝐹</m:t>
                          </m:r>
                        </m:e>
                        <m:sub>
                          <m:r>
                            <a:rPr lang="en-US" i="1">
                              <a:latin typeface="Cambria Math" panose="02040503050406030204" pitchFamily="18" charset="0"/>
                            </a:rPr>
                            <m:t>𝑛</m:t>
                          </m:r>
                          <m:r>
                            <a:rPr lang="en-US" b="0" i="1" smtClean="0">
                              <a:latin typeface="Cambria Math" panose="02040503050406030204" pitchFamily="18" charset="0"/>
                            </a:rPr>
                            <m:t>−2</m:t>
                          </m:r>
                        </m:sub>
                      </m:sSub>
                    </m:oMath>
                  </m:oMathPara>
                </a14:m>
                <a:endParaRPr lang="en-US" dirty="0"/>
              </a:p>
              <a:p>
                <a:r>
                  <a:rPr lang="en-US" dirty="0" smtClean="0"/>
                  <a:t>Seed Values</a:t>
                </a:r>
              </a:p>
              <a:p>
                <a:pPr marL="457200" lvl="1" indent="0">
                  <a:buNone/>
                </a:pP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dirty="0" smtClean="0"/>
              </a:p>
              <a:p>
                <a:pPr marL="45720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m:t>
                    </m:r>
                  </m:oMath>
                </a14:m>
                <a:endParaRPr lang="en-US" dirty="0"/>
              </a:p>
              <a:p>
                <a:pPr marL="457200" lvl="1" indent="0">
                  <a:buNone/>
                </a:pPr>
                <a:endParaRPr lang="en-US" dirty="0"/>
              </a:p>
            </p:txBody>
          </p:sp>
        </mc:Choice>
        <mc:Fallback xmlns="">
          <p:sp>
            <p:nvSpPr>
              <p:cNvPr id="11" name="Content Placeholder 10"/>
              <p:cNvSpPr>
                <a:spLocks noGrp="1" noRot="1" noChangeAspect="1" noMove="1" noResize="1" noEditPoints="1" noAdjustHandles="1" noChangeArrowheads="1" noChangeShapeType="1" noTextEdit="1"/>
              </p:cNvSpPr>
              <p:nvPr>
                <p:ph sz="half" idx="1"/>
              </p:nvPr>
            </p:nvSpPr>
            <p:spPr>
              <a:blipFill rotWithShape="0">
                <a:blip r:embed="rId3"/>
                <a:stretch>
                  <a:fillRect l="-1818" t="-2369" r="-1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p:cNvSpPr>
                <a:spLocks noGrp="1"/>
              </p:cNvSpPr>
              <p:nvPr>
                <p:ph sz="half" idx="2"/>
              </p:nvPr>
            </p:nvSpPr>
            <p:spPr/>
            <p:txBody>
              <a:bodyPr/>
              <a:lstStyle/>
              <a:p>
                <a:pPr marL="228600" lvl="1">
                  <a:spcBef>
                    <a:spcPts val="1000"/>
                  </a:spcBef>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1</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3</m:t>
                        </m:r>
                      </m:sub>
                    </m:sSub>
                    <m:r>
                      <a:rPr lang="en-US" i="1">
                        <a:latin typeface="Cambria Math" panose="02040503050406030204" pitchFamily="18" charset="0"/>
                      </a:rPr>
                      <m:t>=1</m:t>
                    </m:r>
                    <m:r>
                      <a:rPr lang="en-US" b="0" i="1" smtClean="0">
                        <a:latin typeface="Cambria Math" panose="02040503050406030204" pitchFamily="18" charset="0"/>
                      </a:rPr>
                      <m:t>+1=2</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2+1=3</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5</m:t>
                        </m:r>
                      </m:sub>
                    </m:sSub>
                    <m:r>
                      <a:rPr lang="en-US" i="1">
                        <a:latin typeface="Cambria Math" panose="02040503050406030204" pitchFamily="18" charset="0"/>
                      </a:rPr>
                      <m:t>=</m:t>
                    </m:r>
                    <m:r>
                      <a:rPr lang="en-US" b="0" i="1" smtClean="0">
                        <a:latin typeface="Cambria Math" panose="02040503050406030204" pitchFamily="18" charset="0"/>
                      </a:rPr>
                      <m:t>3+2=5</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5+3=8</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7</m:t>
                        </m:r>
                      </m:sub>
                    </m:sSub>
                    <m:r>
                      <a:rPr lang="en-US" i="1">
                        <a:latin typeface="Cambria Math" panose="02040503050406030204" pitchFamily="18" charset="0"/>
                      </a:rPr>
                      <m:t>=</m:t>
                    </m:r>
                    <m:r>
                      <a:rPr lang="en-US" b="0" i="1" smtClean="0">
                        <a:latin typeface="Cambria Math" panose="02040503050406030204" pitchFamily="18" charset="0"/>
                      </a:rPr>
                      <m:t>8+5=13</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8</m:t>
                        </m:r>
                      </m:sub>
                    </m:sSub>
                    <m:r>
                      <a:rPr lang="en-US" i="1">
                        <a:latin typeface="Cambria Math" panose="02040503050406030204" pitchFamily="18" charset="0"/>
                      </a:rPr>
                      <m:t>=</m:t>
                    </m:r>
                    <m:r>
                      <a:rPr lang="en-US" b="0" i="1" smtClean="0">
                        <a:latin typeface="Cambria Math" panose="02040503050406030204" pitchFamily="18" charset="0"/>
                      </a:rPr>
                      <m:t>13+8=21</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9</m:t>
                        </m:r>
                      </m:sub>
                    </m:sSub>
                    <m:r>
                      <a:rPr lang="en-US" i="1">
                        <a:latin typeface="Cambria Math" panose="02040503050406030204" pitchFamily="18" charset="0"/>
                      </a:rPr>
                      <m:t>=</m:t>
                    </m:r>
                    <m:r>
                      <a:rPr lang="en-US" b="0" i="1" smtClean="0">
                        <a:latin typeface="Cambria Math" panose="02040503050406030204" pitchFamily="18" charset="0"/>
                      </a:rPr>
                      <m:t>21+13=34</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34+21=55</m:t>
                    </m:r>
                  </m:oMath>
                </a14:m>
                <a:endParaRPr lang="en-US" dirty="0"/>
              </a:p>
              <a:p>
                <a:endParaRPr lang="en-US" dirty="0" smtClean="0"/>
              </a:p>
              <a:p>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half" idx="2"/>
              </p:nvPr>
            </p:nvSpPr>
            <p:spPr>
              <a:blipFill rotWithShape="0">
                <a:blip r:embed="rId4"/>
                <a:stretch>
                  <a:fillRect l="-1167" t="-1184" b="-2030"/>
                </a:stretch>
              </a:blipFill>
            </p:spPr>
            <p:txBody>
              <a:bodyPr/>
              <a:lstStyle/>
              <a:p>
                <a:r>
                  <a:rPr lang="en-US">
                    <a:noFill/>
                  </a:rPr>
                  <a:t> </a:t>
                </a:r>
              </a:p>
            </p:txBody>
          </p:sp>
        </mc:Fallback>
      </mc:AlternateContent>
    </p:spTree>
    <p:extLst>
      <p:ext uri="{BB962C8B-B14F-4D97-AF65-F5344CB8AC3E}">
        <p14:creationId xmlns:p14="http://schemas.microsoft.com/office/powerpoint/2010/main" val="133648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5533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Structures / ADT</a:t>
            </a:r>
            <a:endParaRPr lang="en-US" dirty="0"/>
          </a:p>
        </p:txBody>
      </p:sp>
      <p:sp>
        <p:nvSpPr>
          <p:cNvPr id="5" name="Subtitle 4"/>
          <p:cNvSpPr>
            <a:spLocks noGrp="1"/>
          </p:cNvSpPr>
          <p:nvPr>
            <p:ph type="subTitle" idx="1"/>
          </p:nvPr>
        </p:nvSpPr>
        <p:spPr/>
        <p:txBody>
          <a:bodyPr/>
          <a:lstStyle/>
          <a:p>
            <a:r>
              <a:rPr lang="en-US" i="1" dirty="0" smtClean="0"/>
              <a:t>Abstract Data Types</a:t>
            </a:r>
            <a:endParaRPr lang="en-US" i="1" dirty="0"/>
          </a:p>
        </p:txBody>
      </p:sp>
    </p:spTree>
    <p:extLst>
      <p:ext uri="{BB962C8B-B14F-4D97-AF65-F5344CB8AC3E}">
        <p14:creationId xmlns:p14="http://schemas.microsoft.com/office/powerpoint/2010/main" val="2553655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4" name="Content Placeholder 3"/>
          <p:cNvSpPr>
            <a:spLocks noGrp="1"/>
          </p:cNvSpPr>
          <p:nvPr>
            <p:ph sz="half" idx="1"/>
          </p:nvPr>
        </p:nvSpPr>
        <p:spPr/>
        <p:txBody>
          <a:bodyPr/>
          <a:lstStyle/>
          <a:p>
            <a:r>
              <a:rPr lang="en-US" dirty="0" smtClean="0"/>
              <a:t>Last In First Out (LIFO) ADT</a:t>
            </a:r>
          </a:p>
          <a:p>
            <a:endParaRPr lang="en-US" dirty="0"/>
          </a:p>
        </p:txBody>
      </p:sp>
      <p:pic>
        <p:nvPicPr>
          <p:cNvPr id="6" name="Content Placeholder 5"/>
          <p:cNvPicPr>
            <a:picLocks noGrp="1" noChangeAspect="1"/>
          </p:cNvPicPr>
          <p:nvPr>
            <p:ph sz="half" idx="2"/>
          </p:nvPr>
        </p:nvPicPr>
        <p:blipFill>
          <a:blip r:embed="rId2"/>
          <a:stretch>
            <a:fillRect/>
          </a:stretch>
        </p:blipFill>
        <p:spPr>
          <a:xfrm>
            <a:off x="8124909" y="2336873"/>
            <a:ext cx="1500354" cy="3969686"/>
          </a:xfrm>
          <a:prstGeom prst="rect">
            <a:avLst/>
          </a:prstGeom>
        </p:spPr>
      </p:pic>
      <p:pic>
        <p:nvPicPr>
          <p:cNvPr id="7" name="Picture 6"/>
          <p:cNvPicPr>
            <a:picLocks noChangeAspect="1"/>
          </p:cNvPicPr>
          <p:nvPr/>
        </p:nvPicPr>
        <p:blipFill>
          <a:blip r:embed="rId3"/>
          <a:stretch>
            <a:fillRect/>
          </a:stretch>
        </p:blipFill>
        <p:spPr>
          <a:xfrm>
            <a:off x="1041483" y="3422232"/>
            <a:ext cx="3724275" cy="2676525"/>
          </a:xfrm>
          <a:prstGeom prst="rect">
            <a:avLst/>
          </a:prstGeom>
        </p:spPr>
      </p:pic>
    </p:spTree>
    <p:extLst>
      <p:ext uri="{BB962C8B-B14F-4D97-AF65-F5344CB8AC3E}">
        <p14:creationId xmlns:p14="http://schemas.microsoft.com/office/powerpoint/2010/main" val="256340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5306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Use Cases</a:t>
            </a:r>
            <a:endParaRPr lang="en-US" dirty="0"/>
          </a:p>
        </p:txBody>
      </p:sp>
      <p:sp>
        <p:nvSpPr>
          <p:cNvPr id="3" name="Content Placeholder 2"/>
          <p:cNvSpPr>
            <a:spLocks noGrp="1"/>
          </p:cNvSpPr>
          <p:nvPr>
            <p:ph idx="1"/>
          </p:nvPr>
        </p:nvSpPr>
        <p:spPr/>
        <p:txBody>
          <a:bodyPr/>
          <a:lstStyle/>
          <a:p>
            <a:r>
              <a:rPr lang="en-US" dirty="0" smtClean="0"/>
              <a:t>String parsing where you need to do secondary processing and it has to be in the proper order</a:t>
            </a:r>
          </a:p>
          <a:p>
            <a:r>
              <a:rPr lang="en-US" dirty="0" smtClean="0"/>
              <a:t>Breadcrumbs</a:t>
            </a:r>
          </a:p>
          <a:p>
            <a:r>
              <a:rPr lang="en-US" dirty="0" err="1" smtClean="0"/>
              <a:t>Recursing</a:t>
            </a:r>
            <a:r>
              <a:rPr lang="en-US" dirty="0" smtClean="0"/>
              <a:t> thru trees where you need access to the parent or follow the path back to the root node.</a:t>
            </a:r>
          </a:p>
        </p:txBody>
      </p:sp>
    </p:spTree>
    <p:extLst>
      <p:ext uri="{BB962C8B-B14F-4D97-AF65-F5344CB8AC3E}">
        <p14:creationId xmlns:p14="http://schemas.microsoft.com/office/powerpoint/2010/main" val="1467953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Content Placeholder 3"/>
          <p:cNvSpPr>
            <a:spLocks noGrp="1"/>
          </p:cNvSpPr>
          <p:nvPr>
            <p:ph sz="half" idx="1"/>
          </p:nvPr>
        </p:nvSpPr>
        <p:spPr/>
        <p:txBody>
          <a:bodyPr/>
          <a:lstStyle/>
          <a:p>
            <a:r>
              <a:rPr lang="en-US" dirty="0" smtClean="0"/>
              <a:t>First In First Out (FIFO) ADT</a:t>
            </a:r>
          </a:p>
          <a:p>
            <a:endParaRPr lang="en-US" dirty="0"/>
          </a:p>
          <a:p>
            <a:endParaRPr lang="en-US" dirty="0"/>
          </a:p>
        </p:txBody>
      </p:sp>
      <p:pic>
        <p:nvPicPr>
          <p:cNvPr id="6" name="Picture 5"/>
          <p:cNvPicPr>
            <a:picLocks noChangeAspect="1"/>
          </p:cNvPicPr>
          <p:nvPr/>
        </p:nvPicPr>
        <p:blipFill>
          <a:blip r:embed="rId2"/>
          <a:stretch>
            <a:fillRect/>
          </a:stretch>
        </p:blipFill>
        <p:spPr>
          <a:xfrm>
            <a:off x="910639" y="3145506"/>
            <a:ext cx="3857625" cy="2524125"/>
          </a:xfrm>
          <a:prstGeom prst="rect">
            <a:avLst/>
          </a:prstGeom>
        </p:spPr>
      </p:pic>
      <p:pic>
        <p:nvPicPr>
          <p:cNvPr id="1026" name="Picture 2" descr="http://blu.stb.s-msn.com/i/4B/F5AC52792B22AC66DA1F44E329F634_h296_w526_m2_bblack_q99_p99_cjJNCvLUJ.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94350" y="2813633"/>
            <a:ext cx="4700588" cy="264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47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29608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Use Cases</a:t>
            </a:r>
            <a:endParaRPr lang="en-US" dirty="0"/>
          </a:p>
        </p:txBody>
      </p:sp>
      <p:sp>
        <p:nvSpPr>
          <p:cNvPr id="5" name="Content Placeholder 4"/>
          <p:cNvSpPr>
            <a:spLocks noGrp="1"/>
          </p:cNvSpPr>
          <p:nvPr>
            <p:ph idx="1"/>
          </p:nvPr>
        </p:nvSpPr>
        <p:spPr/>
        <p:txBody>
          <a:bodyPr/>
          <a:lstStyle/>
          <a:p>
            <a:r>
              <a:rPr lang="en-US" dirty="0" smtClean="0"/>
              <a:t>Anytime things need to be processed in order, for example you have an ecommerce site and who ever when to the site and placed their order first is who’s should get processed.</a:t>
            </a:r>
            <a:endParaRPr lang="en-US" dirty="0"/>
          </a:p>
        </p:txBody>
      </p:sp>
    </p:spTree>
    <p:extLst>
      <p:ext uri="{BB962C8B-B14F-4D97-AF65-F5344CB8AC3E}">
        <p14:creationId xmlns:p14="http://schemas.microsoft.com/office/powerpoint/2010/main" val="3102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sp>
        <p:nvSpPr>
          <p:cNvPr id="4" name="Content Placeholder 3"/>
          <p:cNvSpPr>
            <a:spLocks noGrp="1"/>
          </p:cNvSpPr>
          <p:nvPr>
            <p:ph sz="half" idx="1"/>
          </p:nvPr>
        </p:nvSpPr>
        <p:spPr/>
        <p:txBody>
          <a:bodyPr/>
          <a:lstStyle/>
          <a:p>
            <a:r>
              <a:rPr lang="en-US" dirty="0" smtClean="0"/>
              <a:t>Linear ADT similar to an array or list, except each node has a pointer to either the next node or the next and previous nodes</a:t>
            </a:r>
          </a:p>
          <a:p>
            <a:endParaRPr lang="en-US" dirty="0"/>
          </a:p>
        </p:txBody>
      </p:sp>
      <p:pic>
        <p:nvPicPr>
          <p:cNvPr id="2050" name="Picture 2" descr="http://upload.wikimedia.org/wikipedia/commons/3/37/Singly_linked_list.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08960" y="5243327"/>
            <a:ext cx="5382546" cy="6100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552530" y="5936189"/>
            <a:ext cx="9338976" cy="627700"/>
          </a:xfrm>
          <a:prstGeom prst="rect">
            <a:avLst/>
          </a:prstGeom>
        </p:spPr>
      </p:pic>
      <mc:AlternateContent xmlns:mc="http://schemas.openxmlformats.org/markup-compatibility/2006" xmlns:a14="http://schemas.microsoft.com/office/drawing/2010/main">
        <mc:Choice Requires="a14">
          <p:sp>
            <p:nvSpPr>
              <p:cNvPr id="11" name="Content Placeholder 3"/>
              <p:cNvSpPr txBox="1">
                <a:spLocks/>
              </p:cNvSpPr>
              <p:nvPr/>
            </p:nvSpPr>
            <p:spPr>
              <a:xfrm>
                <a:off x="5596128" y="2340864"/>
                <a:ext cx="4698358"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smtClean="0"/>
                  <a:t>Insert / Delete (beginning):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(1)</m:t>
                    </m:r>
                  </m:oMath>
                </a14:m>
                <a:endParaRPr lang="en-US" sz="2000" dirty="0" smtClean="0"/>
              </a:p>
              <a:p>
                <a:r>
                  <a:rPr lang="en-US" sz="2000" dirty="0"/>
                  <a:t>Insert / Delete </a:t>
                </a:r>
                <a:r>
                  <a:rPr lang="en-US" sz="2000" dirty="0" smtClean="0"/>
                  <a:t>(end):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(1)</m:t>
                    </m:r>
                  </m:oMath>
                </a14:m>
                <a:r>
                  <a:rPr lang="en-US" sz="2000" dirty="0" smtClean="0"/>
                  <a:t> or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a14:m>
                <a:endParaRPr lang="en-US" sz="2000" dirty="0" smtClean="0"/>
              </a:p>
              <a:p>
                <a:r>
                  <a:rPr lang="en-US" sz="2000" dirty="0" smtClean="0"/>
                  <a:t>Insert / Delete (middle): search time +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(1)</m:t>
                    </m:r>
                  </m:oMath>
                </a14:m>
                <a:endParaRPr lang="en-US" sz="2000" dirty="0" smtClean="0"/>
              </a:p>
              <a:p>
                <a:r>
                  <a:rPr lang="en-US" sz="2000" dirty="0" smtClean="0"/>
                  <a:t>Lookup: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a14:m>
                <a:endParaRPr lang="en-US" sz="2000" dirty="0"/>
              </a:p>
            </p:txBody>
          </p:sp>
        </mc:Choice>
        <mc:Fallback xmlns="">
          <p:sp>
            <p:nvSpPr>
              <p:cNvPr id="11" name="Content Placeholder 3"/>
              <p:cNvSpPr txBox="1">
                <a:spLocks noRot="1" noChangeAspect="1" noMove="1" noResize="1" noEditPoints="1" noAdjustHandles="1" noChangeArrowheads="1" noChangeShapeType="1" noTextEdit="1"/>
              </p:cNvSpPr>
              <p:nvPr/>
            </p:nvSpPr>
            <p:spPr>
              <a:xfrm>
                <a:off x="5596128" y="2340864"/>
                <a:ext cx="4698358" cy="3599316"/>
              </a:xfrm>
              <a:prstGeom prst="rect">
                <a:avLst/>
              </a:prstGeom>
              <a:blipFill rotWithShape="0">
                <a:blip r:embed="rId4"/>
                <a:stretch>
                  <a:fillRect l="-1167" t="-1864" r="-1686"/>
                </a:stretch>
              </a:blipFill>
            </p:spPr>
            <p:txBody>
              <a:bodyPr/>
              <a:lstStyle/>
              <a:p>
                <a:r>
                  <a:rPr lang="en-US">
                    <a:noFill/>
                  </a:rPr>
                  <a:t> </a:t>
                </a:r>
              </a:p>
            </p:txBody>
          </p:sp>
        </mc:Fallback>
      </mc:AlternateContent>
    </p:spTree>
    <p:extLst>
      <p:ext uri="{BB962C8B-B14F-4D97-AF65-F5344CB8AC3E}">
        <p14:creationId xmlns:p14="http://schemas.microsoft.com/office/powerpoint/2010/main" val="1803381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lnSpcReduction="10000"/>
          </a:bodyPr>
          <a:lstStyle/>
          <a:p>
            <a:r>
              <a:rPr lang="en-US" dirty="0" smtClean="0"/>
              <a:t>Lead Developer </a:t>
            </a:r>
            <a:r>
              <a:rPr lang="en-US" dirty="0"/>
              <a:t>at </a:t>
            </a:r>
            <a:r>
              <a:rPr lang="en-US" dirty="0" err="1"/>
              <a:t>UseTech</a:t>
            </a:r>
            <a:r>
              <a:rPr lang="en-US" dirty="0"/>
              <a:t> Design L.L.C. (</a:t>
            </a:r>
            <a:r>
              <a:rPr lang="en-US" dirty="0" smtClean="0"/>
              <a:t>UTD)</a:t>
            </a:r>
          </a:p>
          <a:p>
            <a:r>
              <a:rPr lang="en-US" dirty="0" smtClean="0"/>
              <a:t>A consulting firm based in Troy, MI</a:t>
            </a:r>
          </a:p>
          <a:p>
            <a:r>
              <a:rPr lang="en-US" dirty="0" smtClean="0"/>
              <a:t>Professional Developer for 5+ years</a:t>
            </a:r>
          </a:p>
          <a:p>
            <a:pPr lvl="1"/>
            <a:r>
              <a:rPr lang="en-US" dirty="0" smtClean="0"/>
              <a:t>Windows Forms</a:t>
            </a:r>
          </a:p>
          <a:p>
            <a:pPr lvl="1"/>
            <a:r>
              <a:rPr lang="en-US" dirty="0" smtClean="0"/>
              <a:t>Web</a:t>
            </a:r>
          </a:p>
          <a:p>
            <a:pPr lvl="1"/>
            <a:r>
              <a:rPr lang="en-US" dirty="0" smtClean="0"/>
              <a:t>Mobile</a:t>
            </a:r>
          </a:p>
          <a:p>
            <a:pPr lvl="1"/>
            <a:r>
              <a:rPr lang="en-US" dirty="0" smtClean="0"/>
              <a:t>SQL Optimization</a:t>
            </a:r>
          </a:p>
          <a:p>
            <a:pPr lvl="1"/>
            <a:r>
              <a:rPr lang="en-US" dirty="0" smtClean="0"/>
              <a:t>Data Analysis</a:t>
            </a:r>
          </a:p>
          <a:p>
            <a:pPr lvl="1"/>
            <a:r>
              <a:rPr lang="en-US" dirty="0" smtClean="0"/>
              <a:t>Mathematics</a:t>
            </a:r>
          </a:p>
          <a:p>
            <a:pPr lvl="1"/>
            <a:r>
              <a:rPr lang="en-US" dirty="0" smtClean="0"/>
              <a:t>Big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114" y="3163330"/>
            <a:ext cx="1854106" cy="1569306"/>
          </a:xfrm>
          <a:prstGeom prst="rect">
            <a:avLst/>
          </a:prstGeom>
        </p:spPr>
      </p:pic>
    </p:spTree>
    <p:extLst>
      <p:ext uri="{BB962C8B-B14F-4D97-AF65-F5344CB8AC3E}">
        <p14:creationId xmlns:p14="http://schemas.microsoft.com/office/powerpoint/2010/main" val="455842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4858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sp>
        <p:nvSpPr>
          <p:cNvPr id="4" name="Content Placeholder 3"/>
          <p:cNvSpPr>
            <a:spLocks noGrp="1"/>
          </p:cNvSpPr>
          <p:nvPr>
            <p:ph sz="half" idx="1"/>
          </p:nvPr>
        </p:nvSpPr>
        <p:spPr/>
        <p:txBody>
          <a:bodyPr/>
          <a:lstStyle/>
          <a:p>
            <a:r>
              <a:rPr lang="en-US" dirty="0" smtClean="0"/>
              <a:t>Associative array that maps keys to values</a:t>
            </a:r>
          </a:p>
          <a:p>
            <a:r>
              <a:rPr lang="en-US" dirty="0" smtClean="0"/>
              <a:t>Are faster than a dictionary because they employ a hash function</a:t>
            </a:r>
          </a:p>
          <a:p>
            <a:r>
              <a:rPr lang="en-US" dirty="0" smtClean="0"/>
              <a:t>Useful whenever you need to perform a lot of lookup operations</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lstStyle/>
              <a:p>
                <a:r>
                  <a:rPr lang="en-US" dirty="0" smtClean="0"/>
                  <a:t>Insert / Delete: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(1)</m:t>
                    </m:r>
                  </m:oMath>
                </a14:m>
                <a:endParaRPr lang="en-US" dirty="0"/>
              </a:p>
              <a:p>
                <a:r>
                  <a:rPr lang="en-US" dirty="0" smtClean="0"/>
                  <a:t>Lookup</a:t>
                </a:r>
                <a:r>
                  <a:rPr lang="en-US" dirty="0"/>
                  <a:t>: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(1)</m:t>
                    </m:r>
                  </m:oMath>
                </a14:m>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2"/>
                <a:stretch>
                  <a:fillRect l="-1816" t="-2369"/>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7257020" y="4248146"/>
            <a:ext cx="3000375" cy="2190750"/>
          </a:xfrm>
          <a:prstGeom prst="rect">
            <a:avLst/>
          </a:prstGeom>
        </p:spPr>
      </p:pic>
    </p:spTree>
    <p:extLst>
      <p:ext uri="{BB962C8B-B14F-4D97-AF65-F5344CB8AC3E}">
        <p14:creationId xmlns:p14="http://schemas.microsoft.com/office/powerpoint/2010/main" val="3965556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6597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4" name="Content Placeholder 3"/>
          <p:cNvSpPr>
            <a:spLocks noGrp="1"/>
          </p:cNvSpPr>
          <p:nvPr>
            <p:ph sz="half" idx="1"/>
          </p:nvPr>
        </p:nvSpPr>
        <p:spPr/>
        <p:txBody>
          <a:bodyPr>
            <a:normAutofit/>
          </a:bodyPr>
          <a:lstStyle/>
          <a:p>
            <a:r>
              <a:rPr lang="en-US" dirty="0" smtClean="0"/>
              <a:t>Stores hierarchical data</a:t>
            </a:r>
          </a:p>
          <a:p>
            <a:endParaRPr lang="en-US" dirty="0"/>
          </a:p>
          <a:p>
            <a:r>
              <a:rPr lang="en-US" dirty="0" smtClean="0"/>
              <a:t>Helpful for when you care about relationships between objects</a:t>
            </a:r>
          </a:p>
          <a:p>
            <a:endParaRPr lang="en-US" dirty="0" smtClean="0"/>
          </a:p>
          <a:p>
            <a:r>
              <a:rPr lang="en-US" dirty="0" smtClean="0"/>
              <a:t>Tons of implementations</a:t>
            </a:r>
          </a:p>
          <a:p>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normAutofit/>
              </a:bodyPr>
              <a:lstStyle/>
              <a:p>
                <a:r>
                  <a:rPr lang="en-US" dirty="0" smtClean="0"/>
                  <a:t>Inserts / Deletes: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𝑙𝑜𝑔𝑁</m:t>
                    </m:r>
                    <m:r>
                      <a:rPr lang="en-US" i="1" dirty="0" smtClean="0">
                        <a:latin typeface="Cambria Math" panose="02040503050406030204" pitchFamily="18" charset="0"/>
                      </a:rPr>
                      <m:t>)</m:t>
                    </m:r>
                  </m:oMath>
                </a14:m>
                <a:endParaRPr lang="en-US" dirty="0" smtClean="0"/>
              </a:p>
              <a:p>
                <a:r>
                  <a:rPr lang="en-US" dirty="0" smtClean="0"/>
                  <a:t>Lookups: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𝑙𝑜𝑔𝑁</m:t>
                    </m:r>
                    <m:r>
                      <a:rPr lang="en-US" i="1" dirty="0" smtClean="0">
                        <a:latin typeface="Cambria Math" panose="02040503050406030204" pitchFamily="18" charset="0"/>
                      </a:rPr>
                      <m:t>)</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2"/>
                <a:stretch>
                  <a:fillRect l="-1167" t="-3384"/>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6160169" y="3276798"/>
            <a:ext cx="4940968" cy="3017260"/>
          </a:xfrm>
          <a:prstGeom prst="rect">
            <a:avLst/>
          </a:prstGeom>
        </p:spPr>
      </p:pic>
    </p:spTree>
    <p:extLst>
      <p:ext uri="{BB962C8B-B14F-4D97-AF65-F5344CB8AC3E}">
        <p14:creationId xmlns:p14="http://schemas.microsoft.com/office/powerpoint/2010/main" val="816374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68911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Use Cases</a:t>
            </a:r>
            <a:endParaRPr lang="en-US" dirty="0"/>
          </a:p>
        </p:txBody>
      </p:sp>
      <p:sp>
        <p:nvSpPr>
          <p:cNvPr id="5" name="Content Placeholder 4"/>
          <p:cNvSpPr>
            <a:spLocks noGrp="1"/>
          </p:cNvSpPr>
          <p:nvPr>
            <p:ph idx="1"/>
          </p:nvPr>
        </p:nvSpPr>
        <p:spPr/>
        <p:txBody>
          <a:bodyPr/>
          <a:lstStyle/>
          <a:p>
            <a:r>
              <a:rPr lang="en-US" dirty="0" smtClean="0"/>
              <a:t>Searching</a:t>
            </a:r>
          </a:p>
          <a:p>
            <a:r>
              <a:rPr lang="en-US" dirty="0" smtClean="0"/>
              <a:t>Holding Hierarchical data</a:t>
            </a:r>
          </a:p>
          <a:p>
            <a:r>
              <a:rPr lang="en-US" dirty="0" smtClean="0"/>
              <a:t>Object Graphs are technically trees</a:t>
            </a:r>
            <a:endParaRPr lang="en-US" dirty="0"/>
          </a:p>
        </p:txBody>
      </p:sp>
    </p:spTree>
    <p:extLst>
      <p:ext uri="{BB962C8B-B14F-4D97-AF65-F5344CB8AC3E}">
        <p14:creationId xmlns:p14="http://schemas.microsoft.com/office/powerpoint/2010/main" val="1060630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Trie</a:t>
            </a:r>
            <a:endParaRPr lang="en-US" dirty="0"/>
          </a:p>
        </p:txBody>
      </p:sp>
      <p:sp>
        <p:nvSpPr>
          <p:cNvPr id="4" name="Content Placeholder 3"/>
          <p:cNvSpPr>
            <a:spLocks noGrp="1"/>
          </p:cNvSpPr>
          <p:nvPr>
            <p:ph sz="half" idx="1"/>
          </p:nvPr>
        </p:nvSpPr>
        <p:spPr/>
        <p:txBody>
          <a:bodyPr>
            <a:normAutofit/>
          </a:bodyPr>
          <a:lstStyle/>
          <a:p>
            <a:r>
              <a:rPr lang="en-US" dirty="0" smtClean="0"/>
              <a:t>Combination of a Hash Table and a Tree</a:t>
            </a:r>
          </a:p>
          <a:p>
            <a:endParaRPr lang="en-US" dirty="0" smtClean="0"/>
          </a:p>
          <a:p>
            <a:r>
              <a:rPr lang="en-US" dirty="0" smtClean="0"/>
              <a:t>The key is typically a string and the value is whatever you like</a:t>
            </a:r>
          </a:p>
          <a:p>
            <a:endParaRPr lang="en-US" dirty="0" smtClean="0"/>
          </a:p>
          <a:p>
            <a:r>
              <a:rPr lang="en-US" dirty="0" smtClean="0"/>
              <a:t>Designed for very quick lookups</a:t>
            </a:r>
          </a:p>
          <a:p>
            <a:endParaRPr lang="en-US" dirty="0"/>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614416" y="2340864"/>
                <a:ext cx="4698358"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Inserts / Deletes: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m:t>
                    </m:r>
                    <m:r>
                      <a:rPr lang="en-US" i="1" dirty="0" err="1">
                        <a:latin typeface="Cambria Math" panose="02040503050406030204" pitchFamily="18" charset="0"/>
                      </a:rPr>
                      <m:t>𝑙𝑜𝑔𝑁</m:t>
                    </m:r>
                    <m:r>
                      <a:rPr lang="en-US" i="1" dirty="0">
                        <a:latin typeface="Cambria Math" panose="02040503050406030204" pitchFamily="18" charset="0"/>
                      </a:rPr>
                      <m:t>)</m:t>
                    </m:r>
                  </m:oMath>
                </a14:m>
                <a:endParaRPr lang="en-US" dirty="0"/>
              </a:p>
              <a:p>
                <a:r>
                  <a:rPr lang="en-US" dirty="0"/>
                  <a:t>Lookups: </a:t>
                </a:r>
                <a14:m>
                  <m:oMath xmlns:m="http://schemas.openxmlformats.org/officeDocument/2006/math">
                    <m:r>
                      <a:rPr lang="en-US" i="1" dirty="0">
                        <a:latin typeface="Cambria Math" panose="02040503050406030204" pitchFamily="18" charset="0"/>
                      </a:rPr>
                      <m:t>𝑂</m:t>
                    </m:r>
                    <m:d>
                      <m:dPr>
                        <m:ctrlPr>
                          <a:rPr lang="en-US" i="1" dirty="0">
                            <a:latin typeface="Cambria Math" panose="02040503050406030204" pitchFamily="18" charset="0"/>
                          </a:rPr>
                        </m:ctrlPr>
                      </m:dPr>
                      <m:e>
                        <m:r>
                          <a:rPr lang="en-US" b="0" i="1" dirty="0" smtClean="0">
                            <a:latin typeface="Cambria Math" panose="02040503050406030204" pitchFamily="18" charset="0"/>
                          </a:rPr>
                          <m:t>𝑚</m:t>
                        </m:r>
                      </m:e>
                    </m:d>
                    <m:r>
                      <a:rPr lang="en-US" b="0" i="1" dirty="0" smtClean="0">
                        <a:latin typeface="Cambria Math" panose="02040503050406030204" pitchFamily="18" charset="0"/>
                      </a:rPr>
                      <m:t>, </m:t>
                    </m:r>
                    <m:r>
                      <a:rPr lang="en-US" b="0" i="1" dirty="0" smtClean="0">
                        <a:latin typeface="Cambria Math" panose="02040503050406030204" pitchFamily="18" charset="0"/>
                      </a:rPr>
                      <m:t>𝑚</m:t>
                    </m:r>
                  </m:oMath>
                </a14:m>
                <a:r>
                  <a:rPr lang="en-US" dirty="0" smtClean="0"/>
                  <a:t> being the length of the search string</a:t>
                </a:r>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614416" y="2340864"/>
                <a:ext cx="4698358" cy="3599316"/>
              </a:xfrm>
              <a:prstGeom prst="rect">
                <a:avLst/>
              </a:prstGeom>
              <a:blipFill rotWithShape="0">
                <a:blip r:embed="rId8"/>
                <a:stretch>
                  <a:fillRect l="-1686" t="-2373"/>
                </a:stretch>
              </a:blipFill>
            </p:spPr>
            <p:txBody>
              <a:bodyPr/>
              <a:lstStyle/>
              <a:p>
                <a:r>
                  <a:rPr lang="en-US">
                    <a:noFill/>
                  </a:rPr>
                  <a:t> </a:t>
                </a:r>
              </a:p>
            </p:txBody>
          </p:sp>
        </mc:Fallback>
      </mc:AlternateContent>
      <p:pic>
        <p:nvPicPr>
          <p:cNvPr id="3" name="Picture 2"/>
          <p:cNvPicPr>
            <a:picLocks noChangeAspect="1"/>
          </p:cNvPicPr>
          <p:nvPr/>
        </p:nvPicPr>
        <p:blipFill>
          <a:blip r:embed="rId9"/>
          <a:stretch>
            <a:fillRect/>
          </a:stretch>
        </p:blipFill>
        <p:spPr>
          <a:xfrm>
            <a:off x="10092767" y="840902"/>
            <a:ext cx="1990725" cy="5934075"/>
          </a:xfrm>
          <a:prstGeom prst="rect">
            <a:avLst/>
          </a:prstGeom>
        </p:spPr>
      </p:pic>
    </p:spTree>
    <p:extLst>
      <p:ext uri="{BB962C8B-B14F-4D97-AF65-F5344CB8AC3E}">
        <p14:creationId xmlns:p14="http://schemas.microsoft.com/office/powerpoint/2010/main" val="2006109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Tries over Hash Tables</a:t>
            </a:r>
            <a:endParaRPr lang="en-US" dirty="0"/>
          </a:p>
        </p:txBody>
      </p:sp>
      <p:sp>
        <p:nvSpPr>
          <p:cNvPr id="5" name="Content Placeholder 4"/>
          <p:cNvSpPr>
            <a:spLocks noGrp="1"/>
          </p:cNvSpPr>
          <p:nvPr>
            <p:ph idx="1"/>
          </p:nvPr>
        </p:nvSpPr>
        <p:spPr/>
        <p:txBody>
          <a:bodyPr>
            <a:normAutofit/>
          </a:bodyPr>
          <a:lstStyle/>
          <a:p>
            <a:r>
              <a:rPr lang="en-US" dirty="0" smtClean="0"/>
              <a:t>Tries are quicker than Hash Tables for doing lookups</a:t>
            </a:r>
          </a:p>
          <a:p>
            <a:pPr lvl="1"/>
            <a:r>
              <a:rPr lang="en-US" dirty="0" smtClean="0"/>
              <a:t>Tries are ordered; Hash Tables are pseudorandom with respect to its hashing algorithm</a:t>
            </a:r>
          </a:p>
          <a:p>
            <a:pPr lvl="1"/>
            <a:r>
              <a:rPr lang="en-US" dirty="0" smtClean="0"/>
              <a:t>String comparison is quicker than running thru a hash method</a:t>
            </a:r>
          </a:p>
          <a:p>
            <a:r>
              <a:rPr lang="en-US" dirty="0" smtClean="0"/>
              <a:t>Tries don’t have indices. Hash tables have to constantly be rebuilding their indices especially once they become full.</a:t>
            </a:r>
          </a:p>
        </p:txBody>
      </p:sp>
    </p:spTree>
    <p:extLst>
      <p:ext uri="{BB962C8B-B14F-4D97-AF65-F5344CB8AC3E}">
        <p14:creationId xmlns:p14="http://schemas.microsoft.com/office/powerpoint/2010/main" val="131512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Set Theory</a:t>
            </a:r>
            <a:endParaRPr lang="en-US" dirty="0"/>
          </a:p>
        </p:txBody>
      </p:sp>
      <p:sp>
        <p:nvSpPr>
          <p:cNvPr id="5" name="Subtitle 4"/>
          <p:cNvSpPr>
            <a:spLocks noGrp="1"/>
          </p:cNvSpPr>
          <p:nvPr>
            <p:ph type="subTitle" idx="1"/>
          </p:nvPr>
        </p:nvSpPr>
        <p:spPr/>
        <p:txBody>
          <a:bodyPr/>
          <a:lstStyle/>
          <a:p>
            <a:r>
              <a:rPr lang="en-US" i="1" dirty="0"/>
              <a:t>“the branch of mathematics that studies </a:t>
            </a:r>
            <a:r>
              <a:rPr lang="en-US" sz="2200" b="1" i="1" dirty="0"/>
              <a:t>collections of objects</a:t>
            </a:r>
            <a:r>
              <a:rPr lang="en-US" i="1" dirty="0"/>
              <a:t>”</a:t>
            </a:r>
          </a:p>
          <a:p>
            <a:endParaRPr lang="en-US" dirty="0"/>
          </a:p>
        </p:txBody>
      </p:sp>
    </p:spTree>
    <p:extLst>
      <p:ext uri="{BB962C8B-B14F-4D97-AF65-F5344CB8AC3E}">
        <p14:creationId xmlns:p14="http://schemas.microsoft.com/office/powerpoint/2010/main" val="2224829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30768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Cryptography</a:t>
            </a:r>
            <a:endParaRPr lang="en-US" dirty="0"/>
          </a:p>
        </p:txBody>
      </p:sp>
      <p:sp>
        <p:nvSpPr>
          <p:cNvPr id="5" name="Subtitle 4"/>
          <p:cNvSpPr>
            <a:spLocks noGrp="1"/>
          </p:cNvSpPr>
          <p:nvPr>
            <p:ph type="subTitle" idx="1"/>
          </p:nvPr>
        </p:nvSpPr>
        <p:spPr/>
        <p:txBody>
          <a:bodyPr/>
          <a:lstStyle/>
          <a:p>
            <a:r>
              <a:rPr lang="en-US" i="1" dirty="0" smtClean="0"/>
              <a:t>“the branch of mathematics that studies techniques for </a:t>
            </a:r>
            <a:r>
              <a:rPr lang="en-US" sz="2200" b="1" i="1" dirty="0" smtClean="0"/>
              <a:t>secure communication</a:t>
            </a:r>
            <a:r>
              <a:rPr lang="en-US" i="1" dirty="0" smtClean="0"/>
              <a:t> in the presence of third parties.”</a:t>
            </a:r>
            <a:endParaRPr lang="en-US" i="1" dirty="0"/>
          </a:p>
        </p:txBody>
      </p:sp>
    </p:spTree>
    <p:extLst>
      <p:ext uri="{BB962C8B-B14F-4D97-AF65-F5344CB8AC3E}">
        <p14:creationId xmlns:p14="http://schemas.microsoft.com/office/powerpoint/2010/main" val="3466173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449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a:noFill/>
        </p:spPr>
        <p:txBody>
          <a:bodyPr>
            <a:normAutofit/>
          </a:bodyPr>
          <a:lstStyle/>
          <a:p>
            <a:pPr marL="0" indent="0">
              <a:buNone/>
            </a:pPr>
            <a:r>
              <a:rPr lang="en-US" dirty="0" smtClean="0"/>
              <a:t>	</a:t>
            </a:r>
            <a:endParaRPr lang="en-US" dirty="0">
              <a:latin typeface="Consolas" panose="020B0609020204030204" pitchFamily="49" charset="0"/>
              <a:cs typeface="Consolas" panose="020B0609020204030204" pitchFamily="49" charset="0"/>
            </a:endParaRPr>
          </a:p>
          <a:p>
            <a:pPr marL="457200" lvl="1" indent="0">
              <a:lnSpc>
                <a:spcPct val="107000"/>
              </a:lnSpc>
              <a:spcBef>
                <a:spcPts val="0"/>
              </a:spcBef>
              <a:spcAft>
                <a:spcPts val="800"/>
              </a:spcAft>
              <a:buNone/>
            </a:pPr>
            <a:endParaRPr lang="en-US" sz="2100" dirty="0" smtClean="0"/>
          </a:p>
          <a:p>
            <a:pPr marL="457200" lvl="1" indent="0">
              <a:lnSpc>
                <a:spcPct val="107000"/>
              </a:lnSpc>
              <a:spcBef>
                <a:spcPts val="0"/>
              </a:spcBef>
              <a:spcAft>
                <a:spcPts val="800"/>
              </a:spcAft>
              <a:buNone/>
            </a:pPr>
            <a:r>
              <a:rPr lang="en-US" sz="2100" dirty="0" smtClean="0"/>
              <a:t>	</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p>
          <a:p>
            <a:endParaRPr lang="en-US" dirty="0"/>
          </a:p>
        </p:txBody>
      </p:sp>
      <p:pic>
        <p:nvPicPr>
          <p:cNvPr id="1028" name="Picture 4" descr="File:Function machine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882" y="2190688"/>
            <a:ext cx="4073868" cy="403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64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0320" y="3484600"/>
            <a:ext cx="9468695" cy="2199508"/>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endParaRPr lang="en-US" dirty="0" smtClean="0"/>
              </a:p>
              <a:p>
                <a:pPr marL="0" lvl="1" indent="0">
                  <a:spcBef>
                    <a:spcPts val="1000"/>
                  </a:spcBef>
                  <a:buNone/>
                </a:pPr>
                <a:r>
                  <a:rPr lang="en-US" sz="3000" dirty="0" smtClean="0"/>
                  <a:t>	</a:t>
                </a:r>
                <a14:m>
                  <m:oMath xmlns:m="http://schemas.openxmlformats.org/officeDocument/2006/math">
                    <m:r>
                      <a:rPr lang="en-US" sz="3000" i="1">
                        <a:latin typeface="Cambria Math" panose="02040503050406030204" pitchFamily="18" charset="0"/>
                      </a:rPr>
                      <m:t>𝑓</m:t>
                    </m:r>
                    <m:d>
                      <m:dPr>
                        <m:ctrlPr>
                          <a:rPr lang="en-US" sz="3000" i="1">
                            <a:latin typeface="Cambria Math" panose="02040503050406030204" pitchFamily="18" charset="0"/>
                          </a:rPr>
                        </m:ctrlPr>
                      </m:dPr>
                      <m:e>
                        <m:r>
                          <a:rPr lang="en-US" sz="3000" i="1">
                            <a:latin typeface="Cambria Math" panose="02040503050406030204" pitchFamily="18" charset="0"/>
                          </a:rPr>
                          <m:t>𝑥</m:t>
                        </m:r>
                      </m:e>
                    </m:d>
                    <m:r>
                      <a:rPr lang="en-US" sz="3000" i="1">
                        <a:latin typeface="Cambria Math" panose="02040503050406030204" pitchFamily="18" charset="0"/>
                      </a:rPr>
                      <m:t>= </m:t>
                    </m:r>
                    <m:sSup>
                      <m:sSupPr>
                        <m:ctrlPr>
                          <a:rPr lang="en-US" sz="3000" i="1">
                            <a:latin typeface="Cambria Math" panose="02040503050406030204" pitchFamily="18" charset="0"/>
                          </a:rPr>
                        </m:ctrlPr>
                      </m:sSupPr>
                      <m:e>
                        <m:r>
                          <a:rPr lang="en-US" sz="3000" i="1">
                            <a:latin typeface="Cambria Math" panose="02040503050406030204" pitchFamily="18" charset="0"/>
                          </a:rPr>
                          <m:t>𝑥</m:t>
                        </m:r>
                      </m:e>
                      <m:sup>
                        <m:r>
                          <a:rPr lang="en-US" sz="3000" i="1">
                            <a:latin typeface="Cambria Math" panose="02040503050406030204" pitchFamily="18" charset="0"/>
                          </a:rPr>
                          <m:t>2</m:t>
                        </m:r>
                      </m:sup>
                    </m:sSup>
                  </m:oMath>
                </a14:m>
                <a:endParaRPr lang="en-US" sz="3000" dirty="0" smtClean="0"/>
              </a:p>
              <a:p>
                <a:pPr marL="0" lvl="1" indent="0">
                  <a:spcBef>
                    <a:spcPts val="1000"/>
                  </a:spcBef>
                  <a:buNone/>
                </a:pPr>
                <a:endParaRPr lang="en-US" sz="3000" dirty="0" smtClean="0"/>
              </a:p>
              <a:p>
                <a:pPr marL="0" indent="0">
                  <a:buNone/>
                </a:pPr>
                <a:r>
                  <a:rPr lang="en-US" dirty="0">
                    <a:solidFill>
                      <a:srgbClr val="0000FF"/>
                    </a:solidFill>
                  </a:rPr>
                  <a:t>void</a:t>
                </a:r>
                <a:r>
                  <a:rPr lang="en-US" dirty="0"/>
                  <a:t> </a:t>
                </a:r>
                <a:r>
                  <a:rPr lang="en-US" dirty="0">
                    <a:solidFill>
                      <a:schemeClr val="bg1"/>
                    </a:solidFill>
                  </a:rPr>
                  <a:t>Awesomeness(</a:t>
                </a:r>
                <a:r>
                  <a:rPr lang="en-US" dirty="0">
                    <a:solidFill>
                      <a:srgbClr val="0000FF"/>
                    </a:solidFill>
                  </a:rPr>
                  <a:t>int</a:t>
                </a:r>
                <a:r>
                  <a:rPr lang="en-US" dirty="0"/>
                  <a:t> </a:t>
                </a:r>
                <a:r>
                  <a:rPr lang="en-US" dirty="0">
                    <a:solidFill>
                      <a:schemeClr val="bg1"/>
                    </a:solidFill>
                  </a:rPr>
                  <a:t>x)</a:t>
                </a:r>
              </a:p>
              <a:p>
                <a:pPr marL="0" indent="0">
                  <a:buNone/>
                </a:pPr>
                <a:r>
                  <a:rPr lang="en-US" dirty="0">
                    <a:solidFill>
                      <a:schemeClr val="bg1"/>
                    </a:solidFill>
                  </a:rPr>
                  <a:t>{</a:t>
                </a:r>
              </a:p>
              <a:p>
                <a:pPr marL="0" indent="0">
                  <a:buNone/>
                </a:pPr>
                <a:r>
                  <a:rPr lang="en-US" dirty="0"/>
                  <a:t>           </a:t>
                </a:r>
                <a:r>
                  <a:rPr lang="en-US" dirty="0" err="1" smtClean="0">
                    <a:solidFill>
                      <a:srgbClr val="0000FF"/>
                    </a:solidFill>
                  </a:rPr>
                  <a:t>this</a:t>
                </a:r>
                <a:r>
                  <a:rPr lang="en-US" dirty="0" err="1" smtClean="0">
                    <a:solidFill>
                      <a:schemeClr val="bg1"/>
                    </a:solidFill>
                  </a:rPr>
                  <a:t>.Graph.BackgroundColor</a:t>
                </a:r>
                <a:r>
                  <a:rPr lang="en-US" dirty="0" smtClean="0">
                    <a:solidFill>
                      <a:schemeClr val="bg1"/>
                    </a:solidFill>
                  </a:rPr>
                  <a:t> </a:t>
                </a:r>
                <a:r>
                  <a:rPr lang="en-US" dirty="0">
                    <a:solidFill>
                      <a:schemeClr val="bg1"/>
                    </a:solidFill>
                  </a:rPr>
                  <a:t>=</a:t>
                </a:r>
                <a:r>
                  <a:rPr lang="en-US" dirty="0"/>
                  <a:t> </a:t>
                </a:r>
                <a:r>
                  <a:rPr lang="en-US" dirty="0" err="1">
                    <a:solidFill>
                      <a:srgbClr val="2B91B1"/>
                    </a:solidFill>
                  </a:rPr>
                  <a:t>Color</a:t>
                </a:r>
                <a:r>
                  <a:rPr lang="en-US" dirty="0" err="1">
                    <a:solidFill>
                      <a:schemeClr val="bg1"/>
                    </a:solidFill>
                  </a:rPr>
                  <a:t>.Red</a:t>
                </a:r>
                <a:r>
                  <a:rPr lang="en-US" dirty="0">
                    <a:solidFill>
                      <a:schemeClr val="bg1"/>
                    </a:solidFill>
                  </a:rPr>
                  <a:t>;</a:t>
                </a:r>
              </a:p>
              <a:p>
                <a:pPr marL="0" indent="0">
                  <a:buNone/>
                </a:pPr>
                <a:r>
                  <a:rPr lang="en-US" dirty="0" smtClean="0"/>
                  <a:t>           </a:t>
                </a:r>
                <a:r>
                  <a:rPr lang="en-US" dirty="0" smtClean="0">
                    <a:solidFill>
                      <a:schemeClr val="bg1"/>
                    </a:solidFill>
                  </a:rPr>
                  <a:t>x </a:t>
                </a:r>
                <a:r>
                  <a:rPr lang="en-US" dirty="0">
                    <a:solidFill>
                      <a:schemeClr val="bg1"/>
                    </a:solidFill>
                  </a:rPr>
                  <a:t>= x * x;</a:t>
                </a:r>
              </a:p>
              <a:p>
                <a:pPr marL="0" indent="0">
                  <a:buNone/>
                </a:pPr>
                <a:r>
                  <a:rPr lang="en-US" dirty="0"/>
                  <a:t>	</a:t>
                </a:r>
                <a:r>
                  <a:rPr lang="en-US" dirty="0" err="1">
                    <a:solidFill>
                      <a:srgbClr val="0000FF"/>
                    </a:solidFill>
                  </a:rPr>
                  <a:t>var</a:t>
                </a:r>
                <a:r>
                  <a:rPr lang="en-US" dirty="0"/>
                  <a:t> </a:t>
                </a:r>
                <a:r>
                  <a:rPr lang="en-US" dirty="0">
                    <a:solidFill>
                      <a:schemeClr val="bg1"/>
                    </a:solidFill>
                  </a:rPr>
                  <a:t>contents = </a:t>
                </a:r>
                <a:r>
                  <a:rPr lang="en-US" dirty="0" err="1">
                    <a:solidFill>
                      <a:schemeClr val="bg1"/>
                    </a:solidFill>
                  </a:rPr>
                  <a:t>System.IO.</a:t>
                </a:r>
                <a:r>
                  <a:rPr lang="en-US" dirty="0" err="1">
                    <a:solidFill>
                      <a:srgbClr val="2B91B1"/>
                    </a:solidFill>
                  </a:rPr>
                  <a:t>File</a:t>
                </a:r>
                <a:r>
                  <a:rPr lang="en-US" dirty="0" err="1">
                    <a:solidFill>
                      <a:schemeClr val="bg1"/>
                    </a:solidFill>
                  </a:rPr>
                  <a:t>.ReadAllLines</a:t>
                </a:r>
                <a:r>
                  <a:rPr lang="en-US" dirty="0">
                    <a:solidFill>
                      <a:schemeClr val="bg1"/>
                    </a:solidFill>
                  </a:rPr>
                  <a:t>(@"c:\awesomness.txt");</a:t>
                </a:r>
              </a:p>
              <a:p>
                <a:pPr marL="0" indent="0">
                  <a:buNone/>
                </a:pPr>
                <a:r>
                  <a:rPr lang="en-US" dirty="0">
                    <a:solidFill>
                      <a:schemeClr val="bg1"/>
                    </a:solidFill>
                  </a:rPr>
                  <a:t>}</a:t>
                </a:r>
              </a:p>
              <a:p>
                <a:pPr marL="0" lvl="1" indent="0">
                  <a:spcBef>
                    <a:spcPts val="1000"/>
                  </a:spcBef>
                  <a:buNone/>
                </a:pPr>
                <a:endParaRPr lang="en-US" sz="3000"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24"/>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9176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a:t>
            </a:r>
            <a:endParaRPr lang="en-US" dirty="0"/>
          </a:p>
        </p:txBody>
      </p:sp>
      <p:sp>
        <p:nvSpPr>
          <p:cNvPr id="3" name="Content Placeholder 2"/>
          <p:cNvSpPr>
            <a:spLocks noGrp="1"/>
          </p:cNvSpPr>
          <p:nvPr>
            <p:ph idx="1"/>
          </p:nvPr>
        </p:nvSpPr>
        <p:spPr/>
        <p:txBody>
          <a:bodyPr/>
          <a:lstStyle/>
          <a:p>
            <a:r>
              <a:rPr lang="en-US" dirty="0" smtClean="0"/>
              <a:t>The mathematical definition of a function (“pure function”) is the basis of Functional Programming</a:t>
            </a:r>
          </a:p>
          <a:p>
            <a:pPr lvl="1"/>
            <a:r>
              <a:rPr lang="en-US" dirty="0" smtClean="0"/>
              <a:t>Always </a:t>
            </a:r>
            <a:r>
              <a:rPr lang="en-US" dirty="0"/>
              <a:t>return the same </a:t>
            </a:r>
            <a:r>
              <a:rPr lang="en-US" dirty="0" smtClean="0"/>
              <a:t>output, </a:t>
            </a:r>
            <a:r>
              <a:rPr lang="en-US" dirty="0"/>
              <a:t>given the same input</a:t>
            </a:r>
          </a:p>
          <a:p>
            <a:pPr lvl="1"/>
            <a:r>
              <a:rPr lang="en-US" dirty="0"/>
              <a:t>Never mutate (change) </a:t>
            </a:r>
            <a:r>
              <a:rPr lang="en-US" dirty="0" smtClean="0"/>
              <a:t>state</a:t>
            </a:r>
            <a:endParaRPr lang="en-US" dirty="0"/>
          </a:p>
        </p:txBody>
      </p:sp>
    </p:spTree>
    <p:extLst>
      <p:ext uri="{BB962C8B-B14F-4D97-AF65-F5344CB8AC3E}">
        <p14:creationId xmlns:p14="http://schemas.microsoft.com/office/powerpoint/2010/main" val="3733813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Combinatorics</a:t>
            </a:r>
            <a:endParaRPr lang="en-US" dirty="0"/>
          </a:p>
        </p:txBody>
      </p:sp>
      <p:sp>
        <p:nvSpPr>
          <p:cNvPr id="5" name="Subtitle 4"/>
          <p:cNvSpPr>
            <a:spLocks noGrp="1"/>
          </p:cNvSpPr>
          <p:nvPr>
            <p:ph type="subTitle" idx="1"/>
          </p:nvPr>
        </p:nvSpPr>
        <p:spPr/>
        <p:txBody>
          <a:bodyPr/>
          <a:lstStyle/>
          <a:p>
            <a:r>
              <a:rPr lang="en-US" i="1" dirty="0"/>
              <a:t>“the branch of mathematics that studies </a:t>
            </a:r>
            <a:r>
              <a:rPr lang="en-US" b="1" i="1" dirty="0" smtClean="0"/>
              <a:t>finite </a:t>
            </a:r>
            <a:r>
              <a:rPr lang="en-US" b="1" i="1" dirty="0"/>
              <a:t>countable discrete structures</a:t>
            </a:r>
            <a:r>
              <a:rPr lang="en-US" i="1" dirty="0" smtClean="0"/>
              <a:t>”</a:t>
            </a:r>
            <a:endParaRPr lang="en-US" i="1" dirty="0"/>
          </a:p>
          <a:p>
            <a:endParaRPr lang="en-US" dirty="0"/>
          </a:p>
        </p:txBody>
      </p:sp>
    </p:spTree>
    <p:extLst>
      <p:ext uri="{BB962C8B-B14F-4D97-AF65-F5344CB8AC3E}">
        <p14:creationId xmlns:p14="http://schemas.microsoft.com/office/powerpoint/2010/main" val="3338708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r>
              <a:rPr lang="en-US" dirty="0" smtClean="0"/>
              <a:t>In short, the branch of math that deals with counting</a:t>
            </a:r>
          </a:p>
          <a:p>
            <a:endParaRPr lang="en-US" dirty="0" smtClean="0"/>
          </a:p>
          <a:p>
            <a:r>
              <a:rPr lang="en-US" dirty="0" smtClean="0"/>
              <a:t>Turns out, we suck at counting</a:t>
            </a:r>
          </a:p>
          <a:p>
            <a:endParaRPr lang="en-US" dirty="0"/>
          </a:p>
        </p:txBody>
      </p:sp>
    </p:spTree>
    <p:extLst>
      <p:ext uri="{BB962C8B-B14F-4D97-AF65-F5344CB8AC3E}">
        <p14:creationId xmlns:p14="http://schemas.microsoft.com/office/powerpoint/2010/main" val="2870552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What is the probability that a spade will come up?</a:t>
                </a:r>
              </a:p>
              <a:p>
                <a:pPr lvl="1"/>
                <a14:m>
                  <m:oMath xmlns:m="http://schemas.openxmlformats.org/officeDocument/2006/math">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13</m:t>
                        </m:r>
                      </m:num>
                      <m:den>
                        <m:r>
                          <a:rPr lang="en-US" sz="2800" b="0" i="1" dirty="0" smtClean="0">
                            <a:latin typeface="Cambria Math" panose="02040503050406030204" pitchFamily="18" charset="0"/>
                          </a:rPr>
                          <m:t>52</m:t>
                        </m:r>
                      </m:den>
                    </m:f>
                    <m:r>
                      <a:rPr lang="en-US" sz="2800" b="0" i="1" dirty="0" smtClean="0">
                        <a:latin typeface="Cambria Math" panose="02040503050406030204" pitchFamily="18" charset="0"/>
                      </a:rPr>
                      <m:t>=25%</m:t>
                    </m:r>
                  </m:oMath>
                </a14:m>
                <a:endParaRPr lang="en-US" sz="2800" dirty="0" smtClean="0"/>
              </a:p>
              <a:p>
                <a:r>
                  <a:rPr lang="en-US" dirty="0"/>
                  <a:t>What is the probability that a red queen will come up?</a:t>
                </a:r>
              </a:p>
              <a:p>
                <a:pPr lvl="1"/>
                <a14:m>
                  <m:oMath xmlns:m="http://schemas.openxmlformats.org/officeDocument/2006/math">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2</m:t>
                        </m:r>
                      </m:num>
                      <m:den>
                        <m:r>
                          <a:rPr lang="en-US" sz="2800" b="0" i="1" dirty="0" smtClean="0">
                            <a:latin typeface="Cambria Math" panose="02040503050406030204" pitchFamily="18" charset="0"/>
                          </a:rPr>
                          <m:t>52</m:t>
                        </m:r>
                      </m:den>
                    </m:f>
                    <m:r>
                      <a:rPr lang="en-US" sz="2800" i="1" dirty="0" smtClean="0">
                        <a:latin typeface="Cambria Math" panose="02040503050406030204" pitchFamily="18" charset="0"/>
                      </a:rPr>
                      <m:t> =</m:t>
                    </m:r>
                    <m:r>
                      <a:rPr lang="en-US" sz="2800" b="0" i="1" dirty="0" smtClean="0">
                        <a:latin typeface="Cambria Math" panose="02040503050406030204" pitchFamily="18" charset="0"/>
                      </a:rPr>
                      <m:t>3.85%</m:t>
                    </m:r>
                  </m:oMath>
                </a14:m>
                <a:endParaRPr lang="en-US" sz="2800" dirty="0" smtClean="0"/>
              </a:p>
              <a:p>
                <a:r>
                  <a:rPr lang="en-US" dirty="0"/>
                  <a:t>What is the probability that a </a:t>
                </a:r>
                <a:r>
                  <a:rPr lang="en-US" dirty="0" smtClean="0"/>
                  <a:t>spade will </a:t>
                </a:r>
                <a:r>
                  <a:rPr lang="en-US" dirty="0"/>
                  <a:t>come </a:t>
                </a:r>
                <a:r>
                  <a:rPr lang="en-US" dirty="0" smtClean="0"/>
                  <a:t>up in Euchre?</a:t>
                </a:r>
              </a:p>
              <a:p>
                <a:pPr lvl="1"/>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24</m:t>
                        </m:r>
                      </m:den>
                    </m:f>
                    <m:r>
                      <a:rPr lang="en-US" sz="2800" b="0" i="1" smtClean="0">
                        <a:latin typeface="Cambria Math" panose="02040503050406030204" pitchFamily="18" charset="0"/>
                      </a:rPr>
                      <m:t>=25%</m:t>
                    </m:r>
                  </m:oMath>
                </a14:m>
                <a:endParaRPr lang="en-US" sz="2800" dirty="0" smtClean="0"/>
              </a:p>
              <a:p>
                <a:r>
                  <a:rPr lang="en-US" dirty="0"/>
                  <a:t>What is the probability that a red queen will come </a:t>
                </a:r>
                <a:r>
                  <a:rPr lang="en-US" dirty="0" smtClean="0"/>
                  <a:t>up in Euchre?</a:t>
                </a:r>
                <a:endParaRPr lang="en-US" dirty="0"/>
              </a:p>
              <a:p>
                <a:pPr lvl="1"/>
                <a14:m>
                  <m:oMath xmlns:m="http://schemas.openxmlformats.org/officeDocument/2006/math">
                    <m:f>
                      <m:fPr>
                        <m:ctrlPr>
                          <a:rPr lang="en-US" sz="3000" i="1" dirty="0" smtClean="0">
                            <a:latin typeface="Cambria Math" panose="02040503050406030204" pitchFamily="18" charset="0"/>
                          </a:rPr>
                        </m:ctrlPr>
                      </m:fPr>
                      <m:num>
                        <m:r>
                          <a:rPr lang="en-US" sz="3000" b="0" i="1" dirty="0" smtClean="0">
                            <a:latin typeface="Cambria Math" panose="02040503050406030204" pitchFamily="18" charset="0"/>
                          </a:rPr>
                          <m:t>2</m:t>
                        </m:r>
                      </m:num>
                      <m:den>
                        <m:r>
                          <a:rPr lang="en-US" sz="3000" b="0" i="1" dirty="0" smtClean="0">
                            <a:latin typeface="Cambria Math" panose="02040503050406030204" pitchFamily="18" charset="0"/>
                          </a:rPr>
                          <m:t>24</m:t>
                        </m:r>
                      </m:den>
                    </m:f>
                    <m:r>
                      <a:rPr lang="en-US" sz="3000" b="0" i="1" dirty="0" smtClean="0">
                        <a:latin typeface="Cambria Math" panose="02040503050406030204" pitchFamily="18" charset="0"/>
                      </a:rPr>
                      <m:t>=8.33%</m:t>
                    </m:r>
                  </m:oMath>
                </a14:m>
                <a:endParaRPr lang="en-US" sz="3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t="-3384"/>
                </a:stretch>
              </a:blipFill>
            </p:spPr>
            <p:txBody>
              <a:bodyPr/>
              <a:lstStyle/>
              <a:p>
                <a:r>
                  <a:rPr lang="en-US">
                    <a:noFill/>
                  </a:rPr>
                  <a:t> </a:t>
                </a:r>
              </a:p>
            </p:txBody>
          </p:sp>
        </mc:Fallback>
      </mc:AlternateContent>
    </p:spTree>
    <p:extLst>
      <p:ext uri="{BB962C8B-B14F-4D97-AF65-F5344CB8AC3E}">
        <p14:creationId xmlns:p14="http://schemas.microsoft.com/office/powerpoint/2010/main" val="220446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IP Address</a:t>
            </a:r>
            <a:endParaRPr lang="en-US" dirty="0"/>
          </a:p>
        </p:txBody>
      </p:sp>
      <p:sp>
        <p:nvSpPr>
          <p:cNvPr id="3" name="Content Placeholder 2"/>
          <p:cNvSpPr>
            <a:spLocks noGrp="1"/>
          </p:cNvSpPr>
          <p:nvPr>
            <p:ph sz="half" idx="1"/>
          </p:nvPr>
        </p:nvSpPr>
        <p:spPr/>
        <p:txBody>
          <a:bodyPr/>
          <a:lstStyle/>
          <a:p>
            <a:r>
              <a:rPr lang="en-US" dirty="0"/>
              <a:t>How many unique combinations of </a:t>
            </a:r>
            <a:r>
              <a:rPr lang="en-US" dirty="0" smtClean="0"/>
              <a:t>IP addresses can </a:t>
            </a:r>
            <a:r>
              <a:rPr lang="en-US" dirty="0"/>
              <a:t>we make?</a:t>
            </a:r>
          </a:p>
          <a:p>
            <a:endParaRPr lang="en-US" dirty="0"/>
          </a:p>
        </p:txBody>
      </p:sp>
      <p:sp>
        <p:nvSpPr>
          <p:cNvPr id="4" name="Content Placeholder 3"/>
          <p:cNvSpPr>
            <a:spLocks noGrp="1"/>
          </p:cNvSpPr>
          <p:nvPr>
            <p:ph sz="half" idx="2"/>
          </p:nvPr>
        </p:nvSpPr>
        <p:spPr/>
        <p:txBody>
          <a:bodyPr/>
          <a:lstStyle/>
          <a:p>
            <a:r>
              <a:rPr lang="en-US" dirty="0" smtClean="0"/>
              <a:t>Four </a:t>
            </a:r>
            <a:r>
              <a:rPr lang="en-US" dirty="0"/>
              <a:t>Slots for input:</a:t>
            </a:r>
          </a:p>
          <a:p>
            <a:pPr marL="0" lvl="1" indent="0">
              <a:spcBef>
                <a:spcPts val="1000"/>
              </a:spcBef>
              <a:buNone/>
            </a:pPr>
            <a:r>
              <a:rPr lang="en-US" dirty="0"/>
              <a:t>      ___ ___ ___ </a:t>
            </a:r>
            <a:r>
              <a:rPr lang="en-US" dirty="0" smtClean="0"/>
              <a:t>___</a:t>
            </a:r>
            <a:endParaRPr lang="en-US" dirty="0"/>
          </a:p>
          <a:p>
            <a:endParaRPr lang="en-US" dirty="0" smtClean="0"/>
          </a:p>
          <a:p>
            <a:r>
              <a:rPr lang="en-US" dirty="0" smtClean="0"/>
              <a:t>Each </a:t>
            </a:r>
            <a:r>
              <a:rPr lang="en-US" dirty="0"/>
              <a:t>slot can contain </a:t>
            </a:r>
            <a:r>
              <a:rPr lang="en-US" dirty="0" smtClean="0"/>
              <a:t>a number from 0 to 255.</a:t>
            </a:r>
            <a:endParaRPr lang="en-US" dirty="0"/>
          </a:p>
        </p:txBody>
      </p:sp>
    </p:spTree>
    <p:extLst>
      <p:ext uri="{BB962C8B-B14F-4D97-AF65-F5344CB8AC3E}">
        <p14:creationId xmlns:p14="http://schemas.microsoft.com/office/powerpoint/2010/main" val="161960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IP Address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88558" y="2336873"/>
                <a:ext cx="4698358" cy="3599316"/>
              </a:xfrm>
            </p:spPr>
            <p:txBody>
              <a:bodyPr/>
              <a:lstStyle/>
              <a:p>
                <a:r>
                  <a:rPr lang="en-US" dirty="0" smtClean="0"/>
                  <a:t>Total Combinations</a:t>
                </a:r>
              </a:p>
              <a:p>
                <a:endParaRPr lang="en-US" dirty="0"/>
              </a:p>
              <a:p>
                <a14:m>
                  <m:oMath xmlns:m="http://schemas.openxmlformats.org/officeDocument/2006/math">
                    <m:r>
                      <a:rPr lang="en-US" i="1" dirty="0" smtClean="0">
                        <a:latin typeface="Cambria Math" panose="02040503050406030204" pitchFamily="18" charset="0"/>
                      </a:rPr>
                      <m:t>25</m:t>
                    </m:r>
                    <m:r>
                      <a:rPr lang="en-US" b="0" i="1" dirty="0" smtClean="0">
                        <a:latin typeface="Cambria Math" panose="02040503050406030204" pitchFamily="18" charset="0"/>
                      </a:rPr>
                      <m:t>6</m:t>
                    </m:r>
                    <m:r>
                      <a:rPr lang="en-US" i="1" dirty="0" smtClean="0">
                        <a:latin typeface="Cambria Math" panose="02040503050406030204" pitchFamily="18" charset="0"/>
                      </a:rPr>
                      <m:t> ∗ 25</m:t>
                    </m:r>
                    <m:r>
                      <a:rPr lang="en-US" b="0" i="1" dirty="0" smtClean="0">
                        <a:latin typeface="Cambria Math" panose="02040503050406030204" pitchFamily="18" charset="0"/>
                      </a:rPr>
                      <m:t>6</m:t>
                    </m:r>
                    <m:r>
                      <a:rPr lang="en-US" i="1" dirty="0" smtClean="0">
                        <a:latin typeface="Cambria Math" panose="02040503050406030204" pitchFamily="18" charset="0"/>
                      </a:rPr>
                      <m:t> ∗ 25</m:t>
                    </m:r>
                    <m:r>
                      <a:rPr lang="en-US" b="0" i="1" dirty="0" smtClean="0">
                        <a:latin typeface="Cambria Math" panose="02040503050406030204" pitchFamily="18" charset="0"/>
                      </a:rPr>
                      <m:t>6</m:t>
                    </m:r>
                    <m:r>
                      <a:rPr lang="en-US" i="1" dirty="0" smtClean="0">
                        <a:latin typeface="Cambria Math" panose="02040503050406030204" pitchFamily="18" charset="0"/>
                      </a:rPr>
                      <m:t> ∗ 25</m:t>
                    </m:r>
                    <m:r>
                      <a:rPr lang="en-US" b="0" i="1" dirty="0" smtClean="0">
                        <a:latin typeface="Cambria Math" panose="02040503050406030204" pitchFamily="18" charset="0"/>
                      </a:rPr>
                      <m:t>6</m:t>
                    </m:r>
                    <m:r>
                      <a:rPr lang="en-US" i="1" dirty="0" smtClean="0">
                        <a:latin typeface="Cambria Math" panose="02040503050406030204" pitchFamily="18" charset="0"/>
                      </a:rPr>
                      <m:t> =</m:t>
                    </m:r>
                    <m:r>
                      <a:rPr lang="en-US" i="1" dirty="0">
                        <a:latin typeface="Cambria Math" panose="02040503050406030204" pitchFamily="18" charset="0"/>
                      </a:rPr>
                      <m:t>4,</m:t>
                    </m:r>
                    <m:r>
                      <a:rPr lang="en-US" b="0" i="1" dirty="0" smtClean="0">
                        <a:latin typeface="Cambria Math" panose="02040503050406030204" pitchFamily="18" charset="0"/>
                      </a:rPr>
                      <m:t> </m:t>
                    </m:r>
                    <m:r>
                      <a:rPr lang="en-US" i="1" dirty="0">
                        <a:latin typeface="Cambria Math" panose="02040503050406030204" pitchFamily="18" charset="0"/>
                      </a:rPr>
                      <m:t>294,</m:t>
                    </m:r>
                    <m:r>
                      <a:rPr lang="en-US" b="0" i="1" dirty="0" smtClean="0">
                        <a:latin typeface="Cambria Math" panose="02040503050406030204" pitchFamily="18" charset="0"/>
                      </a:rPr>
                      <m:t> </m:t>
                    </m:r>
                    <m:r>
                      <a:rPr lang="en-US" i="1" dirty="0">
                        <a:latin typeface="Cambria Math" panose="02040503050406030204" pitchFamily="18" charset="0"/>
                      </a:rPr>
                      <m:t>967,</m:t>
                    </m:r>
                    <m:r>
                      <a:rPr lang="en-US" b="0" i="1" dirty="0" smtClean="0">
                        <a:latin typeface="Cambria Math" panose="02040503050406030204" pitchFamily="18" charset="0"/>
                      </a:rPr>
                      <m:t> </m:t>
                    </m:r>
                    <m:r>
                      <a:rPr lang="en-US" i="1" dirty="0">
                        <a:latin typeface="Cambria Math" panose="02040503050406030204" pitchFamily="18" charset="0"/>
                      </a:rPr>
                      <m:t>296</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88558" y="2336873"/>
                <a:ext cx="4698358" cy="3599316"/>
              </a:xfrm>
              <a:blipFill rotWithShape="0">
                <a:blip r:embed="rId2"/>
                <a:stretch>
                  <a:fillRect l="-1816" t="-2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US" dirty="0" smtClean="0"/>
                  <a:t>Total Combinations in the 192.168.x.x subnet</a:t>
                </a:r>
              </a:p>
              <a:p>
                <a:endParaRPr lang="en-US" dirty="0"/>
              </a:p>
              <a:p>
                <a14:m>
                  <m:oMath xmlns:m="http://schemas.openxmlformats.org/officeDocument/2006/math">
                    <m:r>
                      <a:rPr lang="en-US" i="1" dirty="0" smtClean="0">
                        <a:latin typeface="Cambria Math" panose="02040503050406030204" pitchFamily="18" charset="0"/>
                      </a:rPr>
                      <m:t>1 ∗ 1 ∗ 25</m:t>
                    </m:r>
                    <m:r>
                      <a:rPr lang="en-US" b="0" i="1" dirty="0" smtClean="0">
                        <a:latin typeface="Cambria Math" panose="02040503050406030204" pitchFamily="18" charset="0"/>
                      </a:rPr>
                      <m:t>6</m:t>
                    </m:r>
                    <m:r>
                      <a:rPr lang="en-US" i="1" dirty="0" smtClean="0">
                        <a:latin typeface="Cambria Math" panose="02040503050406030204" pitchFamily="18" charset="0"/>
                      </a:rPr>
                      <m:t> ∗ </m:t>
                    </m:r>
                    <m:r>
                      <a:rPr lang="en-US" i="1" dirty="0" smtClean="0">
                        <a:latin typeface="Cambria Math" panose="02040503050406030204" pitchFamily="18" charset="0"/>
                        <a:ea typeface="Cambria Math" panose="02040503050406030204" pitchFamily="18" charset="0"/>
                      </a:rPr>
                      <m:t>25</m:t>
                    </m:r>
                    <m:r>
                      <a:rPr lang="en-US" b="0" i="1" dirty="0" smtClean="0">
                        <a:latin typeface="Cambria Math" panose="02040503050406030204" pitchFamily="18" charset="0"/>
                        <a:ea typeface="Cambria Math" panose="02040503050406030204" pitchFamily="18" charset="0"/>
                      </a:rPr>
                      <m:t>6</m:t>
                    </m:r>
                    <m:r>
                      <a:rPr lang="en-US" i="1" dirty="0" smtClean="0">
                        <a:latin typeface="Cambria Math" panose="02040503050406030204" pitchFamily="18" charset="0"/>
                        <a:ea typeface="Cambria Math" panose="02040503050406030204" pitchFamily="18" charset="0"/>
                      </a:rPr>
                      <m:t> = </m:t>
                    </m:r>
                  </m:oMath>
                </a14:m>
                <a:r>
                  <a:rPr lang="en-US" dirty="0">
                    <a:latin typeface="Cambria Math" panose="02040503050406030204" pitchFamily="18" charset="0"/>
                    <a:ea typeface="Cambria Math" panose="02040503050406030204" pitchFamily="18" charset="0"/>
                  </a:rPr>
                  <a:t>65,536</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spTree>
    <p:extLst>
      <p:ext uri="{BB962C8B-B14F-4D97-AF65-F5344CB8AC3E}">
        <p14:creationId xmlns:p14="http://schemas.microsoft.com/office/powerpoint/2010/main" val="383464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Arity</a:t>
            </a:r>
            <a:endParaRPr lang="en-US" dirty="0"/>
          </a:p>
        </p:txBody>
      </p:sp>
      <p:sp>
        <p:nvSpPr>
          <p:cNvPr id="3" name="Content Placeholder 2"/>
          <p:cNvSpPr>
            <a:spLocks noGrp="1"/>
          </p:cNvSpPr>
          <p:nvPr>
            <p:ph idx="1"/>
          </p:nvPr>
        </p:nvSpPr>
        <p:spPr/>
        <p:txBody>
          <a:bodyPr>
            <a:normAutofit/>
          </a:bodyPr>
          <a:lstStyle/>
          <a:p>
            <a:r>
              <a:rPr lang="en-US" dirty="0" smtClean="0"/>
              <a:t>“the number of arguments a function accepts”</a:t>
            </a:r>
          </a:p>
          <a:p>
            <a:endParaRPr lang="en-US" dirty="0" smtClean="0"/>
          </a:p>
          <a:p>
            <a:r>
              <a:rPr lang="en-US" dirty="0" smtClean="0"/>
              <a:t>The higher the arity, the more test cases you have to write</a:t>
            </a:r>
          </a:p>
          <a:p>
            <a:endParaRPr lang="en-US" dirty="0" smtClean="0"/>
          </a:p>
          <a:p>
            <a:r>
              <a:rPr lang="en-US" dirty="0" smtClean="0"/>
              <a:t>Combinatorics can help you figure out how many tests you need to get proper code coverage. This is how code coverage tools work.</a:t>
            </a:r>
          </a:p>
          <a:p>
            <a:endParaRPr lang="en-US" dirty="0"/>
          </a:p>
          <a:p>
            <a:r>
              <a:rPr lang="en-US" dirty="0" smtClean="0"/>
              <a:t>Also helps us understand why some methods are so complicated.</a:t>
            </a:r>
          </a:p>
        </p:txBody>
      </p:sp>
    </p:spTree>
    <p:extLst>
      <p:ext uri="{BB962C8B-B14F-4D97-AF65-F5344CB8AC3E}">
        <p14:creationId xmlns:p14="http://schemas.microsoft.com/office/powerpoint/2010/main" val="792719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p:txBody>
          <a:bodyPr/>
          <a:lstStyle/>
          <a:p>
            <a:r>
              <a:rPr lang="en-US" dirty="0" smtClean="0"/>
              <a:t>Too advanced to cover in an hour</a:t>
            </a:r>
          </a:p>
          <a:p>
            <a:r>
              <a:rPr lang="en-US" dirty="0" smtClean="0"/>
              <a:t>Hashing</a:t>
            </a:r>
          </a:p>
          <a:p>
            <a:pPr lvl="1"/>
            <a:r>
              <a:rPr lang="en-US" dirty="0" smtClean="0"/>
              <a:t>A hash function maps </a:t>
            </a:r>
            <a:r>
              <a:rPr lang="en-US" dirty="0"/>
              <a:t>data of arbitrary size to data of fixed </a:t>
            </a:r>
            <a:r>
              <a:rPr lang="en-US" dirty="0" smtClean="0"/>
              <a:t>size, where slight </a:t>
            </a:r>
            <a:r>
              <a:rPr lang="en-US" dirty="0"/>
              <a:t>differences in input </a:t>
            </a:r>
            <a:r>
              <a:rPr lang="en-US" dirty="0" smtClean="0"/>
              <a:t>produce very </a:t>
            </a:r>
            <a:r>
              <a:rPr lang="en-US" dirty="0"/>
              <a:t>big differences in </a:t>
            </a:r>
            <a:r>
              <a:rPr lang="en-US" dirty="0" smtClean="0"/>
              <a:t>the output.</a:t>
            </a:r>
          </a:p>
          <a:p>
            <a:pPr lvl="1"/>
            <a:r>
              <a:rPr lang="en-US" dirty="0"/>
              <a:t>Algorithms: MD5, SHA1, SHA256, etc.</a:t>
            </a:r>
          </a:p>
          <a:p>
            <a:pPr lvl="1"/>
            <a:r>
              <a:rPr lang="en-US" dirty="0" smtClean="0"/>
              <a:t>Very </a:t>
            </a:r>
            <a:r>
              <a:rPr lang="en-US" dirty="0"/>
              <a:t>useful </a:t>
            </a:r>
            <a:r>
              <a:rPr lang="en-US" dirty="0" smtClean="0"/>
              <a:t>to determine </a:t>
            </a:r>
            <a:r>
              <a:rPr lang="en-US" dirty="0"/>
              <a:t>if </a:t>
            </a:r>
            <a:r>
              <a:rPr lang="en-US" dirty="0" smtClean="0"/>
              <a:t>two string or two files </a:t>
            </a:r>
            <a:r>
              <a:rPr lang="en-US" dirty="0"/>
              <a:t>are </a:t>
            </a:r>
            <a:r>
              <a:rPr lang="en-US" dirty="0" smtClean="0"/>
              <a:t>equivalent</a:t>
            </a:r>
          </a:p>
        </p:txBody>
      </p:sp>
    </p:spTree>
    <p:extLst>
      <p:ext uri="{BB962C8B-B14F-4D97-AF65-F5344CB8AC3E}">
        <p14:creationId xmlns:p14="http://schemas.microsoft.com/office/powerpoint/2010/main" val="2601610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0320" y="2336873"/>
            <a:ext cx="4525994" cy="28859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Arity - Example</a:t>
            </a:r>
            <a:endParaRPr lang="en-US" dirty="0"/>
          </a:p>
        </p:txBody>
      </p:sp>
      <p:sp>
        <p:nvSpPr>
          <p:cNvPr id="3" name="Content Placeholder 2"/>
          <p:cNvSpPr>
            <a:spLocks noGrp="1"/>
          </p:cNvSpPr>
          <p:nvPr>
            <p:ph sz="half" idx="1"/>
          </p:nvPr>
        </p:nvSpPr>
        <p:spPr/>
        <p:txBody>
          <a:bodyPr/>
          <a:lstStyle/>
          <a:p>
            <a:pPr marL="0" indent="0">
              <a:buNone/>
            </a:pPr>
            <a:r>
              <a:rPr lang="en-US" sz="2300" dirty="0">
                <a:solidFill>
                  <a:srgbClr val="0000FF"/>
                </a:solidFill>
                <a:latin typeface="Consolas" panose="020B0609020204030204" pitchFamily="49" charset="0"/>
                <a:cs typeface="Consolas" panose="020B0609020204030204" pitchFamily="49" charset="0"/>
              </a:rPr>
              <a:t>static int </a:t>
            </a:r>
            <a:r>
              <a:rPr lang="en-US" sz="2300" dirty="0">
                <a:solidFill>
                  <a:schemeClr val="bg1"/>
                </a:solidFill>
                <a:latin typeface="Consolas" panose="020B0609020204030204" pitchFamily="49" charset="0"/>
                <a:cs typeface="Consolas" panose="020B0609020204030204" pitchFamily="49" charset="0"/>
              </a:rPr>
              <a:t>factorial(</a:t>
            </a:r>
            <a:r>
              <a:rPr lang="en-US" sz="2300" dirty="0">
                <a:solidFill>
                  <a:srgbClr val="0000FF"/>
                </a:solidFill>
                <a:latin typeface="Consolas" panose="020B0609020204030204" pitchFamily="49" charset="0"/>
                <a:cs typeface="Consolas" panose="020B0609020204030204" pitchFamily="49" charset="0"/>
              </a:rPr>
              <a:t>int</a:t>
            </a:r>
            <a:r>
              <a:rPr lang="en-US" sz="2300" dirty="0">
                <a:solidFill>
                  <a:schemeClr val="bg1"/>
                </a:solidFill>
                <a:latin typeface="Consolas" panose="020B0609020204030204" pitchFamily="49" charset="0"/>
                <a:cs typeface="Consolas" panose="020B0609020204030204" pitchFamily="49" charset="0"/>
              </a:rPr>
              <a:t> n)</a:t>
            </a:r>
          </a:p>
          <a:p>
            <a:pPr marL="0" indent="0">
              <a:buNone/>
            </a:pPr>
            <a:r>
              <a:rPr lang="en-US" sz="2300" dirty="0">
                <a:solidFill>
                  <a:schemeClr val="bg1"/>
                </a:solidFill>
                <a:latin typeface="Consolas" panose="020B0609020204030204" pitchFamily="49" charset="0"/>
                <a:cs typeface="Consolas" panose="020B0609020204030204" pitchFamily="49" charset="0"/>
              </a:rPr>
              <a:t>{</a:t>
            </a:r>
          </a:p>
          <a:p>
            <a:pPr marL="0" indent="0">
              <a:buNone/>
            </a:pPr>
            <a:r>
              <a:rPr lang="en-US" sz="2300" dirty="0">
                <a:solidFill>
                  <a:srgbClr val="0000FF"/>
                </a:solidFill>
                <a:latin typeface="Consolas" panose="020B0609020204030204" pitchFamily="49" charset="0"/>
                <a:cs typeface="Consolas" panose="020B0609020204030204" pitchFamily="49" charset="0"/>
              </a:rPr>
              <a:t>   if</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(n == 0) </a:t>
            </a:r>
            <a:r>
              <a:rPr lang="en-US" sz="2300" dirty="0">
                <a:solidFill>
                  <a:srgbClr val="0000FF"/>
                </a:solidFill>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1;</a:t>
            </a:r>
          </a:p>
          <a:p>
            <a:pPr marL="457200" lvl="1" indent="0">
              <a:buNone/>
            </a:pPr>
            <a:endParaRPr lang="en-US" sz="2300" dirty="0">
              <a:solidFill>
                <a:srgbClr val="0000FF"/>
              </a:solidFill>
              <a:latin typeface="Consolas" panose="020B0609020204030204" pitchFamily="49" charset="0"/>
              <a:cs typeface="Consolas" panose="020B0609020204030204" pitchFamily="49" charset="0"/>
            </a:endParaRPr>
          </a:p>
          <a:p>
            <a:pPr marL="457200" lvl="1" indent="0">
              <a:buNone/>
            </a:pPr>
            <a:r>
              <a:rPr lang="en-US" sz="2300" dirty="0">
                <a:solidFill>
                  <a:srgbClr val="0000FF"/>
                </a:solidFill>
                <a:latin typeface="Consolas" panose="020B0609020204030204" pitchFamily="49" charset="0"/>
                <a:cs typeface="Consolas" panose="020B0609020204030204" pitchFamily="49" charset="0"/>
              </a:rPr>
              <a:t>return</a:t>
            </a:r>
            <a:endParaRPr lang="en-US" sz="2300" dirty="0">
              <a:latin typeface="Consolas" panose="020B0609020204030204" pitchFamily="49" charset="0"/>
              <a:cs typeface="Consolas" panose="020B0609020204030204" pitchFamily="49" charset="0"/>
            </a:endParaRPr>
          </a:p>
          <a:p>
            <a:pPr marL="457200" lvl="1" indent="0">
              <a:buNone/>
            </a:pP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n * factorial(n -1);</a:t>
            </a:r>
          </a:p>
          <a:p>
            <a:pPr marL="0" indent="0">
              <a:buNone/>
            </a:pPr>
            <a:r>
              <a:rPr lang="en-US" sz="2300" dirty="0">
                <a:solidFill>
                  <a:schemeClr val="bg1"/>
                </a:solidFill>
                <a:latin typeface="Consolas" panose="020B0609020204030204" pitchFamily="49" charset="0"/>
                <a:cs typeface="Consolas" panose="020B0609020204030204" pitchFamily="49" charset="0"/>
              </a:rPr>
              <a:t>}</a:t>
            </a:r>
          </a:p>
          <a:p>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US" dirty="0" smtClean="0"/>
                  <a:t>Think of possible values you would want to test for </a:t>
                </a:r>
                <a14:m>
                  <m:oMath xmlns:m="http://schemas.openxmlformats.org/officeDocument/2006/math">
                    <m:r>
                      <a:rPr lang="en-US" i="1" dirty="0" smtClean="0">
                        <a:latin typeface="Cambria Math" panose="02040503050406030204" pitchFamily="18" charset="0"/>
                      </a:rPr>
                      <m:t>𝑛</m:t>
                    </m:r>
                  </m:oMath>
                </a14:m>
                <a:r>
                  <a:rPr lang="en-US" dirty="0" smtClean="0"/>
                  <a:t>.</a:t>
                </a:r>
              </a:p>
              <a:p>
                <a:r>
                  <a:rPr lang="en-US" dirty="0" smtClean="0"/>
                  <a:t>I chose a scheme like this</a:t>
                </a:r>
              </a:p>
              <a:p>
                <a:pPr lvl="1"/>
                <a:r>
                  <a:rPr lang="en-US" dirty="0" smtClean="0"/>
                  <a:t>-1, 0, 1</a:t>
                </a:r>
              </a:p>
              <a:p>
                <a:r>
                  <a:rPr lang="en-US" dirty="0" smtClean="0"/>
                  <a:t>So what happens to our method if we pass a negative number?</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2"/>
                <a:stretch>
                  <a:fillRect l="-1816" t="-2369"/>
                </a:stretch>
              </a:blipFill>
            </p:spPr>
            <p:txBody>
              <a:bodyPr/>
              <a:lstStyle/>
              <a:p>
                <a:r>
                  <a:rPr lang="en-US">
                    <a:noFill/>
                  </a:rPr>
                  <a:t> </a:t>
                </a:r>
              </a:p>
            </p:txBody>
          </p:sp>
        </mc:Fallback>
      </mc:AlternateContent>
    </p:spTree>
    <p:extLst>
      <p:ext uri="{BB962C8B-B14F-4D97-AF65-F5344CB8AC3E}">
        <p14:creationId xmlns:p14="http://schemas.microsoft.com/office/powerpoint/2010/main" val="114680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normAutofit/>
              </a:bodyPr>
              <a:lstStyle/>
              <a:p>
                <a:r>
                  <a:rPr lang="en-US" dirty="0" smtClean="0"/>
                  <a:t>“a way of selecting members from a group, such that the order of selection matters”</a:t>
                </a:r>
              </a:p>
              <a:p>
                <a:r>
                  <a:rPr lang="en-US" dirty="0" smtClean="0"/>
                  <a:t>Formula</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oMath>
                  </m:oMathPara>
                </a14:m>
                <a:endParaRPr lang="en-US" dirty="0" smtClean="0"/>
              </a:p>
              <a:p>
                <a:pPr marL="457200" lvl="1" indent="0">
                  <a:buNone/>
                </a:pPr>
                <a:r>
                  <a:rPr lang="en-US" dirty="0" smtClean="0"/>
                  <a:t>Where </a:t>
                </a:r>
                <a14:m>
                  <m:oMath xmlns:m="http://schemas.openxmlformats.org/officeDocument/2006/math">
                    <m:r>
                      <a:rPr lang="en-US" i="1" dirty="0" smtClean="0">
                        <a:latin typeface="Cambria Math" panose="02040503050406030204" pitchFamily="18" charset="0"/>
                      </a:rPr>
                      <m:t>𝑛</m:t>
                    </m:r>
                  </m:oMath>
                </a14:m>
                <a:r>
                  <a:rPr lang="en-US" dirty="0" smtClean="0"/>
                  <a:t> is the total number of elements and </a:t>
                </a:r>
                <a14:m>
                  <m:oMath xmlns:m="http://schemas.openxmlformats.org/officeDocument/2006/math">
                    <m:r>
                      <a:rPr lang="en-US" i="1" dirty="0" smtClean="0">
                        <a:latin typeface="Cambria Math" panose="02040503050406030204" pitchFamily="18" charset="0"/>
                      </a:rPr>
                      <m:t>𝑘</m:t>
                    </m:r>
                  </m:oMath>
                </a14:m>
                <a:r>
                  <a:rPr lang="en-US" dirty="0" smtClean="0"/>
                  <a:t> is how many we are picking at a time.</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rotWithShape="0">
                <a:blip r:embed="rId2"/>
                <a:stretch>
                  <a:fillRect l="-1818" t="-2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normAutofit/>
              </a:bodyPr>
              <a:lstStyle/>
              <a:p>
                <a:r>
                  <a:rPr lang="en-US" dirty="0" smtClean="0"/>
                  <a:t>Example: Given set {1, 2, 3}. How many unique pairs of digits we can get?</a:t>
                </a:r>
              </a:p>
              <a:p>
                <a:endParaRPr lang="en-US" dirty="0"/>
              </a:p>
              <a:p>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f>
                          <m:fPr>
                            <m:type m:val="noBar"/>
                            <m:ctrlPr>
                              <a:rPr lang="en-US" sz="2200" i="1">
                                <a:latin typeface="Cambria Math" panose="02040503050406030204" pitchFamily="18" charset="0"/>
                              </a:rPr>
                            </m:ctrlPr>
                          </m:fPr>
                          <m:num>
                            <m:r>
                              <a:rPr lang="en-US" sz="2200" b="0" i="1" smtClean="0">
                                <a:latin typeface="Cambria Math" panose="02040503050406030204" pitchFamily="18" charset="0"/>
                              </a:rPr>
                              <m:t>3</m:t>
                            </m:r>
                          </m:num>
                          <m:den>
                            <m:r>
                              <a:rPr lang="en-US" sz="2200" b="0" i="1" smtClean="0">
                                <a:latin typeface="Cambria Math" panose="02040503050406030204" pitchFamily="18" charset="0"/>
                              </a:rPr>
                              <m:t>2</m:t>
                            </m:r>
                          </m:den>
                        </m:f>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b="0" i="1" smtClean="0">
                            <a:latin typeface="Cambria Math" panose="02040503050406030204" pitchFamily="18" charset="0"/>
                          </a:rPr>
                          <m:t>3</m:t>
                        </m:r>
                        <m:r>
                          <a:rPr lang="en-US" sz="2200" i="1">
                            <a:latin typeface="Cambria Math" panose="02040503050406030204" pitchFamily="18" charset="0"/>
                            <a:ea typeface="Cambria Math" panose="02040503050406030204" pitchFamily="18" charset="0"/>
                          </a:rPr>
                          <m:t>!</m:t>
                        </m:r>
                      </m:num>
                      <m:den>
                        <m:r>
                          <a:rPr lang="en-US" sz="2200" i="1">
                            <a:latin typeface="Cambria Math" panose="02040503050406030204" pitchFamily="18" charset="0"/>
                          </a:rPr>
                          <m:t>(</m:t>
                        </m:r>
                        <m:r>
                          <a:rPr lang="en-US" sz="2200" b="0" i="1" smtClean="0">
                            <a:latin typeface="Cambria Math" panose="02040503050406030204" pitchFamily="18" charset="0"/>
                          </a:rPr>
                          <m:t>3</m:t>
                        </m:r>
                        <m:r>
                          <a:rPr lang="en-US" sz="2200" i="1">
                            <a:latin typeface="Cambria Math" panose="02040503050406030204" pitchFamily="18" charset="0"/>
                          </a:rPr>
                          <m:t>−</m:t>
                        </m:r>
                        <m:r>
                          <a:rPr lang="en-US" sz="2200" b="0" i="1" smtClean="0">
                            <a:latin typeface="Cambria Math" panose="02040503050406030204" pitchFamily="18" charset="0"/>
                          </a:rPr>
                          <m:t>2</m:t>
                        </m:r>
                        <m:r>
                          <a:rPr lang="en-US" sz="2200" i="1">
                            <a:latin typeface="Cambria Math" panose="02040503050406030204" pitchFamily="18" charset="0"/>
                          </a:rPr>
                          <m:t>)!</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3</m:t>
                        </m:r>
                        <m:r>
                          <a:rPr lang="en-US" sz="2200" b="0" i="1" smtClean="0">
                            <a:latin typeface="Cambria Math" panose="02040503050406030204" pitchFamily="18" charset="0"/>
                            <a:ea typeface="Cambria Math" panose="02040503050406030204" pitchFamily="18" charset="0"/>
                          </a:rPr>
                          <m:t>!</m:t>
                        </m:r>
                      </m:num>
                      <m:den>
                        <m:r>
                          <a:rPr lang="en-US" sz="2200" b="0" i="1" smtClean="0">
                            <a:latin typeface="Cambria Math" panose="02040503050406030204" pitchFamily="18" charset="0"/>
                          </a:rPr>
                          <m:t>1</m:t>
                        </m:r>
                        <m:r>
                          <a:rPr lang="en-US" sz="2200" b="0" i="1" smtClean="0">
                            <a:latin typeface="Cambria Math" panose="02040503050406030204" pitchFamily="18" charset="0"/>
                            <a:ea typeface="Cambria Math" panose="02040503050406030204" pitchFamily="18" charset="0"/>
                          </a:rPr>
                          <m:t>!</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3</m:t>
                        </m:r>
                        <m:r>
                          <a:rPr lang="en-US" sz="2200" b="0" i="1" smtClean="0">
                            <a:latin typeface="Cambria Math" panose="02040503050406030204" pitchFamily="18" charset="0"/>
                            <a:ea typeface="Cambria Math" panose="02040503050406030204" pitchFamily="18" charset="0"/>
                          </a:rPr>
                          <m:t>!</m:t>
                        </m:r>
                      </m:num>
                      <m:den>
                        <m:r>
                          <a:rPr lang="en-US" sz="2200" b="0" i="1" smtClean="0">
                            <a:latin typeface="Cambria Math" panose="02040503050406030204" pitchFamily="18" charset="0"/>
                          </a:rPr>
                          <m:t>1</m:t>
                        </m:r>
                      </m:den>
                    </m:f>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3∗2=6</m:t>
                    </m:r>
                  </m:oMath>
                </a14:m>
                <a:endParaRPr lang="en-US" sz="2200" dirty="0" smtClean="0"/>
              </a:p>
              <a:p>
                <a:endParaRPr lang="en-US" dirty="0"/>
              </a:p>
              <a:p>
                <a:r>
                  <a:rPr lang="en-US" dirty="0" smtClean="0"/>
                  <a:t>12, 13, 21, 23, 31, 32</a:t>
                </a:r>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spTree>
    <p:extLst>
      <p:ext uri="{BB962C8B-B14F-4D97-AF65-F5344CB8AC3E}">
        <p14:creationId xmlns:p14="http://schemas.microsoft.com/office/powerpoint/2010/main" val="206757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lstStyle/>
              <a:p>
                <a:r>
                  <a:rPr lang="en-US" dirty="0" smtClean="0"/>
                  <a:t>“a way of selecting members from a group, such that the order of selection does not matter”</a:t>
                </a:r>
                <a:endParaRPr lang="en-US" dirty="0"/>
              </a:p>
              <a:p>
                <a:r>
                  <a:rPr lang="en-US" dirty="0"/>
                  <a:t>Formula</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den>
                      </m:f>
                    </m:oMath>
                  </m:oMathPara>
                </a14:m>
                <a:endParaRPr lang="en-US" dirty="0"/>
              </a:p>
              <a:p>
                <a:pPr marL="457200" lvl="1" indent="0">
                  <a:buNone/>
                </a:pPr>
                <a:r>
                  <a:rPr lang="en-US" dirty="0"/>
                  <a:t>Where </a:t>
                </a:r>
                <a14:m>
                  <m:oMath xmlns:m="http://schemas.openxmlformats.org/officeDocument/2006/math">
                    <m:r>
                      <a:rPr lang="en-US" i="1" dirty="0">
                        <a:latin typeface="Cambria Math" panose="02040503050406030204" pitchFamily="18" charset="0"/>
                      </a:rPr>
                      <m:t>𝑛</m:t>
                    </m:r>
                  </m:oMath>
                </a14:m>
                <a:r>
                  <a:rPr lang="en-US" dirty="0"/>
                  <a:t> is the total number of elements and </a:t>
                </a:r>
                <a14:m>
                  <m:oMath xmlns:m="http://schemas.openxmlformats.org/officeDocument/2006/math">
                    <m:r>
                      <a:rPr lang="en-US" i="1" dirty="0">
                        <a:latin typeface="Cambria Math" panose="02040503050406030204" pitchFamily="18" charset="0"/>
                      </a:rPr>
                      <m:t>𝑘</m:t>
                    </m:r>
                  </m:oMath>
                </a14:m>
                <a:r>
                  <a:rPr lang="en-US" dirty="0"/>
                  <a:t> is how many we are picking at a time.</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rotWithShape="0">
                <a:blip r:embed="rId2"/>
                <a:stretch>
                  <a:fillRect l="-1818" t="-2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lstStyle/>
              <a:p>
                <a:r>
                  <a:rPr lang="en-US" dirty="0" smtClean="0"/>
                  <a:t>Example: Given set {1, 2, 3}. How many unique pairs of digits we can get?</a:t>
                </a:r>
              </a:p>
              <a:p>
                <a:endParaRPr lang="en-US" dirty="0" smtClean="0"/>
              </a:p>
              <a:p>
                <a14:m>
                  <m:oMath xmlns:m="http://schemas.openxmlformats.org/officeDocument/2006/math">
                    <m:r>
                      <a:rPr lang="en-US" b="0" i="1" smtClean="0">
                        <a:latin typeface="Cambria Math" panose="02040503050406030204" pitchFamily="18" charset="0"/>
                      </a:rPr>
                      <m:t>𝐶</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rPr>
                          <m:t>(3−2)!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2! ∗ </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3</m:t>
                    </m:r>
                  </m:oMath>
                </a14:m>
                <a:endParaRPr lang="en-US" dirty="0"/>
              </a:p>
              <a:p>
                <a:endParaRPr lang="en-US" dirty="0"/>
              </a:p>
              <a:p>
                <a:r>
                  <a:rPr lang="en-US" dirty="0"/>
                  <a:t>12, 13, </a:t>
                </a:r>
                <a:r>
                  <a:rPr lang="en-US" dirty="0" smtClean="0"/>
                  <a:t>23</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spTree>
    <p:extLst>
      <p:ext uri="{BB962C8B-B14F-4D97-AF65-F5344CB8AC3E}">
        <p14:creationId xmlns:p14="http://schemas.microsoft.com/office/powerpoint/2010/main" val="383963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6797" y="2336873"/>
            <a:ext cx="7499852" cy="4063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Trick - Setup</a:t>
            </a:r>
            <a:endParaRPr lang="en-US" dirty="0"/>
          </a:p>
        </p:txBody>
      </p:sp>
      <p:sp>
        <p:nvSpPr>
          <p:cNvPr id="3" name="Content Placeholder 2"/>
          <p:cNvSpPr>
            <a:spLocks noGrp="1"/>
          </p:cNvSpPr>
          <p:nvPr>
            <p:ph idx="1"/>
          </p:nvPr>
        </p:nvSpPr>
        <p:spPr/>
        <p:txBody>
          <a:bodyPr>
            <a:normAutofit/>
          </a:bodyPr>
          <a:lstStyle/>
          <a:p>
            <a:pPr marL="0" indent="0">
              <a:buNone/>
            </a:pPr>
            <a:r>
              <a:rPr lang="en-US" sz="2300" dirty="0">
                <a:solidFill>
                  <a:srgbClr val="0000FF"/>
                </a:solidFill>
                <a:latin typeface="Consolas" panose="020B0609020204030204" pitchFamily="49" charset="0"/>
                <a:cs typeface="Consolas" panose="020B0609020204030204" pitchFamily="49" charset="0"/>
              </a:rPr>
              <a:t>static int </a:t>
            </a:r>
            <a:r>
              <a:rPr lang="en-US" sz="2300" dirty="0" smtClean="0">
                <a:solidFill>
                  <a:schemeClr val="bg1"/>
                </a:solidFill>
                <a:latin typeface="Consolas" panose="020B0609020204030204" pitchFamily="49" charset="0"/>
                <a:cs typeface="Consolas" panose="020B0609020204030204" pitchFamily="49" charset="0"/>
              </a:rPr>
              <a:t>add(</a:t>
            </a:r>
            <a:r>
              <a:rPr lang="en-US" sz="2300" dirty="0">
                <a:solidFill>
                  <a:srgbClr val="0000FF"/>
                </a:solidFill>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a</a:t>
            </a:r>
            <a:r>
              <a:rPr lang="en-US" sz="2300" dirty="0" smtClean="0">
                <a:solidFill>
                  <a:schemeClr val="bg1"/>
                </a:solidFill>
                <a:latin typeface="Consolas" panose="020B0609020204030204" pitchFamily="49" charset="0"/>
                <a:cs typeface="Consolas" panose="020B0609020204030204" pitchFamily="49" charset="0"/>
              </a:rPr>
              <a:t>,</a:t>
            </a:r>
            <a:r>
              <a:rPr lang="en-US" sz="2300" dirty="0" smtClean="0">
                <a:latin typeface="Consolas" panose="020B0609020204030204" pitchFamily="49" charset="0"/>
                <a:cs typeface="Consolas" panose="020B0609020204030204" pitchFamily="49" charset="0"/>
              </a:rPr>
              <a:t> </a:t>
            </a:r>
            <a:r>
              <a:rPr lang="en-US" sz="2300" dirty="0">
                <a:solidFill>
                  <a:srgbClr val="0000FF"/>
                </a:solidFill>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smtClean="0">
                <a:solidFill>
                  <a:schemeClr val="bg1"/>
                </a:solidFill>
                <a:latin typeface="Consolas" panose="020B0609020204030204" pitchFamily="49" charset="0"/>
                <a:cs typeface="Consolas" panose="020B0609020204030204" pitchFamily="49" charset="0"/>
              </a:rPr>
              <a:t>b) { </a:t>
            </a:r>
            <a:r>
              <a:rPr lang="en-US" sz="2300" dirty="0" smtClean="0">
                <a:solidFill>
                  <a:srgbClr val="0000FF"/>
                </a:solidFill>
                <a:latin typeface="Consolas" panose="020B0609020204030204" pitchFamily="49" charset="0"/>
                <a:cs typeface="Consolas" panose="020B0609020204030204" pitchFamily="49" charset="0"/>
              </a:rPr>
              <a:t>return</a:t>
            </a:r>
            <a:r>
              <a:rPr lang="en-US" sz="2300" dirty="0" smtClean="0">
                <a:latin typeface="Consolas" panose="020B0609020204030204" pitchFamily="49" charset="0"/>
                <a:cs typeface="Consolas" panose="020B0609020204030204" pitchFamily="49" charset="0"/>
              </a:rPr>
              <a:t> </a:t>
            </a:r>
            <a:r>
              <a:rPr lang="en-US" sz="2300" dirty="0" smtClean="0">
                <a:solidFill>
                  <a:schemeClr val="bg1"/>
                </a:solidFill>
                <a:latin typeface="Consolas" panose="020B0609020204030204" pitchFamily="49" charset="0"/>
                <a:cs typeface="Consolas" panose="020B0609020204030204" pitchFamily="49" charset="0"/>
              </a:rPr>
              <a:t>a + b; }</a:t>
            </a:r>
          </a:p>
          <a:p>
            <a:pPr marL="0" indent="0">
              <a:buNone/>
            </a:pPr>
            <a:endParaRPr lang="en-US" sz="2300" dirty="0">
              <a:latin typeface="Consolas" panose="020B0609020204030204" pitchFamily="49" charset="0"/>
              <a:cs typeface="Consolas" panose="020B0609020204030204" pitchFamily="49" charset="0"/>
            </a:endParaRPr>
          </a:p>
          <a:p>
            <a:pPr marL="0" indent="0">
              <a:buNone/>
            </a:pPr>
            <a:r>
              <a:rPr lang="en-US" sz="2300" dirty="0" smtClean="0">
                <a:latin typeface="Consolas" panose="020B0609020204030204" pitchFamily="49" charset="0"/>
                <a:cs typeface="Consolas" panose="020B0609020204030204" pitchFamily="49" charset="0"/>
              </a:rPr>
              <a:t>Possible Values for a: -1, 0, 1</a:t>
            </a:r>
          </a:p>
          <a:p>
            <a:pPr marL="0" indent="0">
              <a:buNone/>
            </a:pPr>
            <a:r>
              <a:rPr lang="en-US" sz="2300" dirty="0">
                <a:latin typeface="Consolas" panose="020B0609020204030204" pitchFamily="49" charset="0"/>
                <a:cs typeface="Consolas" panose="020B0609020204030204" pitchFamily="49" charset="0"/>
              </a:rPr>
              <a:t>Possible Values for </a:t>
            </a:r>
            <a:r>
              <a:rPr lang="en-US" sz="2300" dirty="0" smtClean="0">
                <a:latin typeface="Consolas" panose="020B0609020204030204" pitchFamily="49" charset="0"/>
                <a:cs typeface="Consolas" panose="020B0609020204030204" pitchFamily="49" charset="0"/>
              </a:rPr>
              <a:t>b: </a:t>
            </a:r>
            <a:r>
              <a:rPr lang="en-US" sz="2300" dirty="0">
                <a:latin typeface="Consolas" panose="020B0609020204030204" pitchFamily="49" charset="0"/>
                <a:cs typeface="Consolas" panose="020B0609020204030204" pitchFamily="49" charset="0"/>
              </a:rPr>
              <a:t>-1, 0, </a:t>
            </a:r>
            <a:r>
              <a:rPr lang="en-US" sz="2300" dirty="0" smtClean="0">
                <a:latin typeface="Consolas" panose="020B0609020204030204" pitchFamily="49" charset="0"/>
                <a:cs typeface="Consolas" panose="020B0609020204030204" pitchFamily="49" charset="0"/>
              </a:rPr>
              <a:t>1</a:t>
            </a:r>
          </a:p>
          <a:p>
            <a:pPr marL="0" indent="0">
              <a:buNone/>
            </a:pPr>
            <a:endParaRPr lang="en-US" sz="2300" dirty="0">
              <a:latin typeface="Consolas" panose="020B0609020204030204" pitchFamily="49" charset="0"/>
              <a:cs typeface="Consolas" panose="020B0609020204030204" pitchFamily="49" charset="0"/>
            </a:endParaRPr>
          </a:p>
          <a:p>
            <a:pPr marL="0" indent="0">
              <a:buNone/>
            </a:pPr>
            <a:r>
              <a:rPr lang="en-US" sz="2300" dirty="0" smtClean="0">
                <a:latin typeface="Consolas" panose="020B0609020204030204" pitchFamily="49" charset="0"/>
                <a:cs typeface="Consolas" panose="020B0609020204030204" pitchFamily="49" charset="0"/>
              </a:rPr>
              <a:t>Total Possible Values: -1, 0, 1, -1, 0, 1</a:t>
            </a:r>
          </a:p>
          <a:p>
            <a:pPr marL="0" indent="0">
              <a:buNone/>
            </a:pPr>
            <a:r>
              <a:rPr lang="en-US" sz="2300" dirty="0" smtClean="0">
                <a:latin typeface="Consolas" panose="020B0609020204030204" pitchFamily="49" charset="0"/>
                <a:cs typeface="Consolas" panose="020B0609020204030204" pitchFamily="49" charset="0"/>
              </a:rPr>
              <a:t>Label them as a, b, c, d, e, f</a:t>
            </a:r>
            <a:endParaRPr lang="en-US" sz="2300" dirty="0">
              <a:latin typeface="Consolas" panose="020B0609020204030204" pitchFamily="49" charset="0"/>
              <a:cs typeface="Consolas" panose="020B0609020204030204" pitchFamily="49" charset="0"/>
            </a:endParaRPr>
          </a:p>
          <a:p>
            <a:pPr marL="0" indent="0">
              <a:buNone/>
            </a:pPr>
            <a:endParaRPr lang="en-US" sz="2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6354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a:t>
            </a:r>
            <a:endParaRPr lang="en-US" dirty="0"/>
          </a:p>
        </p:txBody>
      </p:sp>
      <p:sp>
        <p:nvSpPr>
          <p:cNvPr id="3" name="Content Placeholder 2"/>
          <p:cNvSpPr>
            <a:spLocks noGrp="1"/>
          </p:cNvSpPr>
          <p:nvPr>
            <p:ph idx="1"/>
          </p:nvPr>
        </p:nvSpPr>
        <p:spPr/>
        <p:txBody>
          <a:bodyPr/>
          <a:lstStyle/>
          <a:p>
            <a:r>
              <a:rPr lang="en-US" dirty="0" smtClean="0"/>
              <a:t>Go to Wolfram Alpha and type in one of these commands and it will tell you how many combinations/permutations there are and what they are.</a:t>
            </a:r>
          </a:p>
          <a:p>
            <a:endParaRPr lang="en-US" dirty="0" smtClean="0"/>
          </a:p>
          <a:p>
            <a:r>
              <a:rPr lang="en-US" dirty="0" smtClean="0"/>
              <a:t>Combinations[{a, b, c, d, e, f}, {2}]</a:t>
            </a:r>
          </a:p>
          <a:p>
            <a:r>
              <a:rPr lang="en-US" dirty="0" smtClean="0"/>
              <a:t>Permutations[{a, b, c, d, e, f}, {2}]</a:t>
            </a:r>
          </a:p>
          <a:p>
            <a:endParaRPr lang="en-US" dirty="0" smtClean="0"/>
          </a:p>
          <a:p>
            <a:pPr lvl="1"/>
            <a:endParaRPr lang="en-US" dirty="0"/>
          </a:p>
        </p:txBody>
      </p:sp>
    </p:spTree>
    <p:extLst>
      <p:ext uri="{BB962C8B-B14F-4D97-AF65-F5344CB8AC3E}">
        <p14:creationId xmlns:p14="http://schemas.microsoft.com/office/powerpoint/2010/main" val="424941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Big Data</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063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normAutofit/>
          </a:bodyPr>
          <a:lstStyle/>
          <a:p>
            <a:r>
              <a:rPr lang="en-US" dirty="0"/>
              <a:t>A way of thinking about data when you can’t use traditional techniques because the data is too large or complex.</a:t>
            </a:r>
          </a:p>
          <a:p>
            <a:endParaRPr lang="en-US" dirty="0" smtClean="0"/>
          </a:p>
          <a:p>
            <a:r>
              <a:rPr lang="en-US" dirty="0" smtClean="0"/>
              <a:t>New term around old concepts</a:t>
            </a:r>
          </a:p>
          <a:p>
            <a:endParaRPr lang="en-US" dirty="0"/>
          </a:p>
        </p:txBody>
      </p:sp>
    </p:spTree>
    <p:extLst>
      <p:ext uri="{BB962C8B-B14F-4D97-AF65-F5344CB8AC3E}">
        <p14:creationId xmlns:p14="http://schemas.microsoft.com/office/powerpoint/2010/main" val="438372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Categories</a:t>
            </a:r>
            <a:endParaRPr lang="en-US" dirty="0"/>
          </a:p>
        </p:txBody>
      </p:sp>
      <p:sp>
        <p:nvSpPr>
          <p:cNvPr id="3" name="Content Placeholder 2"/>
          <p:cNvSpPr>
            <a:spLocks noGrp="1"/>
          </p:cNvSpPr>
          <p:nvPr>
            <p:ph idx="1"/>
          </p:nvPr>
        </p:nvSpPr>
        <p:spPr/>
        <p:txBody>
          <a:bodyPr/>
          <a:lstStyle/>
          <a:p>
            <a:r>
              <a:rPr lang="en-US" dirty="0" smtClean="0"/>
              <a:t>Needs to be Persisted</a:t>
            </a:r>
          </a:p>
          <a:p>
            <a:r>
              <a:rPr lang="en-US" dirty="0" smtClean="0"/>
              <a:t>Doesn’t Need to be Persisted</a:t>
            </a:r>
          </a:p>
        </p:txBody>
      </p:sp>
    </p:spTree>
    <p:extLst>
      <p:ext uri="{BB962C8B-B14F-4D97-AF65-F5344CB8AC3E}">
        <p14:creationId xmlns:p14="http://schemas.microsoft.com/office/powerpoint/2010/main" val="211704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Needs to be Persisted</a:t>
            </a:r>
          </a:p>
        </p:txBody>
      </p:sp>
      <p:sp>
        <p:nvSpPr>
          <p:cNvPr id="3" name="Content Placeholder 2"/>
          <p:cNvSpPr>
            <a:spLocks noGrp="1"/>
          </p:cNvSpPr>
          <p:nvPr>
            <p:ph idx="1"/>
          </p:nvPr>
        </p:nvSpPr>
        <p:spPr/>
        <p:txBody>
          <a:bodyPr/>
          <a:lstStyle/>
          <a:p>
            <a:r>
              <a:rPr lang="en-US" dirty="0" smtClean="0"/>
              <a:t>All data is saved</a:t>
            </a:r>
          </a:p>
          <a:p>
            <a:endParaRPr lang="en-US" dirty="0" smtClean="0"/>
          </a:p>
          <a:p>
            <a:r>
              <a:rPr lang="en-US" dirty="0" smtClean="0"/>
              <a:t>Phone Company Logs</a:t>
            </a:r>
          </a:p>
          <a:p>
            <a:pPr lvl="1"/>
            <a:r>
              <a:rPr lang="en-US" dirty="0" smtClean="0"/>
              <a:t>100+ million customers</a:t>
            </a:r>
          </a:p>
          <a:p>
            <a:pPr lvl="1"/>
            <a:r>
              <a:rPr lang="en-US" dirty="0" smtClean="0"/>
              <a:t>If each customer had exactly 2 phone calls in a month than they are adding 200 million records a month to their databases</a:t>
            </a:r>
          </a:p>
        </p:txBody>
      </p:sp>
    </p:spTree>
    <p:extLst>
      <p:ext uri="{BB962C8B-B14F-4D97-AF65-F5344CB8AC3E}">
        <p14:creationId xmlns:p14="http://schemas.microsoft.com/office/powerpoint/2010/main" val="3461921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Doesn’t Need to be Persisted</a:t>
            </a:r>
          </a:p>
        </p:txBody>
      </p:sp>
      <p:sp>
        <p:nvSpPr>
          <p:cNvPr id="3" name="Content Placeholder 2"/>
          <p:cNvSpPr>
            <a:spLocks noGrp="1"/>
          </p:cNvSpPr>
          <p:nvPr>
            <p:ph idx="1"/>
          </p:nvPr>
        </p:nvSpPr>
        <p:spPr/>
        <p:txBody>
          <a:bodyPr>
            <a:normAutofit/>
          </a:bodyPr>
          <a:lstStyle/>
          <a:p>
            <a:r>
              <a:rPr lang="en-US" dirty="0" smtClean="0"/>
              <a:t>Not all data needs to be saved</a:t>
            </a:r>
          </a:p>
          <a:p>
            <a:endParaRPr lang="en-US" dirty="0" smtClean="0"/>
          </a:p>
          <a:p>
            <a:r>
              <a:rPr lang="en-US" dirty="0" smtClean="0"/>
              <a:t>Knowing what data to save and what data not to can save a lot in time and space complexities</a:t>
            </a:r>
          </a:p>
          <a:p>
            <a:endParaRPr lang="en-US" dirty="0" smtClean="0"/>
          </a:p>
          <a:p>
            <a:endParaRPr lang="en-US" dirty="0"/>
          </a:p>
        </p:txBody>
      </p:sp>
    </p:spTree>
    <p:extLst>
      <p:ext uri="{BB962C8B-B14F-4D97-AF65-F5344CB8AC3E}">
        <p14:creationId xmlns:p14="http://schemas.microsoft.com/office/powerpoint/2010/main" val="2646412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7320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Traveling Salesman Problem</a:t>
            </a:r>
            <a:endParaRPr lang="en-US" dirty="0"/>
          </a:p>
        </p:txBody>
      </p:sp>
      <p:sp>
        <p:nvSpPr>
          <p:cNvPr id="4" name="Content Placeholder 3"/>
          <p:cNvSpPr>
            <a:spLocks noGrp="1"/>
          </p:cNvSpPr>
          <p:nvPr>
            <p:ph sz="half" idx="1"/>
          </p:nvPr>
        </p:nvSpPr>
        <p:spPr/>
        <p:txBody>
          <a:bodyPr>
            <a:normAutofit/>
          </a:bodyPr>
          <a:lstStyle/>
          <a:p>
            <a:r>
              <a:rPr lang="en-US" dirty="0" smtClean="0"/>
              <a:t>Given a list of cities and the distances between each pair of cities. What is the shortest possible route that visits each city exactly once and returns to the starting city?</a:t>
            </a:r>
            <a:endParaRPr lang="en-US" dirty="0"/>
          </a:p>
        </p:txBody>
      </p:sp>
      <p:sp>
        <p:nvSpPr>
          <p:cNvPr id="5" name="Content Placeholder 4"/>
          <p:cNvSpPr>
            <a:spLocks noGrp="1"/>
          </p:cNvSpPr>
          <p:nvPr>
            <p:ph sz="half" idx="2"/>
          </p:nvPr>
        </p:nvSpPr>
        <p:spPr/>
        <p:txBody>
          <a:bodyPr>
            <a:normAutofit/>
          </a:bodyPr>
          <a:lstStyle/>
          <a:p>
            <a:r>
              <a:rPr lang="en-US" dirty="0" smtClean="0"/>
              <a:t>10 Cities = 10! = 3,628,800</a:t>
            </a:r>
          </a:p>
          <a:p>
            <a:endParaRPr lang="en-US" dirty="0"/>
          </a:p>
          <a:p>
            <a:r>
              <a:rPr lang="en-US" dirty="0" smtClean="0"/>
              <a:t>We only care about the most optimal solution not the others</a:t>
            </a:r>
          </a:p>
          <a:p>
            <a:endParaRPr lang="en-US" dirty="0"/>
          </a:p>
          <a:p>
            <a:r>
              <a:rPr lang="en-US" dirty="0" smtClean="0"/>
              <a:t>We need to calculate all combinations in order to find the best one</a:t>
            </a:r>
            <a:endParaRPr lang="en-US" dirty="0"/>
          </a:p>
        </p:txBody>
      </p:sp>
    </p:spTree>
    <p:extLst>
      <p:ext uri="{BB962C8B-B14F-4D97-AF65-F5344CB8AC3E}">
        <p14:creationId xmlns:p14="http://schemas.microsoft.com/office/powerpoint/2010/main" val="76612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Small 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need to get out of the mind set of being able to retrieve all the data at one time.</a:t>
                </a:r>
              </a:p>
              <a:p>
                <a:endParaRPr lang="en-US" dirty="0" smtClean="0"/>
              </a:p>
              <a:p>
                <a:r>
                  <a:rPr lang="en-US" dirty="0" smtClean="0"/>
                  <a:t>Instead, we need to store big data, and report against the data, in order to answer questions we care about.</a:t>
                </a:r>
              </a:p>
              <a:p>
                <a:pPr lvl="1"/>
                <a:r>
                  <a:rPr lang="en-US" dirty="0" smtClean="0"/>
                  <a:t>100 million records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smtClean="0"/>
                  <a:t> 1 page report</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88" t="-2369" r="-1332"/>
                </a:stretch>
              </a:blipFill>
            </p:spPr>
            <p:txBody>
              <a:bodyPr/>
              <a:lstStyle/>
              <a:p>
                <a:r>
                  <a:rPr lang="en-US">
                    <a:noFill/>
                  </a:rPr>
                  <a:t> </a:t>
                </a:r>
              </a:p>
            </p:txBody>
          </p:sp>
        </mc:Fallback>
      </mc:AlternateContent>
    </p:spTree>
    <p:extLst>
      <p:ext uri="{BB962C8B-B14F-4D97-AF65-F5344CB8AC3E}">
        <p14:creationId xmlns:p14="http://schemas.microsoft.com/office/powerpoint/2010/main" val="87774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Summaries</a:t>
            </a:r>
          </a:p>
          <a:p>
            <a:pPr lvl="1"/>
            <a:r>
              <a:rPr lang="en-US" dirty="0" smtClean="0"/>
              <a:t>How many calls were made in CA?</a:t>
            </a:r>
          </a:p>
          <a:p>
            <a:r>
              <a:rPr lang="en-US" dirty="0" smtClean="0"/>
              <a:t>Specific</a:t>
            </a:r>
          </a:p>
          <a:p>
            <a:pPr lvl="1"/>
            <a:r>
              <a:rPr lang="en-US" dirty="0" smtClean="0"/>
              <a:t>How many times did the customer call this number?</a:t>
            </a:r>
          </a:p>
          <a:p>
            <a:r>
              <a:rPr lang="en-US" dirty="0" smtClean="0"/>
              <a:t>Patterns</a:t>
            </a:r>
          </a:p>
          <a:p>
            <a:pPr lvl="1"/>
            <a:r>
              <a:rPr lang="en-US" dirty="0" smtClean="0"/>
              <a:t>What patterns or trends can we learn from this data?</a:t>
            </a:r>
          </a:p>
          <a:p>
            <a:pPr lvl="1"/>
            <a:endParaRPr lang="en-US" dirty="0"/>
          </a:p>
          <a:p>
            <a:r>
              <a:rPr lang="en-US" dirty="0" smtClean="0"/>
              <a:t>How you segment your data is crucial to the types of questions you want to answer.</a:t>
            </a:r>
          </a:p>
          <a:p>
            <a:r>
              <a:rPr lang="en-US" dirty="0" smtClean="0"/>
              <a:t>Not a new concept. Same as analysis cubes in databases</a:t>
            </a:r>
          </a:p>
          <a:p>
            <a:endParaRPr lang="en-US" dirty="0"/>
          </a:p>
        </p:txBody>
      </p:sp>
    </p:spTree>
    <p:extLst>
      <p:ext uri="{BB962C8B-B14F-4D97-AF65-F5344CB8AC3E}">
        <p14:creationId xmlns:p14="http://schemas.microsoft.com/office/powerpoint/2010/main" val="358172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 Terms</a:t>
            </a:r>
            <a:endParaRPr lang="en-US" dirty="0"/>
          </a:p>
        </p:txBody>
      </p:sp>
      <p:sp>
        <p:nvSpPr>
          <p:cNvPr id="3" name="Content Placeholder 2"/>
          <p:cNvSpPr>
            <a:spLocks noGrp="1"/>
          </p:cNvSpPr>
          <p:nvPr>
            <p:ph idx="1"/>
          </p:nvPr>
        </p:nvSpPr>
        <p:spPr/>
        <p:txBody>
          <a:bodyPr>
            <a:normAutofit lnSpcReduction="10000"/>
          </a:bodyPr>
          <a:lstStyle/>
          <a:p>
            <a:r>
              <a:rPr lang="en-US" b="1" dirty="0"/>
              <a:t>Data Science:</a:t>
            </a:r>
            <a:r>
              <a:rPr lang="en-US" dirty="0"/>
              <a:t> the study of extracting knowledge from data</a:t>
            </a:r>
          </a:p>
          <a:p>
            <a:endParaRPr lang="en-US" b="1" dirty="0"/>
          </a:p>
          <a:p>
            <a:r>
              <a:rPr lang="en-US" b="1" dirty="0"/>
              <a:t>Data Mining:</a:t>
            </a:r>
            <a:r>
              <a:rPr lang="en-US" dirty="0"/>
              <a:t> the process of discovering patterns in large data sets</a:t>
            </a:r>
          </a:p>
          <a:p>
            <a:endParaRPr lang="en-US" b="1" dirty="0"/>
          </a:p>
          <a:p>
            <a:r>
              <a:rPr lang="en-US" b="1" dirty="0"/>
              <a:t>Machine Learning:</a:t>
            </a:r>
            <a:r>
              <a:rPr lang="en-US" dirty="0"/>
              <a:t> a set of methods that can automatically detect patterns in data and create models to predict future data or make decisions under uncertainty</a:t>
            </a:r>
          </a:p>
          <a:p>
            <a:endParaRPr lang="en-US" dirty="0"/>
          </a:p>
          <a:p>
            <a:r>
              <a:rPr lang="en-US" dirty="0"/>
              <a:t>All are forms of Artificial Intelligence (AI)</a:t>
            </a:r>
          </a:p>
        </p:txBody>
      </p:sp>
    </p:spTree>
    <p:extLst>
      <p:ext uri="{BB962C8B-B14F-4D97-AF65-F5344CB8AC3E}">
        <p14:creationId xmlns:p14="http://schemas.microsoft.com/office/powerpoint/2010/main" val="347448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Program composed of a Map() method and a Reduce() method</a:t>
            </a:r>
          </a:p>
          <a:p>
            <a:endParaRPr lang="en-US" dirty="0"/>
          </a:p>
          <a:p>
            <a:r>
              <a:rPr lang="en-US" dirty="0" smtClean="0"/>
              <a:t>Map() performs filtering and sorting operations</a:t>
            </a:r>
          </a:p>
          <a:p>
            <a:endParaRPr lang="en-US" dirty="0"/>
          </a:p>
          <a:p>
            <a:r>
              <a:rPr lang="en-US" dirty="0" smtClean="0"/>
              <a:t>Reduce() performs summary operations</a:t>
            </a:r>
          </a:p>
          <a:p>
            <a:endParaRPr lang="en-US" dirty="0"/>
          </a:p>
          <a:p>
            <a:r>
              <a:rPr lang="en-US" dirty="0" smtClean="0"/>
              <a:t>_.map([1, 2, 3], function(</a:t>
            </a:r>
            <a:r>
              <a:rPr lang="en-US" dirty="0" err="1" smtClean="0"/>
              <a:t>num</a:t>
            </a:r>
            <a:r>
              <a:rPr lang="en-US" dirty="0" smtClean="0"/>
              <a:t>) { return </a:t>
            </a:r>
            <a:r>
              <a:rPr lang="en-US" dirty="0" err="1" smtClean="0"/>
              <a:t>num</a:t>
            </a:r>
            <a:r>
              <a:rPr lang="en-US" dirty="0" smtClean="0"/>
              <a:t> * 3; })</a:t>
            </a:r>
          </a:p>
          <a:p>
            <a:r>
              <a:rPr lang="en-US" dirty="0" smtClean="0"/>
              <a:t>=&gt; [3, 6, 9]</a:t>
            </a:r>
          </a:p>
          <a:p>
            <a:endParaRPr lang="en-US" dirty="0"/>
          </a:p>
          <a:p>
            <a:r>
              <a:rPr lang="en-US" dirty="0" err="1" smtClean="0"/>
              <a:t>var</a:t>
            </a:r>
            <a:r>
              <a:rPr lang="en-US" dirty="0" smtClean="0"/>
              <a:t> sum = _.reduce([1, 2, 3], function(</a:t>
            </a:r>
            <a:r>
              <a:rPr lang="en-US" dirty="0" err="1" smtClean="0"/>
              <a:t>num</a:t>
            </a:r>
            <a:r>
              <a:rPr lang="en-US" dirty="0" smtClean="0"/>
              <a:t>) { return </a:t>
            </a:r>
            <a:r>
              <a:rPr lang="en-US" dirty="0" err="1" smtClean="0"/>
              <a:t>num</a:t>
            </a:r>
            <a:r>
              <a:rPr lang="en-US" dirty="0" smtClean="0"/>
              <a:t> % 2 == 0; }, 0);</a:t>
            </a:r>
          </a:p>
          <a:p>
            <a:r>
              <a:rPr lang="en-US" dirty="0" smtClean="0"/>
              <a:t>=&gt; 2</a:t>
            </a:r>
          </a:p>
          <a:p>
            <a:endParaRPr lang="en-US" dirty="0"/>
          </a:p>
        </p:txBody>
      </p:sp>
    </p:spTree>
    <p:extLst>
      <p:ext uri="{BB962C8B-B14F-4D97-AF65-F5344CB8AC3E}">
        <p14:creationId xmlns:p14="http://schemas.microsoft.com/office/powerpoint/2010/main" val="24589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 SQL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00FF"/>
                </a:solidFill>
              </a:rPr>
              <a:t>SELECT</a:t>
            </a:r>
            <a:r>
              <a:rPr lang="en-US" dirty="0"/>
              <a:t> </a:t>
            </a:r>
            <a:r>
              <a:rPr lang="en-US" dirty="0" err="1"/>
              <a:t>c.Name</a:t>
            </a:r>
            <a:r>
              <a:rPr lang="en-US" dirty="0"/>
              <a:t>, </a:t>
            </a:r>
            <a:r>
              <a:rPr lang="en-US" dirty="0">
                <a:solidFill>
                  <a:srgbClr val="0000FF"/>
                </a:solidFill>
              </a:rPr>
              <a:t>SUM</a:t>
            </a:r>
            <a:r>
              <a:rPr lang="en-US" dirty="0"/>
              <a:t>(</a:t>
            </a:r>
            <a:r>
              <a:rPr lang="en-US" dirty="0" err="1"/>
              <a:t>o.Total</a:t>
            </a:r>
            <a:r>
              <a:rPr lang="en-US" dirty="0"/>
              <a:t>)</a:t>
            </a:r>
          </a:p>
          <a:p>
            <a:pPr marL="0" indent="0">
              <a:buNone/>
            </a:pPr>
            <a:r>
              <a:rPr lang="en-US" dirty="0">
                <a:solidFill>
                  <a:srgbClr val="0000FF"/>
                </a:solidFill>
              </a:rPr>
              <a:t>FROM</a:t>
            </a:r>
            <a:r>
              <a:rPr lang="en-US" dirty="0"/>
              <a:t> Customers c </a:t>
            </a:r>
            <a:r>
              <a:rPr lang="en-US" dirty="0">
                <a:solidFill>
                  <a:srgbClr val="0000FF"/>
                </a:solidFill>
              </a:rPr>
              <a:t>INNER JOIN </a:t>
            </a:r>
            <a:r>
              <a:rPr lang="en-US" dirty="0"/>
              <a:t>Orders o ON </a:t>
            </a:r>
            <a:r>
              <a:rPr lang="en-US" dirty="0" err="1"/>
              <a:t>c.Id</a:t>
            </a:r>
            <a:r>
              <a:rPr lang="en-US" dirty="0"/>
              <a:t> = </a:t>
            </a:r>
            <a:r>
              <a:rPr lang="en-US" dirty="0" err="1" smtClean="0"/>
              <a:t>o.CustomerId</a:t>
            </a:r>
            <a:endParaRPr lang="en-US" dirty="0" smtClean="0"/>
          </a:p>
          <a:p>
            <a:pPr marL="0" indent="0">
              <a:buNone/>
            </a:pPr>
            <a:r>
              <a:rPr lang="en-US" dirty="0" smtClean="0">
                <a:solidFill>
                  <a:srgbClr val="0000FF"/>
                </a:solidFill>
              </a:rPr>
              <a:t>WHERE</a:t>
            </a:r>
            <a:r>
              <a:rPr lang="en-US" dirty="0" smtClean="0"/>
              <a:t> </a:t>
            </a:r>
            <a:r>
              <a:rPr lang="en-US" dirty="0" err="1" smtClean="0"/>
              <a:t>c.Name</a:t>
            </a:r>
            <a:r>
              <a:rPr lang="en-US" dirty="0" smtClean="0"/>
              <a:t> = </a:t>
            </a:r>
            <a:r>
              <a:rPr lang="en-US" dirty="0" smtClean="0">
                <a:solidFill>
                  <a:srgbClr val="FFFF00"/>
                </a:solidFill>
              </a:rPr>
              <a:t>‘UTD’</a:t>
            </a:r>
            <a:endParaRPr lang="en-US" dirty="0">
              <a:solidFill>
                <a:srgbClr val="FFFF00"/>
              </a:solidFill>
            </a:endParaRPr>
          </a:p>
          <a:p>
            <a:pPr marL="0" indent="0">
              <a:buNone/>
            </a:pPr>
            <a:r>
              <a:rPr lang="en-US" dirty="0">
                <a:solidFill>
                  <a:srgbClr val="0000FF"/>
                </a:solidFill>
              </a:rPr>
              <a:t>GROUP BY </a:t>
            </a:r>
            <a:r>
              <a:rPr lang="en-US" dirty="0" err="1" smtClean="0"/>
              <a:t>c.Name</a:t>
            </a:r>
            <a:endParaRPr lang="en-US" dirty="0" smtClean="0"/>
          </a:p>
          <a:p>
            <a:pPr marL="0" indent="0">
              <a:buNone/>
            </a:pPr>
            <a:endParaRPr lang="en-US" dirty="0"/>
          </a:p>
          <a:p>
            <a:r>
              <a:rPr lang="en-US" dirty="0" smtClean="0"/>
              <a:t>Map</a:t>
            </a:r>
          </a:p>
          <a:p>
            <a:pPr marL="457200" lvl="1" indent="0">
              <a:buNone/>
            </a:pPr>
            <a:r>
              <a:rPr lang="en-US" dirty="0" smtClean="0">
                <a:solidFill>
                  <a:srgbClr val="0000FF"/>
                </a:solidFill>
              </a:rPr>
              <a:t>SELECT</a:t>
            </a:r>
            <a:r>
              <a:rPr lang="en-US" dirty="0" smtClean="0"/>
              <a:t> </a:t>
            </a:r>
            <a:r>
              <a:rPr lang="en-US" dirty="0" err="1"/>
              <a:t>c.Name</a:t>
            </a:r>
            <a:r>
              <a:rPr lang="en-US" dirty="0"/>
              <a:t>, </a:t>
            </a:r>
            <a:r>
              <a:rPr lang="en-US" dirty="0" smtClean="0">
                <a:solidFill>
                  <a:srgbClr val="0000FF"/>
                </a:solidFill>
              </a:rPr>
              <a:t>SUM</a:t>
            </a:r>
            <a:r>
              <a:rPr lang="en-US" dirty="0" smtClean="0"/>
              <a:t>(</a:t>
            </a:r>
            <a:r>
              <a:rPr lang="en-US" dirty="0" err="1" smtClean="0"/>
              <a:t>o.Total</a:t>
            </a:r>
            <a:r>
              <a:rPr lang="en-US" dirty="0" smtClean="0"/>
              <a:t>)</a:t>
            </a:r>
          </a:p>
          <a:p>
            <a:pPr marL="457200" lvl="1" indent="0">
              <a:buNone/>
            </a:pPr>
            <a:r>
              <a:rPr lang="en-US" dirty="0" smtClean="0">
                <a:solidFill>
                  <a:srgbClr val="0000FF"/>
                </a:solidFill>
              </a:rPr>
              <a:t>FROM</a:t>
            </a:r>
            <a:r>
              <a:rPr lang="en-US" dirty="0" smtClean="0"/>
              <a:t> </a:t>
            </a:r>
            <a:r>
              <a:rPr lang="en-US" dirty="0"/>
              <a:t>Customers c </a:t>
            </a:r>
            <a:r>
              <a:rPr lang="en-US" dirty="0">
                <a:solidFill>
                  <a:srgbClr val="0000FF"/>
                </a:solidFill>
              </a:rPr>
              <a:t>INNER JOIN </a:t>
            </a:r>
            <a:r>
              <a:rPr lang="en-US" dirty="0"/>
              <a:t>Orders o ON </a:t>
            </a:r>
            <a:r>
              <a:rPr lang="en-US" dirty="0" err="1"/>
              <a:t>c.Id</a:t>
            </a:r>
            <a:r>
              <a:rPr lang="en-US" dirty="0"/>
              <a:t> = </a:t>
            </a:r>
            <a:r>
              <a:rPr lang="en-US" dirty="0" err="1" smtClean="0"/>
              <a:t>o.CustomerId</a:t>
            </a:r>
            <a:endParaRPr lang="en-US" dirty="0" smtClean="0"/>
          </a:p>
          <a:p>
            <a:pPr marL="457200" lvl="1" indent="0">
              <a:buNone/>
            </a:pPr>
            <a:r>
              <a:rPr lang="en-US" dirty="0">
                <a:solidFill>
                  <a:srgbClr val="0000FF"/>
                </a:solidFill>
              </a:rPr>
              <a:t>WHERE</a:t>
            </a:r>
            <a:r>
              <a:rPr lang="en-US" dirty="0"/>
              <a:t> </a:t>
            </a:r>
            <a:r>
              <a:rPr lang="en-US" dirty="0" err="1"/>
              <a:t>c.Name</a:t>
            </a:r>
            <a:r>
              <a:rPr lang="en-US" dirty="0"/>
              <a:t> = </a:t>
            </a:r>
            <a:r>
              <a:rPr lang="en-US" dirty="0">
                <a:solidFill>
                  <a:srgbClr val="FFFF00"/>
                </a:solidFill>
              </a:rPr>
              <a:t>‘UTD</a:t>
            </a:r>
            <a:r>
              <a:rPr lang="en-US" dirty="0" smtClean="0">
                <a:solidFill>
                  <a:srgbClr val="FFFF00"/>
                </a:solidFill>
              </a:rPr>
              <a:t>’</a:t>
            </a:r>
            <a:endParaRPr lang="en-US" dirty="0" smtClean="0"/>
          </a:p>
          <a:p>
            <a:r>
              <a:rPr lang="en-US" dirty="0" smtClean="0"/>
              <a:t>Reduce</a:t>
            </a:r>
          </a:p>
          <a:p>
            <a:pPr marL="457200" lvl="1" indent="0">
              <a:buNone/>
            </a:pPr>
            <a:r>
              <a:rPr lang="en-US" dirty="0">
                <a:solidFill>
                  <a:srgbClr val="0000FF"/>
                </a:solidFill>
              </a:rPr>
              <a:t>GROUP BY </a:t>
            </a:r>
            <a:r>
              <a:rPr lang="en-US" dirty="0" err="1"/>
              <a:t>c.Name</a:t>
            </a:r>
            <a:endParaRPr lang="en-US" dirty="0"/>
          </a:p>
          <a:p>
            <a:pPr lvl="1"/>
            <a:endParaRPr lang="en-US" dirty="0" smtClean="0"/>
          </a:p>
          <a:p>
            <a:endParaRPr lang="en-US" dirty="0"/>
          </a:p>
        </p:txBody>
      </p:sp>
    </p:spTree>
    <p:extLst>
      <p:ext uri="{BB962C8B-B14F-4D97-AF65-F5344CB8AC3E}">
        <p14:creationId xmlns:p14="http://schemas.microsoft.com/office/powerpoint/2010/main" val="1709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 Summary</a:t>
            </a:r>
            <a:endParaRPr lang="en-US" dirty="0"/>
          </a:p>
        </p:txBody>
      </p:sp>
      <p:sp>
        <p:nvSpPr>
          <p:cNvPr id="3" name="Content Placeholder 2"/>
          <p:cNvSpPr>
            <a:spLocks noGrp="1"/>
          </p:cNvSpPr>
          <p:nvPr>
            <p:ph idx="1"/>
          </p:nvPr>
        </p:nvSpPr>
        <p:spPr/>
        <p:txBody>
          <a:bodyPr>
            <a:normAutofit/>
          </a:bodyPr>
          <a:lstStyle/>
          <a:p>
            <a:r>
              <a:rPr lang="en-US" dirty="0" smtClean="0"/>
              <a:t>Every few days we create as much information as we did from the dawn of time till yesterday.</a:t>
            </a:r>
          </a:p>
          <a:p>
            <a:endParaRPr lang="en-US" dirty="0"/>
          </a:p>
          <a:p>
            <a:r>
              <a:rPr lang="en-US" dirty="0" smtClean="0"/>
              <a:t>When you are talking big data picking the wrong algorithm or data structure can be very expensive.</a:t>
            </a:r>
          </a:p>
          <a:p>
            <a:endParaRPr lang="en-US" dirty="0"/>
          </a:p>
          <a:p>
            <a:r>
              <a:rPr lang="en-US" dirty="0" smtClean="0"/>
              <a:t>Gone </a:t>
            </a:r>
            <a:r>
              <a:rPr lang="en-US" dirty="0"/>
              <a:t>are the days where we just request all </a:t>
            </a:r>
            <a:r>
              <a:rPr lang="en-US" dirty="0" smtClean="0"/>
              <a:t>data</a:t>
            </a:r>
            <a:endParaRPr lang="en-US" dirty="0"/>
          </a:p>
          <a:p>
            <a:endParaRPr lang="en-US" dirty="0" smtClean="0"/>
          </a:p>
          <a:p>
            <a:endParaRPr lang="en-US" dirty="0"/>
          </a:p>
        </p:txBody>
      </p:sp>
    </p:spTree>
    <p:extLst>
      <p:ext uri="{BB962C8B-B14F-4D97-AF65-F5344CB8AC3E}">
        <p14:creationId xmlns:p14="http://schemas.microsoft.com/office/powerpoint/2010/main" val="37835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Everything is programming comes from Math and the more math you understand the better you understand the programming concepts and the better programmer you can be.</a:t>
            </a:r>
          </a:p>
          <a:p>
            <a:endParaRPr lang="en-US" dirty="0" smtClean="0"/>
          </a:p>
          <a:p>
            <a:r>
              <a:rPr lang="en-US" dirty="0" smtClean="0"/>
              <a:t>Computers are built upon complex math. Knowing the math can help you to better understand the problems you are trying to solve, and the proper way to go about it.</a:t>
            </a:r>
          </a:p>
          <a:p>
            <a:endParaRPr lang="en-US" dirty="0" smtClean="0"/>
          </a:p>
          <a:p>
            <a:r>
              <a:rPr lang="en-US" dirty="0" smtClean="0"/>
              <a:t>Math is at least 3000 years older than computer science, so someone else has already figured these things out.</a:t>
            </a:r>
          </a:p>
          <a:p>
            <a:endParaRPr lang="en-US" dirty="0"/>
          </a:p>
        </p:txBody>
      </p:sp>
    </p:spTree>
    <p:extLst>
      <p:ext uri="{BB962C8B-B14F-4D97-AF65-F5344CB8AC3E}">
        <p14:creationId xmlns:p14="http://schemas.microsoft.com/office/powerpoint/2010/main" val="390519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err="1" smtClean="0"/>
              <a:t>GitHub</a:t>
            </a:r>
            <a:r>
              <a:rPr lang="en-US" dirty="0" smtClean="0"/>
              <a:t>:</a:t>
            </a:r>
            <a:r>
              <a:rPr lang="en-US" dirty="0"/>
              <a:t> https://github.com/korz</a:t>
            </a:r>
            <a:endParaRPr lang="en-US" dirty="0" smtClean="0"/>
          </a:p>
          <a:p>
            <a:pPr marL="0" indent="0">
              <a:buNone/>
            </a:pPr>
            <a:endParaRPr lang="en-US" dirty="0" smtClean="0"/>
          </a:p>
          <a:p>
            <a:pPr marL="0" indent="0">
              <a:buNone/>
            </a:pPr>
            <a:r>
              <a:rPr lang="en-US" dirty="0" smtClean="0"/>
              <a:t>Twitter: @</a:t>
            </a:r>
            <a:r>
              <a:rPr lang="en-US" dirty="0" err="1" smtClean="0"/>
              <a:t>bkorzynski</a:t>
            </a:r>
            <a:endParaRPr lang="en-US" dirty="0"/>
          </a:p>
        </p:txBody>
      </p:sp>
    </p:spTree>
    <p:extLst>
      <p:ext uri="{BB962C8B-B14F-4D97-AF65-F5344CB8AC3E}">
        <p14:creationId xmlns:p14="http://schemas.microsoft.com/office/powerpoint/2010/main" val="140098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Recursion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8076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noFill/>
        </p:spPr>
        <p:txBody>
          <a:bodyPr>
            <a:normAutofit lnSpcReduction="10000"/>
          </a:bodyPr>
          <a:lstStyle/>
          <a:p>
            <a:r>
              <a:rPr lang="en-US" dirty="0" smtClean="0"/>
              <a:t>“… a process of repeating items in a self-similar way”</a:t>
            </a:r>
          </a:p>
          <a:p>
            <a:r>
              <a:rPr lang="en-US" dirty="0" smtClean="0"/>
              <a:t>Methods that meet 2 conditions</a:t>
            </a:r>
          </a:p>
          <a:p>
            <a:pPr lvl="1"/>
            <a:r>
              <a:rPr lang="en-US" dirty="0" smtClean="0"/>
              <a:t>The method must call it self</a:t>
            </a:r>
          </a:p>
          <a:p>
            <a:pPr lvl="1"/>
            <a:r>
              <a:rPr lang="en-US" dirty="0" smtClean="0"/>
              <a:t>The method must define at least one stop condition, so you know when to stop the recursion (this avoids things like stack overflows, segmentation faults, etc.)</a:t>
            </a:r>
          </a:p>
          <a:p>
            <a:endParaRPr lang="en-US" dirty="0"/>
          </a:p>
          <a:p>
            <a:pPr marL="0" indent="0">
              <a:buNone/>
            </a:pPr>
            <a:r>
              <a:rPr lang="en-US" dirty="0" smtClean="0"/>
              <a:t>	</a:t>
            </a:r>
            <a:endParaRPr lang="en-US" dirty="0">
              <a:latin typeface="Consolas" panose="020B0609020204030204" pitchFamily="49" charset="0"/>
              <a:cs typeface="Consolas" panose="020B0609020204030204" pitchFamily="49" charset="0"/>
            </a:endParaRPr>
          </a:p>
          <a:p>
            <a:pPr marL="457200" lvl="1" indent="0">
              <a:lnSpc>
                <a:spcPct val="107000"/>
              </a:lnSpc>
              <a:spcBef>
                <a:spcPts val="0"/>
              </a:spcBef>
              <a:spcAft>
                <a:spcPts val="800"/>
              </a:spcAft>
              <a:buNone/>
            </a:pPr>
            <a:endParaRPr lang="en-US" sz="2100" dirty="0" smtClean="0"/>
          </a:p>
          <a:p>
            <a:pPr marL="457200" lvl="1" indent="0">
              <a:lnSpc>
                <a:spcPct val="107000"/>
              </a:lnSpc>
              <a:spcBef>
                <a:spcPts val="0"/>
              </a:spcBef>
              <a:spcAft>
                <a:spcPts val="800"/>
              </a:spcAft>
              <a:buNone/>
            </a:pPr>
            <a:r>
              <a:rPr lang="en-US" sz="2100" dirty="0" smtClean="0"/>
              <a:t>	</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p>
          <a:p>
            <a:endParaRPr lang="en-US" dirty="0"/>
          </a:p>
        </p:txBody>
      </p:sp>
    </p:spTree>
    <p:extLst>
      <p:ext uri="{BB962C8B-B14F-4D97-AF65-F5344CB8AC3E}">
        <p14:creationId xmlns:p14="http://schemas.microsoft.com/office/powerpoint/2010/main" val="909223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0800000">
            <a:off x="680320" y="3361038"/>
            <a:ext cx="4007010" cy="2319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Factorial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20000"/>
              </a:bodyPr>
              <a:lstStyle/>
              <a:p>
                <a:r>
                  <a:rPr lang="en-US" dirty="0" smtClean="0"/>
                  <a:t>The product of all positive integers less than or equal to </a:t>
                </a:r>
                <a14:m>
                  <m:oMath xmlns:m="http://schemas.openxmlformats.org/officeDocument/2006/math">
                    <m:r>
                      <a:rPr lang="en-US" i="1">
                        <a:latin typeface="Cambria Math" panose="02040503050406030204" pitchFamily="18" charset="0"/>
                      </a:rPr>
                      <m:t>𝑛</m:t>
                    </m:r>
                  </m:oMath>
                </a14:m>
                <a:endParaRPr lang="en-US" sz="2000" dirty="0" smtClean="0"/>
              </a:p>
              <a:p>
                <a:pPr marL="228600" lvl="2">
                  <a:spcBef>
                    <a:spcPts val="1000"/>
                  </a:spcBef>
                </a:pPr>
                <a:endParaRPr lang="en-US" sz="2000" dirty="0"/>
              </a:p>
              <a:p>
                <a:pPr marL="228600" lvl="2">
                  <a:spcBef>
                    <a:spcPts val="1000"/>
                  </a:spcBef>
                </a:pPr>
                <a:endParaRPr lang="en-US" sz="2000" dirty="0" smtClean="0"/>
              </a:p>
              <a:p>
                <a:pPr marL="0" indent="0">
                  <a:buNone/>
                </a:pPr>
                <a:r>
                  <a:rPr lang="en-US" sz="2300" dirty="0">
                    <a:solidFill>
                      <a:srgbClr val="0000FF"/>
                    </a:solidFill>
                    <a:latin typeface="Consolas" panose="020B0609020204030204" pitchFamily="49" charset="0"/>
                    <a:cs typeface="Consolas" panose="020B0609020204030204" pitchFamily="49" charset="0"/>
                  </a:rPr>
                  <a:t>static int </a:t>
                </a:r>
                <a:r>
                  <a:rPr lang="en-US" sz="2300" dirty="0">
                    <a:solidFill>
                      <a:schemeClr val="bg1"/>
                    </a:solidFill>
                    <a:latin typeface="Consolas" panose="020B0609020204030204" pitchFamily="49" charset="0"/>
                    <a:cs typeface="Consolas" panose="020B0609020204030204" pitchFamily="49" charset="0"/>
                  </a:rPr>
                  <a:t>factorial(</a:t>
                </a:r>
                <a:r>
                  <a:rPr lang="en-US" sz="2300" dirty="0">
                    <a:solidFill>
                      <a:srgbClr val="0000FF"/>
                    </a:solidFill>
                    <a:latin typeface="Consolas" panose="020B0609020204030204" pitchFamily="49" charset="0"/>
                    <a:cs typeface="Consolas" panose="020B0609020204030204" pitchFamily="49" charset="0"/>
                  </a:rPr>
                  <a:t>int</a:t>
                </a:r>
                <a:r>
                  <a:rPr lang="en-US" sz="2300" dirty="0">
                    <a:solidFill>
                      <a:schemeClr val="bg1"/>
                    </a:solidFill>
                    <a:latin typeface="Consolas" panose="020B0609020204030204" pitchFamily="49" charset="0"/>
                    <a:cs typeface="Consolas" panose="020B0609020204030204" pitchFamily="49" charset="0"/>
                  </a:rPr>
                  <a:t> n)</a:t>
                </a:r>
              </a:p>
              <a:p>
                <a:pPr marL="0" indent="0">
                  <a:buNone/>
                </a:pPr>
                <a:r>
                  <a:rPr lang="en-US" sz="2300" dirty="0">
                    <a:solidFill>
                      <a:schemeClr val="bg1"/>
                    </a:solidFill>
                    <a:latin typeface="Consolas" panose="020B0609020204030204" pitchFamily="49" charset="0"/>
                    <a:cs typeface="Consolas" panose="020B0609020204030204" pitchFamily="49" charset="0"/>
                  </a:rPr>
                  <a:t>{</a:t>
                </a:r>
              </a:p>
              <a:p>
                <a:pPr marL="0" indent="0">
                  <a:buNone/>
                </a:pPr>
                <a:r>
                  <a:rPr lang="en-US" sz="2300" dirty="0">
                    <a:solidFill>
                      <a:srgbClr val="0000FF"/>
                    </a:solidFill>
                    <a:latin typeface="Consolas" panose="020B0609020204030204" pitchFamily="49" charset="0"/>
                    <a:cs typeface="Consolas" panose="020B0609020204030204" pitchFamily="49" charset="0"/>
                  </a:rPr>
                  <a:t>   if</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(n == 0) </a:t>
                </a:r>
                <a:r>
                  <a:rPr lang="en-US" sz="2300" dirty="0">
                    <a:solidFill>
                      <a:srgbClr val="0000FF"/>
                    </a:solidFill>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1;</a:t>
                </a:r>
              </a:p>
              <a:p>
                <a:pPr marL="457200" lvl="1" indent="0">
                  <a:buNone/>
                </a:pPr>
                <a:endParaRPr lang="en-US" sz="2300" dirty="0">
                  <a:solidFill>
                    <a:srgbClr val="0000FF"/>
                  </a:solidFill>
                  <a:latin typeface="Consolas" panose="020B0609020204030204" pitchFamily="49" charset="0"/>
                  <a:cs typeface="Consolas" panose="020B0609020204030204" pitchFamily="49" charset="0"/>
                </a:endParaRPr>
              </a:p>
              <a:p>
                <a:pPr marL="457200" lvl="1" indent="0">
                  <a:buNone/>
                </a:pPr>
                <a:r>
                  <a:rPr lang="en-US" sz="2300" dirty="0">
                    <a:solidFill>
                      <a:srgbClr val="0000FF"/>
                    </a:solidFill>
                    <a:latin typeface="Consolas" panose="020B0609020204030204" pitchFamily="49" charset="0"/>
                    <a:cs typeface="Consolas" panose="020B0609020204030204" pitchFamily="49" charset="0"/>
                  </a:rPr>
                  <a:t>return</a:t>
                </a:r>
                <a:endParaRPr lang="en-US" sz="2300" dirty="0">
                  <a:latin typeface="Consolas" panose="020B0609020204030204" pitchFamily="49" charset="0"/>
                  <a:cs typeface="Consolas" panose="020B0609020204030204" pitchFamily="49" charset="0"/>
                </a:endParaRPr>
              </a:p>
              <a:p>
                <a:pPr marL="457200" lvl="1" indent="0">
                  <a:buNone/>
                </a:pPr>
                <a:r>
                  <a:rPr lang="en-US" sz="2300" dirty="0">
                    <a:solidFill>
                      <a:schemeClr val="bg1"/>
                    </a:solidFill>
                    <a:latin typeface="Consolas" panose="020B0609020204030204" pitchFamily="49" charset="0"/>
                    <a:cs typeface="Consolas" panose="020B0609020204030204" pitchFamily="49" charset="0"/>
                  </a:rPr>
                  <a:t>	n * factorial(n -1);</a:t>
                </a:r>
              </a:p>
              <a:p>
                <a:pPr marL="0" indent="0">
                  <a:buNone/>
                </a:pPr>
                <a:r>
                  <a:rPr lang="en-US" sz="2300" dirty="0">
                    <a:solidFill>
                      <a:schemeClr val="bg1"/>
                    </a:solidFill>
                    <a:latin typeface="Consolas" panose="020B0609020204030204" pitchFamily="49" charset="0"/>
                    <a:cs typeface="Consolas" panose="020B0609020204030204" pitchFamily="49" charset="0"/>
                  </a:rPr>
                  <a:t>}</a:t>
                </a:r>
              </a:p>
              <a:p>
                <a:pPr marL="0" lvl="2" indent="0">
                  <a:spcBef>
                    <a:spcPts val="1000"/>
                  </a:spcBef>
                  <a:buNone/>
                </a:pPr>
                <a:endParaRPr lang="en-US" sz="2000" dirty="0"/>
              </a:p>
              <a:p>
                <a:pPr marL="228600" lvl="2">
                  <a:spcBef>
                    <a:spcPts val="1000"/>
                  </a:spcBef>
                </a:pPr>
                <a:endParaRPr lang="en-US" sz="2000" dirty="0" smtClean="0">
                  <a:ea typeface="Cambria Math" panose="02040503050406030204" pitchFamily="18" charset="0"/>
                </a:endParaRPr>
              </a:p>
              <a:p>
                <a:pPr marL="228600" lvl="2">
                  <a:spcBef>
                    <a:spcPts val="1000"/>
                  </a:spcBef>
                </a:pPr>
                <a:endParaRPr lang="en-US" sz="2000" dirty="0"/>
              </a:p>
              <a:p>
                <a:pPr marL="228600" lvl="2">
                  <a:spcBef>
                    <a:spcPts val="1000"/>
                  </a:spcBef>
                </a:pPr>
                <a:endParaRPr lang="en-US" sz="2000" dirty="0"/>
              </a:p>
              <a:p>
                <a:pPr marL="228600" lvl="2">
                  <a:spcBef>
                    <a:spcPts val="1000"/>
                  </a:spcBef>
                </a:pPr>
                <a:endParaRPr lang="en-US" sz="2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429" t="-33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normAutofit fontScale="92500" lnSpcReduction="20000"/>
              </a:bodyPr>
              <a:lstStyle/>
              <a:p>
                <a:pPr marL="228600" lvl="2">
                  <a:spcBef>
                    <a:spcPts val="1000"/>
                  </a:spcBef>
                </a:pPr>
                <a14:m>
                  <m:oMath xmlns:m="http://schemas.openxmlformats.org/officeDocument/2006/math">
                    <m:r>
                      <a:rPr lang="en-US" sz="2000" smtClean="0">
                        <a:latin typeface="Cambria Math" panose="02040503050406030204" pitchFamily="18" charset="0"/>
                        <a:ea typeface="Cambria Math" panose="02040503050406030204" pitchFamily="18" charset="0"/>
                      </a:rPr>
                      <m:t>5</m:t>
                    </m:r>
                    <m:r>
                      <a:rPr lang="en-US" sz="2000" i="1">
                        <a:latin typeface="Cambria Math" panose="02040503050406030204" pitchFamily="18" charset="0"/>
                        <a:ea typeface="Cambria Math" panose="02040503050406030204" pitchFamily="18" charset="0"/>
                      </a:rPr>
                      <m:t>!=5 ∗4 ∗3 ∗2 ∗1=120</m:t>
                    </m:r>
                  </m:oMath>
                </a14:m>
                <a:endParaRPr lang="en-US" sz="2000" dirty="0">
                  <a:ea typeface="Cambria Math" panose="02040503050406030204" pitchFamily="18" charset="0"/>
                </a:endParaRPr>
              </a:p>
              <a:p>
                <a:pPr marL="228600" lvl="2">
                  <a:spcBef>
                    <a:spcPts val="1000"/>
                  </a:spcBef>
                </a:pPr>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5</m:t>
                    </m:r>
                    <m:r>
                      <a:rPr lang="en-US" sz="2000" i="1">
                        <a:latin typeface="Cambria Math" panose="02040503050406030204" pitchFamily="18" charset="0"/>
                        <a:ea typeface="Cambria Math" panose="02040503050406030204" pitchFamily="18" charset="0"/>
                      </a:rPr>
                      <m:t>!=5 ∗4!=120</m:t>
                    </m:r>
                  </m:oMath>
                </a14:m>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!=4 ∗3!=24</m:t>
                    </m:r>
                  </m:oMath>
                </a14:m>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!=3 ∗2!=6</m:t>
                    </m:r>
                  </m:oMath>
                </a14:m>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!=2 ∗1!=2</m:t>
                    </m:r>
                  </m:oMath>
                </a14:m>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!=1</m:t>
                    </m:r>
                  </m:oMath>
                </a14:m>
                <a:endParaRPr lang="en-US" sz="2000" dirty="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038" t="-1015"/>
                </a:stretch>
              </a:blipFill>
            </p:spPr>
            <p:txBody>
              <a:bodyPr/>
              <a:lstStyle/>
              <a:p>
                <a:r>
                  <a:rPr lang="en-US">
                    <a:noFill/>
                  </a:rPr>
                  <a:t> </a:t>
                </a:r>
              </a:p>
            </p:txBody>
          </p:sp>
        </mc:Fallback>
      </mc:AlternateContent>
    </p:spTree>
    <p:extLst>
      <p:ext uri="{BB962C8B-B14F-4D97-AF65-F5344CB8AC3E}">
        <p14:creationId xmlns:p14="http://schemas.microsoft.com/office/powerpoint/2010/main" val="1611346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0320" y="2336873"/>
            <a:ext cx="4484804" cy="2927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 Walk Through the Call Stack</a:t>
            </a:r>
            <a:endParaRPr lang="en-US" dirty="0"/>
          </a:p>
        </p:txBody>
      </p:sp>
      <p:sp>
        <p:nvSpPr>
          <p:cNvPr id="3" name="Content Placeholder 2"/>
          <p:cNvSpPr>
            <a:spLocks noGrp="1"/>
          </p:cNvSpPr>
          <p:nvPr>
            <p:ph sz="half" idx="1"/>
          </p:nvPr>
        </p:nvSpPr>
        <p:spPr/>
        <p:txBody>
          <a:bodyPr>
            <a:normAutofit/>
          </a:bodyPr>
          <a:lstStyle/>
          <a:p>
            <a:pPr marL="0" indent="0">
              <a:buNone/>
            </a:pPr>
            <a:r>
              <a:rPr lang="en-US" sz="2300" dirty="0">
                <a:solidFill>
                  <a:srgbClr val="0000FF"/>
                </a:solidFill>
                <a:latin typeface="Consolas" panose="020B0609020204030204" pitchFamily="49" charset="0"/>
                <a:cs typeface="Consolas" panose="020B0609020204030204" pitchFamily="49" charset="0"/>
              </a:rPr>
              <a:t>static int </a:t>
            </a:r>
            <a:r>
              <a:rPr lang="en-US" sz="2300" dirty="0">
                <a:solidFill>
                  <a:schemeClr val="bg1"/>
                </a:solidFill>
                <a:latin typeface="Consolas" panose="020B0609020204030204" pitchFamily="49" charset="0"/>
                <a:cs typeface="Consolas" panose="020B0609020204030204" pitchFamily="49" charset="0"/>
              </a:rPr>
              <a:t>factorial(</a:t>
            </a:r>
            <a:r>
              <a:rPr lang="en-US" sz="2300" dirty="0">
                <a:solidFill>
                  <a:srgbClr val="0000FF"/>
                </a:solidFill>
                <a:latin typeface="Consolas" panose="020B0609020204030204" pitchFamily="49" charset="0"/>
                <a:cs typeface="Consolas" panose="020B0609020204030204" pitchFamily="49" charset="0"/>
              </a:rPr>
              <a:t>int</a:t>
            </a:r>
            <a:r>
              <a:rPr lang="en-US" sz="2300" dirty="0">
                <a:solidFill>
                  <a:schemeClr val="bg1"/>
                </a:solidFill>
                <a:latin typeface="Consolas" panose="020B0609020204030204" pitchFamily="49" charset="0"/>
                <a:cs typeface="Consolas" panose="020B0609020204030204" pitchFamily="49" charset="0"/>
              </a:rPr>
              <a:t> n)</a:t>
            </a:r>
          </a:p>
          <a:p>
            <a:pPr marL="0" indent="0">
              <a:buNone/>
            </a:pPr>
            <a:r>
              <a:rPr lang="en-US" sz="2300" dirty="0">
                <a:solidFill>
                  <a:schemeClr val="bg1"/>
                </a:solidFill>
                <a:latin typeface="Consolas" panose="020B0609020204030204" pitchFamily="49" charset="0"/>
                <a:cs typeface="Consolas" panose="020B0609020204030204" pitchFamily="49" charset="0"/>
              </a:rPr>
              <a:t>{</a:t>
            </a:r>
          </a:p>
          <a:p>
            <a:pPr marL="0" indent="0">
              <a:buNone/>
            </a:pPr>
            <a:r>
              <a:rPr lang="en-US" sz="2300" dirty="0">
                <a:solidFill>
                  <a:srgbClr val="0000FF"/>
                </a:solidFill>
                <a:latin typeface="Consolas" panose="020B0609020204030204" pitchFamily="49" charset="0"/>
                <a:cs typeface="Consolas" panose="020B0609020204030204" pitchFamily="49" charset="0"/>
              </a:rPr>
              <a:t>   if</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(n == 0) </a:t>
            </a:r>
            <a:r>
              <a:rPr lang="en-US" sz="2300" dirty="0">
                <a:solidFill>
                  <a:srgbClr val="0000FF"/>
                </a:solidFill>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1;</a:t>
            </a:r>
          </a:p>
          <a:p>
            <a:pPr marL="457200" lvl="1" indent="0">
              <a:buNone/>
            </a:pPr>
            <a:endParaRPr lang="en-US" sz="2300" dirty="0">
              <a:solidFill>
                <a:srgbClr val="0000FF"/>
              </a:solidFill>
              <a:latin typeface="Consolas" panose="020B0609020204030204" pitchFamily="49" charset="0"/>
              <a:cs typeface="Consolas" panose="020B0609020204030204" pitchFamily="49" charset="0"/>
            </a:endParaRPr>
          </a:p>
          <a:p>
            <a:pPr marL="457200" lvl="1" indent="0">
              <a:buNone/>
            </a:pPr>
            <a:r>
              <a:rPr lang="en-US" sz="2300" dirty="0">
                <a:solidFill>
                  <a:srgbClr val="0000FF"/>
                </a:solidFill>
                <a:latin typeface="Consolas" panose="020B0609020204030204" pitchFamily="49" charset="0"/>
                <a:cs typeface="Consolas" panose="020B0609020204030204" pitchFamily="49" charset="0"/>
              </a:rPr>
              <a:t>return</a:t>
            </a:r>
            <a:endParaRPr lang="en-US" sz="2300" dirty="0">
              <a:latin typeface="Consolas" panose="020B0609020204030204" pitchFamily="49" charset="0"/>
              <a:cs typeface="Consolas" panose="020B0609020204030204" pitchFamily="49" charset="0"/>
            </a:endParaRPr>
          </a:p>
          <a:p>
            <a:pPr marL="457200" lvl="1" indent="0">
              <a:buNone/>
            </a:pPr>
            <a:r>
              <a:rPr lang="en-US" sz="2300" dirty="0">
                <a:solidFill>
                  <a:schemeClr val="bg1"/>
                </a:solidFill>
                <a:latin typeface="Consolas" panose="020B0609020204030204" pitchFamily="49" charset="0"/>
                <a:cs typeface="Consolas" panose="020B0609020204030204" pitchFamily="49" charset="0"/>
              </a:rPr>
              <a:t>	n * factorial(n -1);</a:t>
            </a:r>
          </a:p>
          <a:p>
            <a:pPr marL="0" indent="0">
              <a:buNone/>
            </a:pPr>
            <a:r>
              <a:rPr lang="en-US" sz="2300" dirty="0">
                <a:solidFill>
                  <a:schemeClr val="bg1"/>
                </a:solidFill>
                <a:latin typeface="Consolas" panose="020B0609020204030204" pitchFamily="49" charset="0"/>
                <a:cs typeface="Consolas" panose="020B0609020204030204" pitchFamily="49" charset="0"/>
              </a:rPr>
              <a:t>}</a:t>
            </a:r>
            <a:endParaRPr lang="en-US" sz="2300" dirty="0">
              <a:latin typeface="Consolas" panose="020B0609020204030204" pitchFamily="49" charset="0"/>
              <a:cs typeface="Consolas" panose="020B0609020204030204" pitchFamily="49" charset="0"/>
            </a:endParaRPr>
          </a:p>
          <a:p>
            <a:pPr marL="0" indent="0">
              <a:buNone/>
            </a:pPr>
            <a:endParaRPr lang="en-US" sz="2300" dirty="0">
              <a:latin typeface="Consolas" panose="020B0609020204030204" pitchFamily="49" charset="0"/>
              <a:cs typeface="Consolas" panose="020B0609020204030204" pitchFamily="49" charset="0"/>
            </a:endParaRPr>
          </a:p>
          <a:p>
            <a:endParaRPr lang="en-US" sz="2300" dirty="0"/>
          </a:p>
        </p:txBody>
      </p:sp>
      <p:graphicFrame>
        <p:nvGraphicFramePr>
          <p:cNvPr id="18"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7"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6"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5"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4"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6"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3"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2"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endParaRPr lang="en-US" dirty="0"/>
                    </a:p>
                  </a:txBody>
                  <a:tcPr/>
                </a:tc>
              </a:tr>
              <a:tr h="370840">
                <a:tc>
                  <a:txBody>
                    <a:bodyPr/>
                    <a:lstStyle/>
                    <a:p>
                      <a:r>
                        <a:rPr lang="en-US" dirty="0" smtClean="0"/>
                        <a:t>0</a:t>
                      </a:r>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1"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dirty="0"/>
                    </a:p>
                  </a:txBody>
                  <a:tcPr/>
                </a:tc>
              </a:tr>
            </a:tbl>
          </a:graphicData>
        </a:graphic>
      </p:graphicFrame>
      <p:graphicFrame>
        <p:nvGraphicFramePr>
          <p:cNvPr id="10"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9"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r>
                        <a:rPr lang="en-US" dirty="0" smtClean="0"/>
                        <a:t>1 * 1 = 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8"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r>
                        <a:rPr lang="en-US" dirty="0" smtClean="0"/>
                        <a:t>2 * 1 =</a:t>
                      </a:r>
                      <a:r>
                        <a:rPr lang="en-US" baseline="0" dirty="0" smtClean="0"/>
                        <a:t> 2</a:t>
                      </a:r>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r>
                        <a:rPr lang="en-US" dirty="0" smtClean="0"/>
                        <a:t>1 * 1 = 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5" name="Content Placeholder 4"/>
          <p:cNvGraphicFramePr>
            <a:graphicFrameLocks noGrp="1"/>
          </p:cNvGraphicFramePr>
          <p:nvPr>
            <p:ph sz="half" idx="2"/>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r>
                        <a:rPr lang="en-US" dirty="0" smtClean="0"/>
                        <a:t>3 * 2  = 6</a:t>
                      </a:r>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r>
                        <a:rPr lang="en-US" dirty="0" smtClean="0"/>
                        <a:t>2 * 1 =</a:t>
                      </a:r>
                      <a:r>
                        <a:rPr lang="en-US" baseline="0" dirty="0" smtClean="0"/>
                        <a:t> 2</a:t>
                      </a:r>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r>
                        <a:rPr lang="en-US" dirty="0" smtClean="0"/>
                        <a:t>1 * 1 = 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48005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11352</TotalTime>
  <Words>2472</Words>
  <Application>Microsoft Office PowerPoint</Application>
  <PresentationFormat>Widescreen</PresentationFormat>
  <Paragraphs>478</Paragraphs>
  <Slides>58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Cambria Math</vt:lpstr>
      <vt:lpstr>Consolas</vt:lpstr>
      <vt:lpstr>Times New Roman</vt:lpstr>
      <vt:lpstr>Trebuchet MS</vt:lpstr>
      <vt:lpstr>Berlin</vt:lpstr>
      <vt:lpstr>Math is Everywhere  and Why you should care</vt:lpstr>
      <vt:lpstr>About Me</vt:lpstr>
      <vt:lpstr>Cryptography</vt:lpstr>
      <vt:lpstr>Cryptography</vt:lpstr>
      <vt:lpstr>DEMO</vt:lpstr>
      <vt:lpstr>Recursion</vt:lpstr>
      <vt:lpstr>Definition</vt:lpstr>
      <vt:lpstr>Factorial</vt:lpstr>
      <vt:lpstr>A Walk Through the Call Stack</vt:lpstr>
      <vt:lpstr>Fibonacci Numbers</vt:lpstr>
      <vt:lpstr>DEMO</vt:lpstr>
      <vt:lpstr>Data Structures / ADT</vt:lpstr>
      <vt:lpstr>Stack</vt:lpstr>
      <vt:lpstr>DEMO</vt:lpstr>
      <vt:lpstr>Stack Use Cases</vt:lpstr>
      <vt:lpstr>Queue</vt:lpstr>
      <vt:lpstr>DEMO</vt:lpstr>
      <vt:lpstr>Queue Use Cases</vt:lpstr>
      <vt:lpstr>Linked List</vt:lpstr>
      <vt:lpstr>DEMO</vt:lpstr>
      <vt:lpstr>Hash Table</vt:lpstr>
      <vt:lpstr>DEMO</vt:lpstr>
      <vt:lpstr>Tree</vt:lpstr>
      <vt:lpstr>DEMO</vt:lpstr>
      <vt:lpstr>Tree Use Cases</vt:lpstr>
      <vt:lpstr>Trie</vt:lpstr>
      <vt:lpstr>Advantages of Tries over Hash Tables</vt:lpstr>
      <vt:lpstr>Set Theory</vt:lpstr>
      <vt:lpstr>DEMO</vt:lpstr>
      <vt:lpstr>Functions</vt:lpstr>
      <vt:lpstr>Function</vt:lpstr>
      <vt:lpstr>Examples</vt:lpstr>
      <vt:lpstr>Functional Programming</vt:lpstr>
      <vt:lpstr>Combinatorics</vt:lpstr>
      <vt:lpstr>Definition</vt:lpstr>
      <vt:lpstr>Probability</vt:lpstr>
      <vt:lpstr>Example: IP Address</vt:lpstr>
      <vt:lpstr>Example: IP Address</vt:lpstr>
      <vt:lpstr>Arity</vt:lpstr>
      <vt:lpstr>Arity - Example</vt:lpstr>
      <vt:lpstr>Permutations</vt:lpstr>
      <vt:lpstr>Combinations</vt:lpstr>
      <vt:lpstr>Trick - Setup</vt:lpstr>
      <vt:lpstr>Trick</vt:lpstr>
      <vt:lpstr>Big Data</vt:lpstr>
      <vt:lpstr>What is Big Data?</vt:lpstr>
      <vt:lpstr>Big Data Categories</vt:lpstr>
      <vt:lpstr>Needs to be Persisted</vt:lpstr>
      <vt:lpstr>Doesn’t Need to be Persisted</vt:lpstr>
      <vt:lpstr>Traveling Salesman Problem</vt:lpstr>
      <vt:lpstr>Big Data, Small Data</vt:lpstr>
      <vt:lpstr>Types of Questions</vt:lpstr>
      <vt:lpstr>Analytics - Terms</vt:lpstr>
      <vt:lpstr>Map/Reduce</vt:lpstr>
      <vt:lpstr>Map/Reduce - SQL</vt:lpstr>
      <vt:lpstr>Big Data - Summary</vt:lpstr>
      <vt:lpstr>Summary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is Everywhere  and Why you should care</dc:title>
  <dc:creator>korzynski@live.com</dc:creator>
  <cp:lastModifiedBy>korzynski@live.com</cp:lastModifiedBy>
  <cp:revision>170</cp:revision>
  <dcterms:created xsi:type="dcterms:W3CDTF">2014-03-09T01:59:29Z</dcterms:created>
  <dcterms:modified xsi:type="dcterms:W3CDTF">2014-07-12T14:48:16Z</dcterms:modified>
</cp:coreProperties>
</file>