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32"/>
  </p:notesMasterIdLst>
  <p:sldIdLst>
    <p:sldId id="262" r:id="rId3"/>
    <p:sldId id="307" r:id="rId4"/>
    <p:sldId id="263" r:id="rId5"/>
    <p:sldId id="297" r:id="rId6"/>
    <p:sldId id="298" r:id="rId7"/>
    <p:sldId id="264" r:id="rId8"/>
    <p:sldId id="289" r:id="rId9"/>
    <p:sldId id="290" r:id="rId10"/>
    <p:sldId id="270" r:id="rId11"/>
    <p:sldId id="287" r:id="rId12"/>
    <p:sldId id="288" r:id="rId13"/>
    <p:sldId id="266" r:id="rId14"/>
    <p:sldId id="295" r:id="rId15"/>
    <p:sldId id="299" r:id="rId16"/>
    <p:sldId id="300" r:id="rId17"/>
    <p:sldId id="302" r:id="rId18"/>
    <p:sldId id="272" r:id="rId19"/>
    <p:sldId id="273" r:id="rId20"/>
    <p:sldId id="304" r:id="rId21"/>
    <p:sldId id="293" r:id="rId22"/>
    <p:sldId id="276" r:id="rId23"/>
    <p:sldId id="257" r:id="rId24"/>
    <p:sldId id="258" r:id="rId25"/>
    <p:sldId id="259" r:id="rId26"/>
    <p:sldId id="284" r:id="rId27"/>
    <p:sldId id="282" r:id="rId28"/>
    <p:sldId id="280" r:id="rId29"/>
    <p:sldId id="279" r:id="rId30"/>
    <p:sldId id="3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B91B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79398" autoAdjust="0"/>
  </p:normalViewPr>
  <p:slideViewPr>
    <p:cSldViewPr snapToGrid="0">
      <p:cViewPr varScale="1">
        <p:scale>
          <a:sx n="75" d="100"/>
          <a:sy n="75" d="100"/>
        </p:scale>
        <p:origin x="7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5B597-923B-4730-A722-02F657477DB7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5067F-182B-4A4A-9D66-5055E44A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9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F7C0-00AA-4E3A-B7E0-B829C5F69B6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032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Reverse SQL like syntax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5067F-182B-4A4A-9D66-5055E44A5F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8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5067F-182B-4A4A-9D66-5055E44A5F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5067F-182B-4A4A-9D66-5055E44A5F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9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5067F-182B-4A4A-9D66-5055E44A5F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4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4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11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97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45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05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35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750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5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874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940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066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32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045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6041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9156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015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250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3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7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4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3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3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3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CED3F7-F610-466C-BDF4-3183BAA439F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2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000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58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gif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expressiontype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rz/SecretsOfLin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orzynski.com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Secrets of LINQ:</a:t>
            </a:r>
            <a:br>
              <a:rPr lang="en-US" dirty="0"/>
            </a:br>
            <a:r>
              <a:rPr lang="en-US" dirty="0"/>
              <a:t>the modern day Houdini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</a:t>
            </a:r>
            <a:r>
              <a:rPr lang="en-US" dirty="0" smtClean="0"/>
              <a:t>Korzynski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4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 Example</a:t>
            </a:r>
            <a:br>
              <a:rPr lang="en-US" dirty="0"/>
            </a:br>
            <a:r>
              <a:rPr lang="en-US" dirty="0"/>
              <a:t>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ExtensionMethods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string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Parse(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string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text)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text.Trim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ToUpper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 Example</a:t>
            </a:r>
            <a:br>
              <a:rPr lang="en-US" dirty="0"/>
            </a:br>
            <a:r>
              <a:rPr lang="en-US" dirty="0"/>
              <a:t>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text = “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 text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text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text.Parse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you dynamically wire up a method caller to a target method</a:t>
            </a:r>
          </a:p>
          <a:p>
            <a:r>
              <a:rPr lang="en-US" dirty="0" smtClean="0"/>
              <a:t>I think of delegates as handles to a method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private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delegate int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2B91B1"/>
                </a:solidFill>
              </a:rPr>
              <a:t>MyDelegate</a:t>
            </a:r>
            <a:r>
              <a:rPr lang="en-US" dirty="0" smtClean="0">
                <a:solidFill>
                  <a:srgbClr val="2B91B1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x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Can use generics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private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delegate </a:t>
            </a:r>
            <a:r>
              <a:rPr lang="en-US" dirty="0"/>
              <a:t>T </a:t>
            </a:r>
            <a:r>
              <a:rPr lang="en-US" dirty="0" err="1">
                <a:solidFill>
                  <a:srgbClr val="2B91B1"/>
                </a:solidFill>
              </a:rPr>
              <a:t>MyDelegate</a:t>
            </a:r>
            <a:r>
              <a:rPr lang="en-US" dirty="0">
                <a:solidFill>
                  <a:srgbClr val="2B91B1"/>
                </a:solidFill>
              </a:rPr>
              <a:t> </a:t>
            </a:r>
            <a:r>
              <a:rPr lang="en-US" dirty="0"/>
              <a:t>(T x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27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 - a delegate to a void method</a:t>
            </a:r>
          </a:p>
          <a:p>
            <a:r>
              <a:rPr lang="en-US" dirty="0" smtClean="0"/>
              <a:t>Can have 0 – 16 parameters</a:t>
            </a:r>
          </a:p>
          <a:p>
            <a:r>
              <a:rPr lang="en-US" dirty="0" smtClean="0"/>
              <a:t>Actually defined as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public delegate void </a:t>
            </a:r>
            <a:r>
              <a:rPr lang="en-US" dirty="0" smtClean="0"/>
              <a:t>Action()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ublic delegate void</a:t>
            </a:r>
            <a:r>
              <a:rPr lang="en-US" dirty="0" smtClean="0"/>
              <a:t> Action&lt;</a:t>
            </a:r>
            <a:r>
              <a:rPr lang="en-US" dirty="0" smtClean="0">
                <a:solidFill>
                  <a:srgbClr val="0000FF"/>
                </a:solidFill>
              </a:rPr>
              <a:t>in</a:t>
            </a:r>
            <a:r>
              <a:rPr lang="en-US" dirty="0" smtClean="0"/>
              <a:t> T&gt;(T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public delegate void</a:t>
            </a:r>
            <a:r>
              <a:rPr lang="en-US" dirty="0"/>
              <a:t> </a:t>
            </a:r>
            <a:r>
              <a:rPr lang="en-US" dirty="0" smtClean="0"/>
              <a:t>Action&lt;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 </a:t>
            </a:r>
            <a:r>
              <a:rPr lang="en-US" dirty="0" smtClean="0"/>
              <a:t>T1,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 </a:t>
            </a:r>
            <a:r>
              <a:rPr lang="en-US" dirty="0" smtClean="0"/>
              <a:t>T2&gt;(T1 arg1, T2 arg2)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5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B91B1"/>
                </a:solidFill>
              </a:rPr>
              <a:t>Action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794793" cy="3124201"/>
          </a:xfrm>
        </p:spPr>
        <p:txBody>
          <a:bodyPr>
            <a:normAutofit/>
          </a:bodyPr>
          <a:lstStyle/>
          <a:p>
            <a:r>
              <a:rPr lang="en-US" dirty="0"/>
              <a:t>0 Parameters</a:t>
            </a:r>
          </a:p>
          <a:p>
            <a:pPr lvl="1"/>
            <a:r>
              <a:rPr lang="en-US" dirty="0"/>
              <a:t>() =&gt; </a:t>
            </a:r>
            <a:r>
              <a:rPr lang="en-US" dirty="0" err="1" smtClean="0"/>
              <a:t>SomeMethod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1 Parameter</a:t>
            </a:r>
          </a:p>
          <a:p>
            <a:pPr lvl="1"/>
            <a:r>
              <a:rPr lang="en-US" dirty="0"/>
              <a:t>(x) =&gt; </a:t>
            </a:r>
            <a:r>
              <a:rPr lang="en-US" dirty="0" err="1"/>
              <a:t>SomeMethod</a:t>
            </a:r>
            <a:r>
              <a:rPr lang="en-US" dirty="0"/>
              <a:t>(x);</a:t>
            </a:r>
          </a:p>
          <a:p>
            <a:pPr lvl="1"/>
            <a:r>
              <a:rPr lang="en-US" dirty="0" smtClean="0"/>
              <a:t>x </a:t>
            </a:r>
            <a:r>
              <a:rPr lang="en-US" dirty="0"/>
              <a:t>=&gt; </a:t>
            </a:r>
            <a:r>
              <a:rPr lang="en-US" dirty="0" err="1" smtClean="0"/>
              <a:t>SomeMethod</a:t>
            </a:r>
            <a:r>
              <a:rPr lang="en-US" dirty="0" smtClean="0"/>
              <a:t>(x);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279105" y="2667000"/>
            <a:ext cx="4223917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2+ </a:t>
            </a:r>
            <a:r>
              <a:rPr lang="en-US" dirty="0"/>
              <a:t>Parameter</a:t>
            </a:r>
          </a:p>
          <a:p>
            <a:pPr lvl="1"/>
            <a:r>
              <a:rPr lang="en-US" dirty="0"/>
              <a:t>(x, y) =&gt; </a:t>
            </a:r>
            <a:r>
              <a:rPr lang="en-US" dirty="0" err="1" smtClean="0"/>
              <a:t>SomeMethod</a:t>
            </a:r>
            <a:r>
              <a:rPr lang="en-US" dirty="0" smtClean="0"/>
              <a:t>(x, y);</a:t>
            </a:r>
          </a:p>
          <a:p>
            <a:pPr lvl="1"/>
            <a:r>
              <a:rPr lang="en-US" dirty="0"/>
              <a:t>(x, </a:t>
            </a:r>
            <a:r>
              <a:rPr lang="en-US" dirty="0" smtClean="0"/>
              <a:t>y, z) </a:t>
            </a:r>
            <a:r>
              <a:rPr lang="en-US" dirty="0"/>
              <a:t>=&gt; </a:t>
            </a:r>
            <a:r>
              <a:rPr lang="en-US" dirty="0" err="1" smtClean="0"/>
              <a:t>SomeMethod</a:t>
            </a:r>
            <a:r>
              <a:rPr lang="en-US" dirty="0" smtClean="0"/>
              <a:t>(x, y, z);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0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164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B1"/>
                </a:solidFill>
              </a:rPr>
              <a:t>Func</a:t>
            </a:r>
            <a:r>
              <a:rPr lang="en-US" dirty="0"/>
              <a:t>&lt;T&gt;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Func</a:t>
            </a:r>
            <a:r>
              <a:rPr lang="en-US" dirty="0" smtClean="0"/>
              <a:t> - a delegate to a method with a return type</a:t>
            </a:r>
          </a:p>
          <a:p>
            <a:r>
              <a:rPr lang="en-US" dirty="0" smtClean="0"/>
              <a:t>Can have 0 – 15 parameters</a:t>
            </a:r>
          </a:p>
          <a:p>
            <a:r>
              <a:rPr lang="en-US" dirty="0" smtClean="0"/>
              <a:t>Actually defined as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public delegate </a:t>
            </a:r>
            <a:r>
              <a:rPr lang="en-US" dirty="0" err="1" smtClean="0"/>
              <a:t>TResult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00FF"/>
                </a:solidFill>
              </a:rPr>
              <a:t>in</a:t>
            </a:r>
            <a:r>
              <a:rPr lang="en-US" dirty="0" smtClean="0"/>
              <a:t> T, </a:t>
            </a:r>
            <a:r>
              <a:rPr lang="en-US" dirty="0" smtClean="0">
                <a:solidFill>
                  <a:srgbClr val="0000FF"/>
                </a:solidFill>
              </a:rPr>
              <a:t>out</a:t>
            </a:r>
            <a:r>
              <a:rPr lang="en-US" dirty="0" smtClean="0"/>
              <a:t> </a:t>
            </a:r>
            <a:r>
              <a:rPr lang="en-US" dirty="0" err="1" smtClean="0"/>
              <a:t>TResult</a:t>
            </a:r>
            <a:r>
              <a:rPr lang="en-US" dirty="0" smtClean="0"/>
              <a:t>&gt;(T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ublic delegate </a:t>
            </a:r>
            <a:r>
              <a:rPr lang="en-US" dirty="0" err="1" smtClean="0"/>
              <a:t>TResult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 T1 </a:t>
            </a:r>
            <a:r>
              <a:rPr lang="en-US" dirty="0" smtClean="0"/>
              <a:t>,</a:t>
            </a:r>
            <a:r>
              <a:rPr lang="en-US" dirty="0">
                <a:solidFill>
                  <a:srgbClr val="0000FF"/>
                </a:solidFill>
              </a:rPr>
              <a:t> in</a:t>
            </a:r>
            <a:r>
              <a:rPr lang="en-US" dirty="0"/>
              <a:t> </a:t>
            </a:r>
            <a:r>
              <a:rPr lang="en-US" dirty="0" smtClean="0"/>
              <a:t>T2 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out</a:t>
            </a:r>
            <a:r>
              <a:rPr lang="en-US" dirty="0"/>
              <a:t> </a:t>
            </a:r>
            <a:r>
              <a:rPr lang="en-US" dirty="0" err="1" smtClean="0"/>
              <a:t>TResult</a:t>
            </a:r>
            <a:r>
              <a:rPr lang="en-US" dirty="0"/>
              <a:t>&gt;(</a:t>
            </a:r>
            <a:r>
              <a:rPr lang="en-US" dirty="0" smtClean="0"/>
              <a:t>T1 arg1, T2 arg2)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4294967295"/>
          </p:nvPr>
        </p:nvSpPr>
        <p:spPr>
          <a:xfrm>
            <a:off x="7296150" y="2667000"/>
            <a:ext cx="489585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0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B91B1"/>
                </a:solidFill>
              </a:rPr>
              <a:t>Func</a:t>
            </a:r>
            <a:r>
              <a:rPr lang="en-US" dirty="0" smtClean="0"/>
              <a:t>&lt;T&gt;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794793" cy="3124201"/>
          </a:xfrm>
        </p:spPr>
        <p:txBody>
          <a:bodyPr>
            <a:normAutofit/>
          </a:bodyPr>
          <a:lstStyle/>
          <a:p>
            <a:r>
              <a:rPr lang="en-US" dirty="0"/>
              <a:t>0 Parameters</a:t>
            </a:r>
          </a:p>
          <a:p>
            <a:pPr lvl="1"/>
            <a:r>
              <a:rPr lang="en-US" dirty="0"/>
              <a:t>() =&gt; </a:t>
            </a:r>
            <a:r>
              <a:rPr lang="en-US" dirty="0" err="1" smtClean="0"/>
              <a:t>SomeMethod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2B91B1"/>
                </a:solidFill>
              </a:rPr>
              <a:t>Func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 smtClean="0"/>
              <a:t>&gt; </a:t>
            </a:r>
            <a:r>
              <a:rPr lang="en-US" dirty="0" err="1" smtClean="0"/>
              <a:t>piFunc</a:t>
            </a:r>
            <a:r>
              <a:rPr lang="en-US" dirty="0" smtClean="0"/>
              <a:t> = () =&gt; </a:t>
            </a:r>
            <a:r>
              <a:rPr lang="en-US" dirty="0" err="1" smtClean="0">
                <a:solidFill>
                  <a:srgbClr val="2B91B1"/>
                </a:solidFill>
              </a:rPr>
              <a:t>Math</a:t>
            </a:r>
            <a:r>
              <a:rPr lang="en-US" dirty="0" err="1" smtClean="0"/>
              <a:t>.PI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1 Parameter</a:t>
            </a:r>
          </a:p>
          <a:p>
            <a:pPr lvl="1"/>
            <a:r>
              <a:rPr lang="en-US" dirty="0" smtClean="0"/>
              <a:t>x </a:t>
            </a:r>
            <a:r>
              <a:rPr lang="en-US" dirty="0"/>
              <a:t>=&gt; x+ 1;</a:t>
            </a:r>
          </a:p>
          <a:p>
            <a:pPr lvl="1"/>
            <a:r>
              <a:rPr lang="en-US" dirty="0"/>
              <a:t>(x) =&gt; x + 1;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279105" y="2667000"/>
            <a:ext cx="4223917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2+ </a:t>
            </a:r>
            <a:r>
              <a:rPr lang="en-US" dirty="0"/>
              <a:t>Parameter</a:t>
            </a:r>
          </a:p>
          <a:p>
            <a:pPr lvl="1"/>
            <a:r>
              <a:rPr lang="en-US" dirty="0"/>
              <a:t>(x, y) =&gt; x + y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(x, </a:t>
            </a:r>
            <a:r>
              <a:rPr lang="en-US" dirty="0" smtClean="0"/>
              <a:t>y, z) </a:t>
            </a:r>
            <a:r>
              <a:rPr lang="en-US" dirty="0"/>
              <a:t>=&gt; x + </a:t>
            </a:r>
            <a:r>
              <a:rPr lang="en-US" dirty="0" smtClean="0"/>
              <a:t>y + z;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7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20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40000">
              <a:srgbClr val="7030A0"/>
            </a:gs>
            <a:gs pos="100000">
              <a:srgbClr val="7030A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38230"/>
            <a:ext cx="11963400" cy="2392278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199" y="2606716"/>
            <a:ext cx="11963400" cy="3276600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200" y="5967381"/>
            <a:ext cx="11963400" cy="791342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507" y="151179"/>
            <a:ext cx="3370783" cy="6082925"/>
            <a:chOff x="94865" y="125595"/>
            <a:chExt cx="3370783" cy="6082925"/>
          </a:xfrm>
        </p:grpSpPr>
        <p:sp>
          <p:nvSpPr>
            <p:cNvPr id="42" name="Title 1"/>
            <p:cNvSpPr txBox="1">
              <a:spLocks/>
            </p:cNvSpPr>
            <p:nvPr/>
          </p:nvSpPr>
          <p:spPr>
            <a:xfrm>
              <a:off x="101681" y="125595"/>
              <a:ext cx="3363967" cy="378079"/>
            </a:xfrm>
            <a:prstGeom prst="rect">
              <a:avLst/>
            </a:prstGeom>
          </p:spPr>
          <p:txBody>
            <a:bodyPr lIns="68587" tIns="34295" rIns="68587" bIns="34295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2400" b="1" spc="-71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Platinum Sponsors</a:t>
              </a:r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>
            <a:xfrm>
              <a:off x="94865" y="5911836"/>
              <a:ext cx="2201023" cy="296684"/>
            </a:xfrm>
            <a:prstGeom prst="rect">
              <a:avLst/>
            </a:prstGeom>
          </p:spPr>
          <p:txBody>
            <a:bodyPr lIns="68587" tIns="34295" rIns="68587" bIns="34295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2400" b="1" spc="-71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Silver Sponsors</a:t>
              </a:r>
            </a:p>
          </p:txBody>
        </p:sp>
        <p:sp>
          <p:nvSpPr>
            <p:cNvPr id="41" name="Title 1"/>
            <p:cNvSpPr txBox="1">
              <a:spLocks/>
            </p:cNvSpPr>
            <p:nvPr/>
          </p:nvSpPr>
          <p:spPr>
            <a:xfrm>
              <a:off x="161642" y="2650537"/>
              <a:ext cx="2965728" cy="446797"/>
            </a:xfrm>
            <a:prstGeom prst="rect">
              <a:avLst/>
            </a:prstGeom>
          </p:spPr>
          <p:txBody>
            <a:bodyPr lIns="68587" tIns="34295" rIns="68587" bIns="34295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2400" b="1" spc="-71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Gold Sponsors</a:t>
              </a:r>
            </a:p>
          </p:txBody>
        </p:sp>
      </p:grpSp>
      <p:pic>
        <p:nvPicPr>
          <p:cNvPr id="7" name="Picture 2" descr="http://stldodn.com/sponsorlogos/2015/SyllogisTek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6" y="1181730"/>
            <a:ext cx="3031551" cy="129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ldodn.com/sponsorlogos/2015/oakwoo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270" y="535997"/>
            <a:ext cx="3238981" cy="108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tldodn.com/sponsorlogos/2015/maritzc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071" y="1553072"/>
            <a:ext cx="3397779" cy="80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tldodn.com/sponsorlogos/2015/emers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941" y="766504"/>
            <a:ext cx="2294080" cy="129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http://stldodn.com/sponsorlogos/2015/vantagelink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993" y="2722969"/>
            <a:ext cx="12382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stldodn.com/sponsorlogos/2015/daughert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248" y="2734015"/>
            <a:ext cx="1798210" cy="58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stldodn.com/sponsorlogos/2015/stackif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700" y="3351852"/>
            <a:ext cx="23812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stldodn.com/sponsorlogos/2015/keyhol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02" y="2707128"/>
            <a:ext cx="2701014" cy="60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stldodn.com/sponsorlogos/2015/slu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04" y="3895635"/>
            <a:ext cx="1925181" cy="48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stldodn.com/sponsorlogos/2015/Cosentry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923" y="3312977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4" descr="http://stldodn.com/sponsorlogos/2015/rh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036" y="4164708"/>
            <a:ext cx="2190750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6" descr="http://stldodn.com/sponsorlogos/2015/Adaptivesg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950" y="3493030"/>
            <a:ext cx="24765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8" descr="http://stldodn.com/sponsorlogos/2015/perficien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932" y="3999511"/>
            <a:ext cx="2094475" cy="51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0" descr="http://stldodn.com/sponsorlogos/2015/signatureconsultants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450" y="3865428"/>
            <a:ext cx="1723938" cy="53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2" descr="http://stldodn.com/sponsorlogos/2015/unisys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98" y="3426809"/>
            <a:ext cx="1340944" cy="37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4" descr="http://stldodn.com/sponsorlogos/2015/Ungerboeck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950" y="4140294"/>
            <a:ext cx="1622607" cy="45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stldodn.com/sponsorlogos/2015/sovereign.g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275" y="2873770"/>
            <a:ext cx="22479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ttp://stldodn.com/sponsorlogos/2015/concero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341" y="2841294"/>
            <a:ext cx="238125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http://stldodn.com/sponsorlogos/2015/architectnow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077" y="5232904"/>
            <a:ext cx="23812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http://stldodn.com/sponsorlogos/2015/pluralsight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29" y="5299729"/>
            <a:ext cx="1666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54" y="4517627"/>
            <a:ext cx="2151806" cy="791528"/>
          </a:xfrm>
          <a:prstGeom prst="rect">
            <a:avLst/>
          </a:prstGeom>
        </p:spPr>
      </p:pic>
      <p:pic>
        <p:nvPicPr>
          <p:cNvPr id="1080" name="Picture 56" descr="http://stldodn.com/sponsorlogos/2015/ByrneSoftware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42" y="5121183"/>
            <a:ext cx="1768568" cy="65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http://stldodn.com/sponsorlogos/2015/TEKsystems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679" y="4515606"/>
            <a:ext cx="21907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http://stldodn.com/sponsorlogos/2015/Covenant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90" y="5186110"/>
            <a:ext cx="21907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http://stldodn.com/sponsorlogos/2015/equifax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512" y="5379025"/>
            <a:ext cx="21907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stldodn.com/sponsorlogos/2015/asynchrony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88" y="3188850"/>
            <a:ext cx="24003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http://stldodn.com/sponsorlogos/2015/Twilio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991" y="4725681"/>
            <a:ext cx="1583134" cy="4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http://stldodn.com/sponsorlogos/2015/amitech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2" y="6365139"/>
            <a:ext cx="1282318" cy="35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http://stldodn.com/sponsorlogos/2015/logicnp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485" y="6388585"/>
            <a:ext cx="949934" cy="24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http://stldodn.com/sponsorlogos/2015/stltechtalk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62" y="6273945"/>
            <a:ext cx="706712" cy="44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 descr="http://stldodn.com/sponsorlogos/2015/jacobson.png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088" y="6264065"/>
            <a:ext cx="1038559" cy="33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http://stldodn.com/sponsorlogos/2015/wits.jpg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607" y="6043247"/>
            <a:ext cx="515026" cy="64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76" descr="http://stldodn.com/sponsorlogos/2015/redgate.png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925" y="6379458"/>
            <a:ext cx="606113" cy="30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http://stldodn.com/sponsorlogos/2015/Ansira.png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981" y="6388585"/>
            <a:ext cx="827720" cy="25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79" y="324190"/>
            <a:ext cx="3873524" cy="970899"/>
          </a:xfrm>
          <a:prstGeom prst="rect">
            <a:avLst/>
          </a:prstGeom>
        </p:spPr>
      </p:pic>
      <p:pic>
        <p:nvPicPr>
          <p:cNvPr id="20" name="Picture 32" descr="http://stldodn.com/sponsorlogos/2015/swankmp.png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06" y="4612877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tldodn.com/sponsorlogos/2015/MortgageReturns.png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506" y="4415893"/>
            <a:ext cx="26479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53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Extension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.Where(x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x.ZipCode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48035);</a:t>
            </a:r>
          </a:p>
          <a:p>
            <a:pPr marL="0" indent="0">
              <a:buNone/>
            </a:pP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.Where()</a:t>
            </a:r>
            <a:r>
              <a:rPr lang="en-US" dirty="0"/>
              <a:t> extension method takes a </a:t>
            </a:r>
            <a:r>
              <a:rPr lang="en-US" dirty="0" err="1">
                <a:solidFill>
                  <a:srgbClr val="2B91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 and returns an </a:t>
            </a:r>
            <a:r>
              <a:rPr lang="en-US" dirty="0" err="1">
                <a:solidFill>
                  <a:srgbClr val="2B91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dirty="0" err="1" smtClean="0">
                <a:solidFill>
                  <a:srgbClr val="2B91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Where&lt;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source, </a:t>
            </a:r>
            <a:r>
              <a:rPr lang="en-US" dirty="0" err="1" smtClean="0">
                <a:solidFill>
                  <a:srgbClr val="2B91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predicate)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Funcs</a:t>
            </a:r>
            <a:r>
              <a:rPr lang="en-US" dirty="0" smtClean="0"/>
              <a:t> and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are delegates so you can use them anywhere you can use a delegate</a:t>
            </a:r>
          </a:p>
          <a:p>
            <a:r>
              <a:rPr lang="en-US" dirty="0" smtClean="0"/>
              <a:t>They used syntactic sugar so that you can define the delegate within a method instead of having to put the definition outside the method and then initializing it within the method.</a:t>
            </a:r>
          </a:p>
        </p:txBody>
      </p:sp>
    </p:spTree>
    <p:extLst>
      <p:ext uri="{BB962C8B-B14F-4D97-AF65-F5344CB8AC3E}">
        <p14:creationId xmlns:p14="http://schemas.microsoft.com/office/powerpoint/2010/main" val="157144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 data structure that contains Expressions</a:t>
            </a:r>
          </a:p>
          <a:p>
            <a:r>
              <a:rPr lang="en-US" dirty="0" smtClean="0"/>
              <a:t>Expressions are pieces of code</a:t>
            </a:r>
          </a:p>
          <a:p>
            <a:r>
              <a:rPr lang="en-US" dirty="0" smtClean="0"/>
              <a:t>The building blocks of how you create your own lambda expressions</a:t>
            </a:r>
          </a:p>
          <a:p>
            <a:r>
              <a:rPr lang="en-US" dirty="0" smtClean="0"/>
              <a:t>Are immutable, modifying one will create a new one just like strings</a:t>
            </a:r>
          </a:p>
          <a:p>
            <a:r>
              <a:rPr lang="en-US" dirty="0" smtClean="0"/>
              <a:t>Work with both </a:t>
            </a:r>
            <a:r>
              <a:rPr lang="en-US" dirty="0" err="1" smtClean="0">
                <a:solidFill>
                  <a:srgbClr val="2B91B1"/>
                </a:solidFill>
              </a:rPr>
              <a:t>Func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2B91B1"/>
                </a:solidFill>
              </a:rPr>
              <a:t>Action</a:t>
            </a:r>
            <a:r>
              <a:rPr lang="en-US" dirty="0" smtClean="0"/>
              <a:t> delegates</a:t>
            </a:r>
          </a:p>
        </p:txBody>
      </p:sp>
    </p:spTree>
    <p:extLst>
      <p:ext uri="{BB962C8B-B14F-4D97-AF65-F5344CB8AC3E}">
        <p14:creationId xmlns:p14="http://schemas.microsoft.com/office/powerpoint/2010/main" val="30721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</a:t>
            </a:r>
            <a:r>
              <a:rPr lang="en-US" dirty="0"/>
              <a:t>Tree Example - </a:t>
            </a:r>
            <a:r>
              <a:rPr lang="en-US" b="1" dirty="0"/>
              <a:t>(15 + 3) * (10 + 5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(15 + 3)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(10 + 5)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401" y="3335337"/>
            <a:ext cx="3716743" cy="32403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189" y="3335337"/>
            <a:ext cx="3717698" cy="324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(</a:t>
            </a:r>
            <a:r>
              <a:rPr lang="en-US" b="1" dirty="0"/>
              <a:t>15 + 3) * (10 + 5)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150" y="2623006"/>
            <a:ext cx="5875034" cy="379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783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28" y="685800"/>
            <a:ext cx="6676572" cy="56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4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we only looked at a few different types of Expressions, but there are many more out there</a:t>
            </a:r>
          </a:p>
          <a:p>
            <a:r>
              <a:rPr lang="en-US" dirty="0" smtClean="0"/>
              <a:t>Checkout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bit.ly/expressiontypes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5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a criteria object and for any value that isn’t null create a </a:t>
            </a:r>
            <a:r>
              <a:rPr lang="en-US" dirty="0" err="1" smtClean="0"/>
              <a:t>Func</a:t>
            </a:r>
            <a:r>
              <a:rPr lang="en-US" dirty="0" smtClean="0"/>
              <a:t> from it so we can run it against the database</a:t>
            </a:r>
          </a:p>
          <a:p>
            <a:r>
              <a:rPr lang="en-US" dirty="0" smtClean="0"/>
              <a:t>Can be used to modify functions that you don’t have access to</a:t>
            </a:r>
          </a:p>
          <a:p>
            <a:r>
              <a:rPr lang="en-US" dirty="0" smtClean="0"/>
              <a:t>Is a way to solve the Generic Operators problem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static int </a:t>
            </a:r>
            <a:r>
              <a:rPr lang="en-US" dirty="0" smtClean="0"/>
              <a:t>Add(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a, 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b) { return a + b; }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smtClean="0">
                <a:solidFill>
                  <a:srgbClr val="0000FF"/>
                </a:solidFill>
              </a:rPr>
              <a:t>public static decimal </a:t>
            </a:r>
            <a:r>
              <a:rPr lang="en-US" dirty="0" smtClean="0"/>
              <a:t>Add(</a:t>
            </a:r>
            <a:r>
              <a:rPr lang="en-US" dirty="0" smtClean="0">
                <a:solidFill>
                  <a:srgbClr val="0000FF"/>
                </a:solidFill>
              </a:rPr>
              <a:t>decimal </a:t>
            </a:r>
            <a:r>
              <a:rPr lang="en-US" dirty="0" smtClean="0"/>
              <a:t>a, </a:t>
            </a:r>
            <a:r>
              <a:rPr lang="en-US" dirty="0" smtClean="0">
                <a:solidFill>
                  <a:srgbClr val="0000FF"/>
                </a:solidFill>
              </a:rPr>
              <a:t>decimal</a:t>
            </a:r>
            <a:r>
              <a:rPr lang="en-US" dirty="0" smtClean="0"/>
              <a:t> b) { return a + b; 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6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github.com/korz/SecretsOfLinq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Twitter: @</a:t>
            </a:r>
            <a:r>
              <a:rPr lang="en-US" dirty="0" err="1" smtClean="0"/>
              <a:t>bkorzynski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Owner Korzynski LLC</a:t>
            </a:r>
          </a:p>
          <a:p>
            <a:r>
              <a:rPr lang="en-US" dirty="0" smtClean="0"/>
              <a:t>Independent Consultant for 3+ years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http://www.korzynski.com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Professional Developer for </a:t>
            </a:r>
            <a:r>
              <a:rPr lang="en-US" dirty="0"/>
              <a:t>7</a:t>
            </a:r>
            <a:r>
              <a:rPr lang="en-US" dirty="0" smtClean="0"/>
              <a:t>+ </a:t>
            </a:r>
            <a:r>
              <a:rPr lang="en-US" dirty="0"/>
              <a:t>years</a:t>
            </a:r>
          </a:p>
          <a:p>
            <a:pPr lvl="1"/>
            <a:r>
              <a:rPr lang="en-US" dirty="0"/>
              <a:t>Windows Forms</a:t>
            </a:r>
          </a:p>
          <a:p>
            <a:pPr lvl="1"/>
            <a:r>
              <a:rPr lang="en-US" dirty="0"/>
              <a:t>Web</a:t>
            </a:r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SQL Optimization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Mathematics</a:t>
            </a:r>
          </a:p>
          <a:p>
            <a:pPr lvl="1"/>
            <a:r>
              <a:rPr lang="en-US" dirty="0"/>
              <a:t>Big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Another Programming paradigm (OOP, procedural, etc.)</a:t>
                </a:r>
              </a:p>
              <a:p>
                <a:r>
                  <a:rPr lang="en-US" dirty="0" smtClean="0"/>
                  <a:t>Centered around the mathematical concept of a function</a:t>
                </a:r>
              </a:p>
              <a:p>
                <a:pPr lvl="1"/>
                <a:r>
                  <a:rPr lang="en-US" dirty="0" smtClean="0"/>
                  <a:t>Immutable and idempotent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58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functions around like they are variables, even across assemblies you might not have a reference to</a:t>
            </a:r>
          </a:p>
          <a:p>
            <a:r>
              <a:rPr lang="en-US" dirty="0" smtClean="0"/>
              <a:t>We can invoke the function when ever we like and as many times as we like</a:t>
            </a:r>
          </a:p>
          <a:p>
            <a:r>
              <a:rPr lang="en-US" dirty="0" smtClean="0"/>
              <a:t>Gives you the ability to specify what you want, rather than how to get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Stands for Language Integrated Query</a:t>
            </a:r>
          </a:p>
          <a:p>
            <a:r>
              <a:rPr lang="en-US" dirty="0" smtClean="0"/>
              <a:t>Most people tend to associate LINQ with being only for querying databases</a:t>
            </a:r>
          </a:p>
          <a:p>
            <a:r>
              <a:rPr lang="en-US" dirty="0" smtClean="0"/>
              <a:t>Microsoft created LINQ as an easier way to work with collections and also to give us the functional aspects</a:t>
            </a:r>
          </a:p>
          <a:p>
            <a:r>
              <a:rPr lang="en-US" dirty="0" smtClean="0"/>
              <a:t>You </a:t>
            </a:r>
            <a:r>
              <a:rPr lang="en-US" dirty="0"/>
              <a:t>to have access to all the same constructs that LINQ 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x.ZipCode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48035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.Where(x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x.ZipCode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48035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x.ZipCode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48035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26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</a:t>
            </a:r>
          </a:p>
          <a:p>
            <a:pPr lvl="1"/>
            <a:r>
              <a:rPr lang="en-US" dirty="0"/>
              <a:t>Have to place methods in a </a:t>
            </a:r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Method has to be marked as </a:t>
            </a:r>
            <a:r>
              <a:rPr lang="en-US" dirty="0">
                <a:solidFill>
                  <a:srgbClr val="0000FF"/>
                </a:solidFill>
              </a:rPr>
              <a:t>static</a:t>
            </a:r>
          </a:p>
          <a:p>
            <a:pPr lvl="1"/>
            <a:r>
              <a:rPr lang="en-US" dirty="0"/>
              <a:t>Have to use the keyword </a:t>
            </a:r>
            <a:r>
              <a:rPr lang="en-US" dirty="0">
                <a:solidFill>
                  <a:srgbClr val="0000FF"/>
                </a:solidFill>
              </a:rPr>
              <a:t>this </a:t>
            </a:r>
            <a:r>
              <a:rPr lang="en-US" dirty="0"/>
              <a:t>as the first parameter.</a:t>
            </a:r>
          </a:p>
          <a:p>
            <a:r>
              <a:rPr lang="en-US" dirty="0" smtClean="0"/>
              <a:t>Creates the ability to chain methods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9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9511</TotalTime>
  <Words>810</Words>
  <Application>Microsoft Office PowerPoint</Application>
  <PresentationFormat>Widescreen</PresentationFormat>
  <Paragraphs>143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 Math</vt:lpstr>
      <vt:lpstr>Consolas</vt:lpstr>
      <vt:lpstr>Corbel</vt:lpstr>
      <vt:lpstr>Segoe UI</vt:lpstr>
      <vt:lpstr>Segoe UI Light</vt:lpstr>
      <vt:lpstr>Parallax</vt:lpstr>
      <vt:lpstr>Office Theme</vt:lpstr>
      <vt:lpstr>The Secrets of LINQ: the modern day Houdini</vt:lpstr>
      <vt:lpstr>PowerPoint Presentation</vt:lpstr>
      <vt:lpstr>About Me</vt:lpstr>
      <vt:lpstr>Functional Programming</vt:lpstr>
      <vt:lpstr>Functional Programming Benefits</vt:lpstr>
      <vt:lpstr>LINQ</vt:lpstr>
      <vt:lpstr>LINQ Syntax</vt:lpstr>
      <vt:lpstr>Lambda Expression Syntax</vt:lpstr>
      <vt:lpstr>Extension Methods</vt:lpstr>
      <vt:lpstr>Extension Method Example Declaration</vt:lpstr>
      <vt:lpstr>Extension Method Example Using</vt:lpstr>
      <vt:lpstr>Delegate</vt:lpstr>
      <vt:lpstr>PowerPoint Presentation</vt:lpstr>
      <vt:lpstr>Action</vt:lpstr>
      <vt:lpstr>Action Parameters</vt:lpstr>
      <vt:lpstr>PowerPoint Presentation</vt:lpstr>
      <vt:lpstr>Func&lt;T&gt;</vt:lpstr>
      <vt:lpstr>Func&lt;T&gt; Parameters</vt:lpstr>
      <vt:lpstr>PowerPoint Presentation</vt:lpstr>
      <vt:lpstr>LINQ Extension Methods</vt:lpstr>
      <vt:lpstr>Funcs and Actions</vt:lpstr>
      <vt:lpstr>Expression Tree</vt:lpstr>
      <vt:lpstr>Express Tree Example - (15 + 3) * (10 + 5)</vt:lpstr>
      <vt:lpstr>(15 + 3) * (10 + 5)</vt:lpstr>
      <vt:lpstr>PowerPoint Presentation</vt:lpstr>
      <vt:lpstr>PowerPoint Presentation</vt:lpstr>
      <vt:lpstr>Expression Types</vt:lpstr>
      <vt:lpstr>Real World Examples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Graph as a Tree</dc:title>
  <dc:creator>korzynski@live.com</dc:creator>
  <cp:lastModifiedBy>Brian Korzynski</cp:lastModifiedBy>
  <cp:revision>71</cp:revision>
  <dcterms:created xsi:type="dcterms:W3CDTF">2014-05-25T03:14:19Z</dcterms:created>
  <dcterms:modified xsi:type="dcterms:W3CDTF">2015-11-13T19:29:28Z</dcterms:modified>
</cp:coreProperties>
</file>