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44"/>
  </p:notesMasterIdLst>
  <p:sldIdLst>
    <p:sldId id="256" r:id="rId2"/>
    <p:sldId id="257" r:id="rId3"/>
    <p:sldId id="272" r:id="rId4"/>
    <p:sldId id="258" r:id="rId5"/>
    <p:sldId id="266" r:id="rId6"/>
    <p:sldId id="264" r:id="rId7"/>
    <p:sldId id="283" r:id="rId8"/>
    <p:sldId id="280" r:id="rId9"/>
    <p:sldId id="286" r:id="rId10"/>
    <p:sldId id="270" r:id="rId11"/>
    <p:sldId id="287" r:id="rId12"/>
    <p:sldId id="288" r:id="rId13"/>
    <p:sldId id="275" r:id="rId14"/>
    <p:sldId id="278" r:id="rId15"/>
    <p:sldId id="291" r:id="rId16"/>
    <p:sldId id="274" r:id="rId17"/>
    <p:sldId id="276" r:id="rId18"/>
    <p:sldId id="277" r:id="rId19"/>
    <p:sldId id="303" r:id="rId20"/>
    <p:sldId id="279" r:id="rId21"/>
    <p:sldId id="289" r:id="rId22"/>
    <p:sldId id="290" r:id="rId23"/>
    <p:sldId id="265" r:id="rId24"/>
    <p:sldId id="284" r:id="rId25"/>
    <p:sldId id="292" r:id="rId26"/>
    <p:sldId id="285" r:id="rId27"/>
    <p:sldId id="302" r:id="rId28"/>
    <p:sldId id="293" r:id="rId29"/>
    <p:sldId id="294" r:id="rId30"/>
    <p:sldId id="271" r:id="rId31"/>
    <p:sldId id="296" r:id="rId32"/>
    <p:sldId id="295" r:id="rId33"/>
    <p:sldId id="297" r:id="rId34"/>
    <p:sldId id="298" r:id="rId35"/>
    <p:sldId id="299" r:id="rId36"/>
    <p:sldId id="263" r:id="rId37"/>
    <p:sldId id="301" r:id="rId38"/>
    <p:sldId id="267" r:id="rId39"/>
    <p:sldId id="304" r:id="rId40"/>
    <p:sldId id="273" r:id="rId41"/>
    <p:sldId id="281" r:id="rId42"/>
    <p:sldId id="28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125" d="100"/>
          <a:sy n="125" d="100"/>
        </p:scale>
        <p:origin x="1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D51FC-904E-4E53-AF37-D12F576082AE}"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21DE6-925B-49F7-B05D-FA348371170C}" type="slidenum">
              <a:rPr lang="en-US" smtClean="0"/>
              <a:t>‹#›</a:t>
            </a:fld>
            <a:endParaRPr lang="en-US"/>
          </a:p>
        </p:txBody>
      </p:sp>
    </p:spTree>
    <p:extLst>
      <p:ext uri="{BB962C8B-B14F-4D97-AF65-F5344CB8AC3E}">
        <p14:creationId xmlns:p14="http://schemas.microsoft.com/office/powerpoint/2010/main" val="267073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21DE6-925B-49F7-B05D-FA348371170C}" type="slidenum">
              <a:rPr lang="en-US" smtClean="0"/>
              <a:t>8</a:t>
            </a:fld>
            <a:endParaRPr lang="en-US"/>
          </a:p>
        </p:txBody>
      </p:sp>
    </p:spTree>
    <p:extLst>
      <p:ext uri="{BB962C8B-B14F-4D97-AF65-F5344CB8AC3E}">
        <p14:creationId xmlns:p14="http://schemas.microsoft.com/office/powerpoint/2010/main" val="3916399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https://github.com/SciSharp/Keras.NET</a:t>
            </a:r>
          </a:p>
        </p:txBody>
      </p:sp>
      <p:sp>
        <p:nvSpPr>
          <p:cNvPr id="4" name="Slide Number Placeholder 3"/>
          <p:cNvSpPr>
            <a:spLocks noGrp="1"/>
          </p:cNvSpPr>
          <p:nvPr>
            <p:ph type="sldNum" sz="quarter" idx="5"/>
          </p:nvPr>
        </p:nvSpPr>
        <p:spPr/>
        <p:txBody>
          <a:bodyPr/>
          <a:lstStyle/>
          <a:p>
            <a:fld id="{DC221DE6-925B-49F7-B05D-FA348371170C}" type="slidenum">
              <a:rPr lang="en-US" smtClean="0"/>
              <a:t>10</a:t>
            </a:fld>
            <a:endParaRPr lang="en-US"/>
          </a:p>
        </p:txBody>
      </p:sp>
    </p:spTree>
    <p:extLst>
      <p:ext uri="{BB962C8B-B14F-4D97-AF65-F5344CB8AC3E}">
        <p14:creationId xmlns:p14="http://schemas.microsoft.com/office/powerpoint/2010/main" val="404299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21DE6-925B-49F7-B05D-FA348371170C}" type="slidenum">
              <a:rPr lang="en-US" smtClean="0"/>
              <a:t>12</a:t>
            </a:fld>
            <a:endParaRPr lang="en-US"/>
          </a:p>
        </p:txBody>
      </p:sp>
    </p:spTree>
    <p:extLst>
      <p:ext uri="{BB962C8B-B14F-4D97-AF65-F5344CB8AC3E}">
        <p14:creationId xmlns:p14="http://schemas.microsoft.com/office/powerpoint/2010/main" val="14773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21DE6-925B-49F7-B05D-FA348371170C}" type="slidenum">
              <a:rPr lang="en-US" smtClean="0"/>
              <a:t>15</a:t>
            </a:fld>
            <a:endParaRPr lang="en-US"/>
          </a:p>
        </p:txBody>
      </p:sp>
    </p:spTree>
    <p:extLst>
      <p:ext uri="{BB962C8B-B14F-4D97-AF65-F5344CB8AC3E}">
        <p14:creationId xmlns:p14="http://schemas.microsoft.com/office/powerpoint/2010/main" val="32374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21DE6-925B-49F7-B05D-FA348371170C}" type="slidenum">
              <a:rPr lang="en-US" smtClean="0"/>
              <a:t>26</a:t>
            </a:fld>
            <a:endParaRPr lang="en-US"/>
          </a:p>
        </p:txBody>
      </p:sp>
    </p:spTree>
    <p:extLst>
      <p:ext uri="{BB962C8B-B14F-4D97-AF65-F5344CB8AC3E}">
        <p14:creationId xmlns:p14="http://schemas.microsoft.com/office/powerpoint/2010/main" val="56933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7602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DF1A7-CF1E-4B5C-8DE7-17EDEC5392BB}"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425481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1199348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0268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275166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4077853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2207869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1094783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216455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94352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22938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DDF1A7-CF1E-4B5C-8DE7-17EDEC5392BB}"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30254144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DDF1A7-CF1E-4B5C-8DE7-17EDEC5392BB}"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15427391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129243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11175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DDF1A7-CF1E-4B5C-8DE7-17EDEC5392BB}" type="datetimeFigureOut">
              <a:rPr lang="en-US" smtClean="0"/>
              <a:t>10/19/2021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5714483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DF1A7-CF1E-4B5C-8DE7-17EDEC5392BB}"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C6851-B2F5-4527-9A08-1F8487B8083E}" type="slidenum">
              <a:rPr lang="en-US" smtClean="0"/>
              <a:t>‹#›</a:t>
            </a:fld>
            <a:endParaRPr lang="en-US"/>
          </a:p>
        </p:txBody>
      </p:sp>
    </p:spTree>
    <p:extLst>
      <p:ext uri="{BB962C8B-B14F-4D97-AF65-F5344CB8AC3E}">
        <p14:creationId xmlns:p14="http://schemas.microsoft.com/office/powerpoint/2010/main" val="121548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DDF1A7-CF1E-4B5C-8DE7-17EDEC5392BB}" type="datetimeFigureOut">
              <a:rPr lang="en-US" smtClean="0"/>
              <a:t>10/19/2021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9C6851-B2F5-4527-9A08-1F8487B8083E}" type="slidenum">
              <a:rPr lang="en-US" smtClean="0"/>
              <a:t>‹#›</a:t>
            </a:fld>
            <a:endParaRPr lang="en-US"/>
          </a:p>
        </p:txBody>
      </p:sp>
    </p:spTree>
    <p:extLst>
      <p:ext uri="{BB962C8B-B14F-4D97-AF65-F5344CB8AC3E}">
        <p14:creationId xmlns:p14="http://schemas.microsoft.com/office/powerpoint/2010/main" val="1899557645"/>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gif"/></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0.gif"/><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heatonresearch.com/encog/" TargetMode="External"/><Relationship Id="rId2" Type="http://schemas.openxmlformats.org/officeDocument/2006/relationships/hyperlink" Target="http://numl.net/" TargetMode="External"/><Relationship Id="rId1" Type="http://schemas.openxmlformats.org/officeDocument/2006/relationships/slideLayout" Target="../slideLayouts/slideLayout4.xml"/><Relationship Id="rId4" Type="http://schemas.openxmlformats.org/officeDocument/2006/relationships/hyperlink" Target="https://github.com/migueldeicaza/TensorFlowShar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anaconda.com/anaconda/install/windows/"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github.com/microsoft/onnxruntime" TargetMode="External"/><Relationship Id="rId5" Type="http://schemas.openxmlformats.org/officeDocument/2006/relationships/hyperlink" Target="https://microsoft.github.io/onnxruntime/" TargetMode="External"/><Relationship Id="rId4" Type="http://schemas.openxmlformats.org/officeDocument/2006/relationships/hyperlink" Target="https://scisharp.github.io/SciSharp/"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9E33-3886-423F-A095-99E874DC862A}"/>
              </a:ext>
            </a:extLst>
          </p:cNvPr>
          <p:cNvSpPr>
            <a:spLocks noGrp="1"/>
          </p:cNvSpPr>
          <p:nvPr>
            <p:ph type="ctrTitle"/>
          </p:nvPr>
        </p:nvSpPr>
        <p:spPr/>
        <p:txBody>
          <a:bodyPr/>
          <a:lstStyle/>
          <a:p>
            <a:r>
              <a:rPr lang="en-US" dirty="0"/>
              <a:t>Machine Learning in C#</a:t>
            </a:r>
          </a:p>
        </p:txBody>
      </p:sp>
      <p:sp>
        <p:nvSpPr>
          <p:cNvPr id="3" name="Subtitle 2">
            <a:extLst>
              <a:ext uri="{FF2B5EF4-FFF2-40B4-BE49-F238E27FC236}">
                <a16:creationId xmlns:a16="http://schemas.microsoft.com/office/drawing/2014/main" id="{04430C75-FE75-487E-BC13-A29E8989B77F}"/>
              </a:ext>
            </a:extLst>
          </p:cNvPr>
          <p:cNvSpPr>
            <a:spLocks noGrp="1"/>
          </p:cNvSpPr>
          <p:nvPr>
            <p:ph type="subTitle" idx="1"/>
          </p:nvPr>
        </p:nvSpPr>
        <p:spPr/>
        <p:txBody>
          <a:bodyPr/>
          <a:lstStyle/>
          <a:p>
            <a:r>
              <a:rPr lang="en-US" dirty="0"/>
              <a:t>Brian Korzynski</a:t>
            </a:r>
          </a:p>
        </p:txBody>
      </p:sp>
    </p:spTree>
    <p:extLst>
      <p:ext uri="{BB962C8B-B14F-4D97-AF65-F5344CB8AC3E}">
        <p14:creationId xmlns:p14="http://schemas.microsoft.com/office/powerpoint/2010/main" val="285938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A801-133E-448F-ABC1-3D5214C048E6}"/>
              </a:ext>
            </a:extLst>
          </p:cNvPr>
          <p:cNvSpPr>
            <a:spLocks noGrp="1"/>
          </p:cNvSpPr>
          <p:nvPr>
            <p:ph type="title"/>
          </p:nvPr>
        </p:nvSpPr>
        <p:spPr/>
        <p:txBody>
          <a:bodyPr/>
          <a:lstStyle/>
          <a:p>
            <a:r>
              <a:rPr lang="en-US" dirty="0"/>
              <a:t>Keras.NET </a:t>
            </a:r>
            <a:r>
              <a:rPr lang="en-US" sz="3000" dirty="0"/>
              <a:t>(also uses TensorFlow and </a:t>
            </a:r>
            <a:r>
              <a:rPr lang="en-US" sz="3000" dirty="0" err="1"/>
              <a:t>Numpy</a:t>
            </a:r>
            <a:r>
              <a:rPr lang="en-US" sz="3000" dirty="0"/>
              <a:t>)</a:t>
            </a:r>
          </a:p>
        </p:txBody>
      </p:sp>
      <p:sp>
        <p:nvSpPr>
          <p:cNvPr id="4" name="Content Placeholder 3">
            <a:extLst>
              <a:ext uri="{FF2B5EF4-FFF2-40B4-BE49-F238E27FC236}">
                <a16:creationId xmlns:a16="http://schemas.microsoft.com/office/drawing/2014/main" id="{6FA9535F-70E1-43DF-A456-FA62F2ED712D}"/>
              </a:ext>
            </a:extLst>
          </p:cNvPr>
          <p:cNvSpPr>
            <a:spLocks noGrp="1"/>
          </p:cNvSpPr>
          <p:nvPr>
            <p:ph sz="half" idx="1"/>
          </p:nvPr>
        </p:nvSpPr>
        <p:spPr/>
        <p:txBody>
          <a:bodyPr>
            <a:normAutofit/>
          </a:bodyPr>
          <a:lstStyle/>
          <a:p>
            <a:r>
              <a:rPr lang="en-US" dirty="0"/>
              <a:t>Binding around Keras</a:t>
            </a:r>
          </a:p>
          <a:p>
            <a:r>
              <a:rPr lang="en-US" dirty="0"/>
              <a:t>You have to have Python and Keras installed in order to use this</a:t>
            </a:r>
          </a:p>
          <a:p>
            <a:r>
              <a:rPr lang="en-US" dirty="0"/>
              <a:t>We’ll talk more about this later on</a:t>
            </a:r>
          </a:p>
          <a:p>
            <a:r>
              <a:rPr lang="en-US" dirty="0"/>
              <a:t>Easier to play around with in C#, thanks to </a:t>
            </a:r>
            <a:r>
              <a:rPr lang="en-US" dirty="0" err="1"/>
              <a:t>Intellisense</a:t>
            </a:r>
            <a:endParaRPr lang="en-US" dirty="0"/>
          </a:p>
          <a:p>
            <a:endParaRPr lang="en-US" dirty="0"/>
          </a:p>
        </p:txBody>
      </p:sp>
      <p:pic>
        <p:nvPicPr>
          <p:cNvPr id="10" name="Content Placeholder 9">
            <a:extLst>
              <a:ext uri="{FF2B5EF4-FFF2-40B4-BE49-F238E27FC236}">
                <a16:creationId xmlns:a16="http://schemas.microsoft.com/office/drawing/2014/main" id="{C0FCC691-BF6B-49D8-81BC-929FDF0FC0A7}"/>
              </a:ext>
            </a:extLst>
          </p:cNvPr>
          <p:cNvPicPr>
            <a:picLocks noGrp="1" noChangeAspect="1"/>
          </p:cNvPicPr>
          <p:nvPr>
            <p:ph sz="half" idx="2"/>
          </p:nvPr>
        </p:nvPicPr>
        <p:blipFill>
          <a:blip r:embed="rId3"/>
          <a:stretch>
            <a:fillRect/>
          </a:stretch>
        </p:blipFill>
        <p:spPr>
          <a:xfrm>
            <a:off x="5637112" y="2131135"/>
            <a:ext cx="6067208" cy="2595730"/>
          </a:xfrm>
        </p:spPr>
      </p:pic>
    </p:spTree>
    <p:extLst>
      <p:ext uri="{BB962C8B-B14F-4D97-AF65-F5344CB8AC3E}">
        <p14:creationId xmlns:p14="http://schemas.microsoft.com/office/powerpoint/2010/main" val="48464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1091-C86A-4AA0-BBEA-0C51C858CFAC}"/>
              </a:ext>
            </a:extLst>
          </p:cNvPr>
          <p:cNvSpPr>
            <a:spLocks noGrp="1"/>
          </p:cNvSpPr>
          <p:nvPr>
            <p:ph type="title"/>
          </p:nvPr>
        </p:nvSpPr>
        <p:spPr/>
        <p:txBody>
          <a:bodyPr/>
          <a:lstStyle/>
          <a:p>
            <a:r>
              <a:rPr lang="en-US" dirty="0"/>
              <a:t>Install Python and Packages</a:t>
            </a:r>
          </a:p>
        </p:txBody>
      </p:sp>
      <p:sp>
        <p:nvSpPr>
          <p:cNvPr id="3" name="Content Placeholder 2">
            <a:extLst>
              <a:ext uri="{FF2B5EF4-FFF2-40B4-BE49-F238E27FC236}">
                <a16:creationId xmlns:a16="http://schemas.microsoft.com/office/drawing/2014/main" id="{9D565B63-3360-4F88-898F-067F8FD2658D}"/>
              </a:ext>
            </a:extLst>
          </p:cNvPr>
          <p:cNvSpPr>
            <a:spLocks noGrp="1"/>
          </p:cNvSpPr>
          <p:nvPr>
            <p:ph idx="1"/>
          </p:nvPr>
        </p:nvSpPr>
        <p:spPr/>
        <p:txBody>
          <a:bodyPr>
            <a:normAutofit fontScale="92500" lnSpcReduction="20000"/>
          </a:bodyPr>
          <a:lstStyle/>
          <a:p>
            <a:r>
              <a:rPr lang="en-US" dirty="0"/>
              <a:t>Download and Install Python</a:t>
            </a:r>
          </a:p>
          <a:p>
            <a:r>
              <a:rPr lang="en-US" dirty="0"/>
              <a:t>Download and Install Anaconda</a:t>
            </a:r>
          </a:p>
          <a:p>
            <a:r>
              <a:rPr lang="en-US" dirty="0"/>
              <a:t>Open the Anaconda Prompt </a:t>
            </a:r>
            <a:r>
              <a:rPr lang="en-US" sz="1400" dirty="0"/>
              <a:t>(from start menu)</a:t>
            </a:r>
          </a:p>
          <a:p>
            <a:r>
              <a:rPr lang="en-US" dirty="0"/>
              <a:t>Install the following packages using the pip command</a:t>
            </a:r>
          </a:p>
          <a:p>
            <a:pPr lvl="1"/>
            <a:r>
              <a:rPr lang="en-US" dirty="0"/>
              <a:t>pip install TensorFlow</a:t>
            </a:r>
          </a:p>
          <a:p>
            <a:pPr lvl="1"/>
            <a:r>
              <a:rPr lang="en-US" dirty="0"/>
              <a:t>pip install </a:t>
            </a:r>
            <a:r>
              <a:rPr lang="en-US" dirty="0" err="1"/>
              <a:t>keras</a:t>
            </a:r>
            <a:endParaRPr lang="en-US" dirty="0"/>
          </a:p>
          <a:p>
            <a:pPr lvl="1"/>
            <a:r>
              <a:rPr lang="en-US" dirty="0"/>
              <a:t>pip install keras2onnx</a:t>
            </a:r>
          </a:p>
          <a:p>
            <a:pPr lvl="1"/>
            <a:r>
              <a:rPr lang="en-US" dirty="0"/>
              <a:t>pip install </a:t>
            </a:r>
            <a:r>
              <a:rPr lang="en-US" dirty="0" err="1"/>
              <a:t>onnx</a:t>
            </a:r>
            <a:endParaRPr lang="en-US" dirty="0"/>
          </a:p>
          <a:p>
            <a:pPr lvl="1"/>
            <a:r>
              <a:rPr lang="en-US" dirty="0"/>
              <a:t>pip install </a:t>
            </a:r>
            <a:r>
              <a:rPr lang="en-US" dirty="0" err="1"/>
              <a:t>onnxmltools</a:t>
            </a:r>
            <a:endParaRPr lang="en-US" dirty="0"/>
          </a:p>
          <a:p>
            <a:r>
              <a:rPr lang="en-US" dirty="0"/>
              <a:t>Note this will install all required packages like </a:t>
            </a:r>
            <a:r>
              <a:rPr lang="en-US" dirty="0" err="1"/>
              <a:t>Numpy</a:t>
            </a:r>
            <a:endParaRPr lang="en-US" dirty="0"/>
          </a:p>
          <a:p>
            <a:pPr marL="0" indent="0">
              <a:buNone/>
            </a:pPr>
            <a:endParaRPr lang="en-US" sz="1200" dirty="0"/>
          </a:p>
          <a:p>
            <a:pPr marL="0" indent="0" algn="ctr">
              <a:buNone/>
            </a:pPr>
            <a:r>
              <a:rPr lang="en-US" sz="1200" dirty="0"/>
              <a:t>Links are on the links slide</a:t>
            </a:r>
          </a:p>
        </p:txBody>
      </p:sp>
    </p:spTree>
    <p:extLst>
      <p:ext uri="{BB962C8B-B14F-4D97-AF65-F5344CB8AC3E}">
        <p14:creationId xmlns:p14="http://schemas.microsoft.com/office/powerpoint/2010/main" val="37836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A801-133E-448F-ABC1-3D5214C048E6}"/>
              </a:ext>
            </a:extLst>
          </p:cNvPr>
          <p:cNvSpPr>
            <a:spLocks noGrp="1"/>
          </p:cNvSpPr>
          <p:nvPr>
            <p:ph type="title"/>
          </p:nvPr>
        </p:nvSpPr>
        <p:spPr/>
        <p:txBody>
          <a:bodyPr/>
          <a:lstStyle/>
          <a:p>
            <a:r>
              <a:rPr lang="en-US" dirty="0"/>
              <a:t>Using Keras.NET</a:t>
            </a:r>
          </a:p>
        </p:txBody>
      </p:sp>
      <p:sp>
        <p:nvSpPr>
          <p:cNvPr id="4" name="Content Placeholder 3">
            <a:extLst>
              <a:ext uri="{FF2B5EF4-FFF2-40B4-BE49-F238E27FC236}">
                <a16:creationId xmlns:a16="http://schemas.microsoft.com/office/drawing/2014/main" id="{6FA9535F-70E1-43DF-A456-FA62F2ED712D}"/>
              </a:ext>
            </a:extLst>
          </p:cNvPr>
          <p:cNvSpPr>
            <a:spLocks noGrp="1"/>
          </p:cNvSpPr>
          <p:nvPr>
            <p:ph idx="1"/>
          </p:nvPr>
        </p:nvSpPr>
        <p:spPr/>
        <p:txBody>
          <a:bodyPr>
            <a:normAutofit/>
          </a:bodyPr>
          <a:lstStyle/>
          <a:p>
            <a:r>
              <a:rPr lang="en-US" dirty="0"/>
              <a:t>Install the following NuGet packages:</a:t>
            </a:r>
          </a:p>
          <a:p>
            <a:pPr lvl="1"/>
            <a:r>
              <a:rPr lang="en-US" dirty="0"/>
              <a:t>Keras.NET</a:t>
            </a:r>
          </a:p>
          <a:p>
            <a:pPr lvl="1"/>
            <a:r>
              <a:rPr lang="en-US" dirty="0" err="1"/>
              <a:t>pythonnet_netstandard_py</a:t>
            </a:r>
            <a:r>
              <a:rPr lang="en-US" dirty="0"/>
              <a:t>{</a:t>
            </a:r>
            <a:r>
              <a:rPr lang="en-US" dirty="0" err="1"/>
              <a:t>pyVersion</a:t>
            </a:r>
            <a:r>
              <a:rPr lang="en-US" dirty="0"/>
              <a:t>}_{</a:t>
            </a:r>
            <a:r>
              <a:rPr lang="en-US" dirty="0" err="1"/>
              <a:t>os</a:t>
            </a:r>
            <a:r>
              <a:rPr lang="en-US" dirty="0"/>
              <a:t>}</a:t>
            </a:r>
          </a:p>
          <a:p>
            <a:pPr lvl="2"/>
            <a:r>
              <a:rPr lang="en-US" b="1" i="1" dirty="0"/>
              <a:t>pythonnet_netstandard_py35_linux</a:t>
            </a:r>
            <a:r>
              <a:rPr lang="en-US" dirty="0"/>
              <a:t> for Python 3.5.x on Linux</a:t>
            </a:r>
          </a:p>
          <a:p>
            <a:pPr lvl="2"/>
            <a:r>
              <a:rPr lang="en-US" b="1" i="1" dirty="0"/>
              <a:t>pythonnet_netstandard_py37_osx</a:t>
            </a:r>
            <a:r>
              <a:rPr lang="en-US" dirty="0"/>
              <a:t> for Python 3.7.x on Mac OS X</a:t>
            </a:r>
          </a:p>
          <a:p>
            <a:pPr lvl="2"/>
            <a:r>
              <a:rPr lang="en-US" b="1" i="1" dirty="0"/>
              <a:t>pythonnet_netstandard_py38_win</a:t>
            </a:r>
            <a:r>
              <a:rPr lang="en-US" dirty="0"/>
              <a:t> for Python 3.8.x on Windows</a:t>
            </a:r>
          </a:p>
          <a:p>
            <a:pPr lvl="1"/>
            <a:r>
              <a:rPr lang="en-US" dirty="0" err="1"/>
              <a:t>SciSharp.TensorFlow.Redist</a:t>
            </a:r>
            <a:endParaRPr lang="en-US" dirty="0"/>
          </a:p>
          <a:p>
            <a:pPr lvl="2"/>
            <a:r>
              <a:rPr lang="en-US" dirty="0"/>
              <a:t>should be compatible with the version of TF you want to use</a:t>
            </a:r>
          </a:p>
          <a:p>
            <a:pPr lvl="2"/>
            <a:endParaRPr lang="en-US" dirty="0"/>
          </a:p>
          <a:p>
            <a:endParaRPr lang="en-US" dirty="0"/>
          </a:p>
        </p:txBody>
      </p:sp>
      <p:pic>
        <p:nvPicPr>
          <p:cNvPr id="7" name="Picture 6">
            <a:extLst>
              <a:ext uri="{FF2B5EF4-FFF2-40B4-BE49-F238E27FC236}">
                <a16:creationId xmlns:a16="http://schemas.microsoft.com/office/drawing/2014/main" id="{F30E3CB8-B9E4-41F5-8C5E-FC2F0FFBA2EE}"/>
              </a:ext>
            </a:extLst>
          </p:cNvPr>
          <p:cNvPicPr>
            <a:picLocks noChangeAspect="1"/>
          </p:cNvPicPr>
          <p:nvPr/>
        </p:nvPicPr>
        <p:blipFill>
          <a:blip r:embed="rId3"/>
          <a:stretch>
            <a:fillRect/>
          </a:stretch>
        </p:blipFill>
        <p:spPr>
          <a:xfrm>
            <a:off x="4294797" y="5287818"/>
            <a:ext cx="3208422" cy="1117464"/>
          </a:xfrm>
          <a:prstGeom prst="rect">
            <a:avLst/>
          </a:prstGeom>
        </p:spPr>
      </p:pic>
      <p:sp>
        <p:nvSpPr>
          <p:cNvPr id="8" name="TextBox 7">
            <a:extLst>
              <a:ext uri="{FF2B5EF4-FFF2-40B4-BE49-F238E27FC236}">
                <a16:creationId xmlns:a16="http://schemas.microsoft.com/office/drawing/2014/main" id="{89647EDC-1EB0-4D3D-88EF-A6D81D528F74}"/>
              </a:ext>
            </a:extLst>
          </p:cNvPr>
          <p:cNvSpPr txBox="1"/>
          <p:nvPr/>
        </p:nvSpPr>
        <p:spPr>
          <a:xfrm>
            <a:off x="0" y="6488668"/>
            <a:ext cx="12192000" cy="369332"/>
          </a:xfrm>
          <a:prstGeom prst="rect">
            <a:avLst/>
          </a:prstGeom>
          <a:noFill/>
        </p:spPr>
        <p:txBody>
          <a:bodyPr wrap="square" rtlCol="0">
            <a:spAutoFit/>
          </a:bodyPr>
          <a:lstStyle/>
          <a:p>
            <a:pPr algn="ctr"/>
            <a:r>
              <a:rPr lang="en-US" dirty="0"/>
              <a:t>https://github.com/SciSharp/TensorFlow.NET</a:t>
            </a:r>
          </a:p>
        </p:txBody>
      </p:sp>
    </p:spTree>
    <p:extLst>
      <p:ext uri="{BB962C8B-B14F-4D97-AF65-F5344CB8AC3E}">
        <p14:creationId xmlns:p14="http://schemas.microsoft.com/office/powerpoint/2010/main" val="70367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A478-D27E-4B35-80E7-57447F183284}"/>
              </a:ext>
            </a:extLst>
          </p:cNvPr>
          <p:cNvSpPr>
            <a:spLocks noGrp="1"/>
          </p:cNvSpPr>
          <p:nvPr>
            <p:ph type="title"/>
          </p:nvPr>
        </p:nvSpPr>
        <p:spPr/>
        <p:txBody>
          <a:bodyPr/>
          <a:lstStyle/>
          <a:p>
            <a:r>
              <a:rPr lang="en-US" dirty="0"/>
              <a:t>Mutual Exclusion (XOR) Problem</a:t>
            </a:r>
          </a:p>
        </p:txBody>
      </p:sp>
      <p:sp>
        <p:nvSpPr>
          <p:cNvPr id="3" name="Content Placeholder 2">
            <a:extLst>
              <a:ext uri="{FF2B5EF4-FFF2-40B4-BE49-F238E27FC236}">
                <a16:creationId xmlns:a16="http://schemas.microsoft.com/office/drawing/2014/main" id="{0AD5919D-7969-44C5-AB8C-531B2A48EE29}"/>
              </a:ext>
            </a:extLst>
          </p:cNvPr>
          <p:cNvSpPr>
            <a:spLocks noGrp="1"/>
          </p:cNvSpPr>
          <p:nvPr>
            <p:ph idx="1"/>
          </p:nvPr>
        </p:nvSpPr>
        <p:spPr/>
        <p:txBody>
          <a:bodyPr/>
          <a:lstStyle/>
          <a:p>
            <a:r>
              <a:rPr lang="en-US" dirty="0"/>
              <a:t>Given two variables </a:t>
            </a:r>
            <a:r>
              <a:rPr lang="en-US" b="1" i="1" dirty="0"/>
              <a:t>p</a:t>
            </a:r>
            <a:r>
              <a:rPr lang="en-US" dirty="0"/>
              <a:t> and </a:t>
            </a:r>
            <a:r>
              <a:rPr lang="en-US" b="1" i="1" dirty="0"/>
              <a:t>q</a:t>
            </a:r>
            <a:r>
              <a:rPr lang="en-US" dirty="0"/>
              <a:t>, </a:t>
            </a:r>
            <a:r>
              <a:rPr lang="en-US" b="1" i="1" dirty="0"/>
              <a:t>p</a:t>
            </a:r>
            <a:r>
              <a:rPr lang="en-US" dirty="0"/>
              <a:t> and </a:t>
            </a:r>
            <a:r>
              <a:rPr lang="en-US" b="1" i="1" dirty="0"/>
              <a:t>q </a:t>
            </a:r>
            <a:r>
              <a:rPr lang="en-US" dirty="0"/>
              <a:t>are mutually exclusive if </a:t>
            </a:r>
            <a:r>
              <a:rPr lang="en-US" b="1" i="1" dirty="0"/>
              <a:t>p</a:t>
            </a:r>
            <a:r>
              <a:rPr lang="en-US" dirty="0"/>
              <a:t> is true and </a:t>
            </a:r>
            <a:r>
              <a:rPr lang="en-US" b="1" i="1" dirty="0"/>
              <a:t>q</a:t>
            </a:r>
            <a:r>
              <a:rPr lang="en-US" dirty="0"/>
              <a:t> is not, or if </a:t>
            </a:r>
            <a:r>
              <a:rPr lang="en-US" b="1" i="1" dirty="0"/>
              <a:t>q</a:t>
            </a:r>
            <a:r>
              <a:rPr lang="en-US" dirty="0"/>
              <a:t> is true and </a:t>
            </a:r>
            <a:r>
              <a:rPr lang="en-US" b="1" i="1" dirty="0"/>
              <a:t>p</a:t>
            </a:r>
            <a:r>
              <a:rPr lang="en-US" dirty="0"/>
              <a:t> is not.</a:t>
            </a:r>
          </a:p>
          <a:p>
            <a:pPr marL="0" indent="0">
              <a:buNone/>
            </a:pPr>
            <a:endParaRPr lang="en-US" dirty="0"/>
          </a:p>
          <a:p>
            <a:endParaRPr lang="en-US" dirty="0"/>
          </a:p>
        </p:txBody>
      </p:sp>
      <p:pic>
        <p:nvPicPr>
          <p:cNvPr id="9" name="Picture 8">
            <a:extLst>
              <a:ext uri="{FF2B5EF4-FFF2-40B4-BE49-F238E27FC236}">
                <a16:creationId xmlns:a16="http://schemas.microsoft.com/office/drawing/2014/main" id="{33E9A956-A8F5-4EE8-901B-76A3B1095279}"/>
              </a:ext>
            </a:extLst>
          </p:cNvPr>
          <p:cNvPicPr>
            <a:picLocks noChangeAspect="1"/>
          </p:cNvPicPr>
          <p:nvPr/>
        </p:nvPicPr>
        <p:blipFill>
          <a:blip r:embed="rId2"/>
          <a:stretch>
            <a:fillRect/>
          </a:stretch>
        </p:blipFill>
        <p:spPr>
          <a:xfrm>
            <a:off x="304801" y="4150658"/>
            <a:ext cx="4604550" cy="2042672"/>
          </a:xfrm>
          <a:prstGeom prst="rect">
            <a:avLst/>
          </a:prstGeom>
        </p:spPr>
      </p:pic>
      <p:pic>
        <p:nvPicPr>
          <p:cNvPr id="27" name="Picture 26" descr="A picture containing object, clock, drawing&#10;&#10;Description automatically generated">
            <a:extLst>
              <a:ext uri="{FF2B5EF4-FFF2-40B4-BE49-F238E27FC236}">
                <a16:creationId xmlns:a16="http://schemas.microsoft.com/office/drawing/2014/main" id="{28D41DB3-AF63-4518-B98C-9357F59B6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004" y="4150658"/>
            <a:ext cx="1419225" cy="1066800"/>
          </a:xfrm>
          <a:prstGeom prst="rect">
            <a:avLst/>
          </a:prstGeom>
        </p:spPr>
      </p:pic>
      <p:pic>
        <p:nvPicPr>
          <p:cNvPr id="29" name="Picture 28" descr="A close up of a clock&#10;&#10;Description automatically generated">
            <a:extLst>
              <a:ext uri="{FF2B5EF4-FFF2-40B4-BE49-F238E27FC236}">
                <a16:creationId xmlns:a16="http://schemas.microsoft.com/office/drawing/2014/main" id="{D65C7630-2BD7-4545-A81D-42DF8A1F6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2065" y="4150658"/>
            <a:ext cx="1343025" cy="1114425"/>
          </a:xfrm>
          <a:prstGeom prst="rect">
            <a:avLst/>
          </a:prstGeom>
        </p:spPr>
      </p:pic>
      <p:pic>
        <p:nvPicPr>
          <p:cNvPr id="31" name="Picture 30" descr="Table&#10;&#10;Description automatically generated">
            <a:extLst>
              <a:ext uri="{FF2B5EF4-FFF2-40B4-BE49-F238E27FC236}">
                <a16:creationId xmlns:a16="http://schemas.microsoft.com/office/drawing/2014/main" id="{5A7FFD18-4D72-4F8C-9F1C-A1D0483E73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0448" y="4135608"/>
            <a:ext cx="1657350" cy="1409700"/>
          </a:xfrm>
          <a:prstGeom prst="rect">
            <a:avLst/>
          </a:prstGeom>
        </p:spPr>
      </p:pic>
      <p:sp>
        <p:nvSpPr>
          <p:cNvPr id="32" name="TextBox 31">
            <a:extLst>
              <a:ext uri="{FF2B5EF4-FFF2-40B4-BE49-F238E27FC236}">
                <a16:creationId xmlns:a16="http://schemas.microsoft.com/office/drawing/2014/main" id="{1B8F7586-F69B-49F9-8513-87EDA7FD4DB2}"/>
              </a:ext>
            </a:extLst>
          </p:cNvPr>
          <p:cNvSpPr txBox="1"/>
          <p:nvPr/>
        </p:nvSpPr>
        <p:spPr>
          <a:xfrm>
            <a:off x="304802" y="3681491"/>
            <a:ext cx="4604549" cy="369332"/>
          </a:xfrm>
          <a:prstGeom prst="rect">
            <a:avLst/>
          </a:prstGeom>
          <a:noFill/>
        </p:spPr>
        <p:txBody>
          <a:bodyPr wrap="square" rtlCol="0">
            <a:spAutoFit/>
          </a:bodyPr>
          <a:lstStyle/>
          <a:p>
            <a:pPr algn="ctr"/>
            <a:r>
              <a:rPr lang="en-US" dirty="0"/>
              <a:t>C#</a:t>
            </a:r>
          </a:p>
        </p:txBody>
      </p:sp>
      <p:sp>
        <p:nvSpPr>
          <p:cNvPr id="34" name="TextBox 33">
            <a:extLst>
              <a:ext uri="{FF2B5EF4-FFF2-40B4-BE49-F238E27FC236}">
                <a16:creationId xmlns:a16="http://schemas.microsoft.com/office/drawing/2014/main" id="{CBF9C20E-1478-4FC4-98A5-EF17F72302EE}"/>
              </a:ext>
            </a:extLst>
          </p:cNvPr>
          <p:cNvSpPr txBox="1"/>
          <p:nvPr/>
        </p:nvSpPr>
        <p:spPr>
          <a:xfrm>
            <a:off x="5777004" y="3681491"/>
            <a:ext cx="2978086" cy="369332"/>
          </a:xfrm>
          <a:prstGeom prst="rect">
            <a:avLst/>
          </a:prstGeom>
          <a:noFill/>
        </p:spPr>
        <p:txBody>
          <a:bodyPr wrap="square" rtlCol="0">
            <a:spAutoFit/>
          </a:bodyPr>
          <a:lstStyle/>
          <a:p>
            <a:pPr algn="ctr"/>
            <a:r>
              <a:rPr lang="en-US" dirty="0"/>
              <a:t>Math</a:t>
            </a:r>
          </a:p>
        </p:txBody>
      </p:sp>
      <p:sp>
        <p:nvSpPr>
          <p:cNvPr id="36" name="TextBox 35">
            <a:extLst>
              <a:ext uri="{FF2B5EF4-FFF2-40B4-BE49-F238E27FC236}">
                <a16:creationId xmlns:a16="http://schemas.microsoft.com/office/drawing/2014/main" id="{B1E2AD94-23B5-41E0-87FC-6A77565BD8D4}"/>
              </a:ext>
            </a:extLst>
          </p:cNvPr>
          <p:cNvSpPr txBox="1"/>
          <p:nvPr/>
        </p:nvSpPr>
        <p:spPr>
          <a:xfrm>
            <a:off x="9830448" y="3681491"/>
            <a:ext cx="1657350" cy="369332"/>
          </a:xfrm>
          <a:prstGeom prst="rect">
            <a:avLst/>
          </a:prstGeom>
          <a:noFill/>
        </p:spPr>
        <p:txBody>
          <a:bodyPr wrap="square" rtlCol="0">
            <a:spAutoFit/>
          </a:bodyPr>
          <a:lstStyle/>
          <a:p>
            <a:pPr algn="ctr"/>
            <a:r>
              <a:rPr lang="en-US" dirty="0"/>
              <a:t>ML</a:t>
            </a:r>
          </a:p>
        </p:txBody>
      </p:sp>
    </p:spTree>
    <p:extLst>
      <p:ext uri="{BB962C8B-B14F-4D97-AF65-F5344CB8AC3E}">
        <p14:creationId xmlns:p14="http://schemas.microsoft.com/office/powerpoint/2010/main" val="8628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FDF2EE-2986-44DD-BD9A-E3B939B4C58F}"/>
              </a:ext>
            </a:extLst>
          </p:cNvPr>
          <p:cNvPicPr>
            <a:picLocks noChangeAspect="1"/>
          </p:cNvPicPr>
          <p:nvPr/>
        </p:nvPicPr>
        <p:blipFill>
          <a:blip r:embed="rId2"/>
          <a:stretch>
            <a:fillRect/>
          </a:stretch>
        </p:blipFill>
        <p:spPr>
          <a:xfrm>
            <a:off x="3529929" y="1689234"/>
            <a:ext cx="7769462" cy="4634564"/>
          </a:xfrm>
          <a:prstGeom prst="rect">
            <a:avLst/>
          </a:prstGeom>
        </p:spPr>
      </p:pic>
      <p:pic>
        <p:nvPicPr>
          <p:cNvPr id="10" name="Picture 9">
            <a:extLst>
              <a:ext uri="{FF2B5EF4-FFF2-40B4-BE49-F238E27FC236}">
                <a16:creationId xmlns:a16="http://schemas.microsoft.com/office/drawing/2014/main" id="{DC877D01-6191-4989-BBB1-69120FF53B08}"/>
              </a:ext>
            </a:extLst>
          </p:cNvPr>
          <p:cNvPicPr>
            <a:picLocks noChangeAspect="1"/>
          </p:cNvPicPr>
          <p:nvPr/>
        </p:nvPicPr>
        <p:blipFill>
          <a:blip r:embed="rId3"/>
          <a:stretch>
            <a:fillRect/>
          </a:stretch>
        </p:blipFill>
        <p:spPr>
          <a:xfrm>
            <a:off x="3529929" y="1689234"/>
            <a:ext cx="7769462" cy="4634564"/>
          </a:xfrm>
          <a:prstGeom prst="rect">
            <a:avLst/>
          </a:prstGeom>
        </p:spPr>
      </p:pic>
      <p:sp>
        <p:nvSpPr>
          <p:cNvPr id="2" name="Title 1">
            <a:extLst>
              <a:ext uri="{FF2B5EF4-FFF2-40B4-BE49-F238E27FC236}">
                <a16:creationId xmlns:a16="http://schemas.microsoft.com/office/drawing/2014/main" id="{CCC6B0DE-DB19-4BDC-B189-59463B93137F}"/>
              </a:ext>
            </a:extLst>
          </p:cNvPr>
          <p:cNvSpPr>
            <a:spLocks noGrp="1"/>
          </p:cNvSpPr>
          <p:nvPr>
            <p:ph type="title"/>
          </p:nvPr>
        </p:nvSpPr>
        <p:spPr/>
        <p:txBody>
          <a:bodyPr/>
          <a:lstStyle/>
          <a:p>
            <a:r>
              <a:rPr lang="en-US" dirty="0"/>
              <a:t>Neural Network Diagram</a:t>
            </a:r>
          </a:p>
        </p:txBody>
      </p:sp>
      <p:pic>
        <p:nvPicPr>
          <p:cNvPr id="8" name="Picture 7" descr="Table&#10;&#10;Description automatically generated">
            <a:extLst>
              <a:ext uri="{FF2B5EF4-FFF2-40B4-BE49-F238E27FC236}">
                <a16:creationId xmlns:a16="http://schemas.microsoft.com/office/drawing/2014/main" id="{B4A58927-C4BB-402E-B848-DDDE45CE07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833" y="3301666"/>
            <a:ext cx="1657350" cy="1409700"/>
          </a:xfrm>
          <a:prstGeom prst="rect">
            <a:avLst/>
          </a:prstGeom>
        </p:spPr>
      </p:pic>
      <p:pic>
        <p:nvPicPr>
          <p:cNvPr id="12" name="Picture 11">
            <a:extLst>
              <a:ext uri="{FF2B5EF4-FFF2-40B4-BE49-F238E27FC236}">
                <a16:creationId xmlns:a16="http://schemas.microsoft.com/office/drawing/2014/main" id="{B7C2A15C-9B27-4325-9057-C15F94CECF54}"/>
              </a:ext>
            </a:extLst>
          </p:cNvPr>
          <p:cNvPicPr>
            <a:picLocks noChangeAspect="1"/>
          </p:cNvPicPr>
          <p:nvPr/>
        </p:nvPicPr>
        <p:blipFill>
          <a:blip r:embed="rId5"/>
          <a:stretch>
            <a:fillRect/>
          </a:stretch>
        </p:blipFill>
        <p:spPr>
          <a:xfrm>
            <a:off x="3529929" y="1689232"/>
            <a:ext cx="7769462" cy="4634566"/>
          </a:xfrm>
          <a:prstGeom prst="rect">
            <a:avLst/>
          </a:prstGeom>
        </p:spPr>
      </p:pic>
      <p:pic>
        <p:nvPicPr>
          <p:cNvPr id="14" name="Picture 13">
            <a:extLst>
              <a:ext uri="{FF2B5EF4-FFF2-40B4-BE49-F238E27FC236}">
                <a16:creationId xmlns:a16="http://schemas.microsoft.com/office/drawing/2014/main" id="{02C703C2-480E-4F33-B0D2-6F9D7EB2C589}"/>
              </a:ext>
            </a:extLst>
          </p:cNvPr>
          <p:cNvPicPr>
            <a:picLocks noChangeAspect="1"/>
          </p:cNvPicPr>
          <p:nvPr/>
        </p:nvPicPr>
        <p:blipFill>
          <a:blip r:embed="rId6"/>
          <a:stretch>
            <a:fillRect/>
          </a:stretch>
        </p:blipFill>
        <p:spPr>
          <a:xfrm>
            <a:off x="3529929" y="1689232"/>
            <a:ext cx="7769462" cy="4634564"/>
          </a:xfrm>
          <a:prstGeom prst="rect">
            <a:avLst/>
          </a:prstGeom>
        </p:spPr>
      </p:pic>
    </p:spTree>
    <p:extLst>
      <p:ext uri="{BB962C8B-B14F-4D97-AF65-F5344CB8AC3E}">
        <p14:creationId xmlns:p14="http://schemas.microsoft.com/office/powerpoint/2010/main" val="394494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09EA-9ED4-499E-8D10-861E08270205}"/>
              </a:ext>
            </a:extLst>
          </p:cNvPr>
          <p:cNvSpPr>
            <a:spLocks noGrp="1"/>
          </p:cNvSpPr>
          <p:nvPr>
            <p:ph type="title"/>
          </p:nvPr>
        </p:nvSpPr>
        <p:spPr/>
        <p:txBody>
          <a:bodyPr/>
          <a:lstStyle/>
          <a:p>
            <a:r>
              <a:rPr lang="en-US" dirty="0"/>
              <a:t>Perceptron</a:t>
            </a:r>
          </a:p>
        </p:txBody>
      </p:sp>
      <p:pic>
        <p:nvPicPr>
          <p:cNvPr id="13" name="Content Placeholder 12">
            <a:extLst>
              <a:ext uri="{FF2B5EF4-FFF2-40B4-BE49-F238E27FC236}">
                <a16:creationId xmlns:a16="http://schemas.microsoft.com/office/drawing/2014/main" id="{708F4B2D-4457-457D-9BE4-864E94D16DB8}"/>
              </a:ext>
            </a:extLst>
          </p:cNvPr>
          <p:cNvPicPr>
            <a:picLocks noGrp="1" noChangeAspect="1"/>
          </p:cNvPicPr>
          <p:nvPr>
            <p:ph sz="half" idx="1"/>
          </p:nvPr>
        </p:nvPicPr>
        <p:blipFill>
          <a:blip r:embed="rId3"/>
          <a:stretch>
            <a:fillRect/>
          </a:stretch>
        </p:blipFill>
        <p:spPr>
          <a:xfrm>
            <a:off x="646111" y="2567703"/>
            <a:ext cx="5437740" cy="3177022"/>
          </a:xfrm>
        </p:spPr>
      </p:pic>
      <p:pic>
        <p:nvPicPr>
          <p:cNvPr id="23" name="Content Placeholder 22" descr="Text&#10;&#10;Description automatically generated">
            <a:extLst>
              <a:ext uri="{FF2B5EF4-FFF2-40B4-BE49-F238E27FC236}">
                <a16:creationId xmlns:a16="http://schemas.microsoft.com/office/drawing/2014/main" id="{B936858D-4C10-4BD5-A1D4-02CB419D777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986326" y="3192715"/>
            <a:ext cx="4395788" cy="879157"/>
          </a:xfrm>
        </p:spPr>
      </p:pic>
      <p:pic>
        <p:nvPicPr>
          <p:cNvPr id="27" name="Picture 26" descr="Diagram&#10;&#10;Description automatically generated">
            <a:extLst>
              <a:ext uri="{FF2B5EF4-FFF2-40B4-BE49-F238E27FC236}">
                <a16:creationId xmlns:a16="http://schemas.microsoft.com/office/drawing/2014/main" id="{B2D76343-A1E2-4A1A-9138-19D16BA664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5470" y="4458839"/>
            <a:ext cx="2857500" cy="952500"/>
          </a:xfrm>
          <a:prstGeom prst="rect">
            <a:avLst/>
          </a:prstGeom>
        </p:spPr>
      </p:pic>
    </p:spTree>
    <p:extLst>
      <p:ext uri="{BB962C8B-B14F-4D97-AF65-F5344CB8AC3E}">
        <p14:creationId xmlns:p14="http://schemas.microsoft.com/office/powerpoint/2010/main" val="1448381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04320842-5098-405A-8650-F8494B6D9DA8}"/>
              </a:ext>
            </a:extLst>
          </p:cNvPr>
          <p:cNvPicPr>
            <a:picLocks noGrp="1" noChangeAspect="1"/>
          </p:cNvPicPr>
          <p:nvPr>
            <p:ph sz="half" idx="1"/>
          </p:nvPr>
        </p:nvPicPr>
        <p:blipFill>
          <a:blip r:embed="rId2"/>
          <a:stretch>
            <a:fillRect/>
          </a:stretch>
        </p:blipFill>
        <p:spPr>
          <a:xfrm>
            <a:off x="592990" y="1100831"/>
            <a:ext cx="5314806" cy="5155507"/>
          </a:xfrm>
        </p:spPr>
      </p:pic>
      <p:pic>
        <p:nvPicPr>
          <p:cNvPr id="22" name="Content Placeholder 21">
            <a:extLst>
              <a:ext uri="{FF2B5EF4-FFF2-40B4-BE49-F238E27FC236}">
                <a16:creationId xmlns:a16="http://schemas.microsoft.com/office/drawing/2014/main" id="{CB5D73BF-247C-4737-986F-3D90F2E4D9EF}"/>
              </a:ext>
            </a:extLst>
          </p:cNvPr>
          <p:cNvPicPr>
            <a:picLocks noGrp="1" noChangeAspect="1"/>
          </p:cNvPicPr>
          <p:nvPr>
            <p:ph sz="half" idx="2"/>
          </p:nvPr>
        </p:nvPicPr>
        <p:blipFill>
          <a:blip r:embed="rId3"/>
          <a:stretch>
            <a:fillRect/>
          </a:stretch>
        </p:blipFill>
        <p:spPr>
          <a:xfrm>
            <a:off x="6409277" y="1100831"/>
            <a:ext cx="5480615" cy="5100835"/>
          </a:xfrm>
        </p:spPr>
      </p:pic>
      <p:sp>
        <p:nvSpPr>
          <p:cNvPr id="23" name="TextBox 22">
            <a:extLst>
              <a:ext uri="{FF2B5EF4-FFF2-40B4-BE49-F238E27FC236}">
                <a16:creationId xmlns:a16="http://schemas.microsoft.com/office/drawing/2014/main" id="{34B303E0-0D6B-4627-BD39-8984FD406126}"/>
              </a:ext>
            </a:extLst>
          </p:cNvPr>
          <p:cNvSpPr txBox="1"/>
          <p:nvPr/>
        </p:nvSpPr>
        <p:spPr>
          <a:xfrm>
            <a:off x="592991" y="577049"/>
            <a:ext cx="5314806" cy="369332"/>
          </a:xfrm>
          <a:prstGeom prst="rect">
            <a:avLst/>
          </a:prstGeom>
          <a:noFill/>
        </p:spPr>
        <p:txBody>
          <a:bodyPr wrap="square" rtlCol="0">
            <a:spAutoFit/>
          </a:bodyPr>
          <a:lstStyle/>
          <a:p>
            <a:r>
              <a:rPr lang="en-US" dirty="0"/>
              <a:t>Python</a:t>
            </a:r>
          </a:p>
        </p:txBody>
      </p:sp>
      <p:sp>
        <p:nvSpPr>
          <p:cNvPr id="25" name="TextBox 24">
            <a:extLst>
              <a:ext uri="{FF2B5EF4-FFF2-40B4-BE49-F238E27FC236}">
                <a16:creationId xmlns:a16="http://schemas.microsoft.com/office/drawing/2014/main" id="{1313C996-CABF-468F-9345-0A2255129FF0}"/>
              </a:ext>
            </a:extLst>
          </p:cNvPr>
          <p:cNvSpPr txBox="1"/>
          <p:nvPr/>
        </p:nvSpPr>
        <p:spPr>
          <a:xfrm>
            <a:off x="6409277" y="577049"/>
            <a:ext cx="5480614"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5078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9603118-AAE6-4B24-AB95-2958EA24107E}"/>
              </a:ext>
            </a:extLst>
          </p:cNvPr>
          <p:cNvPicPr>
            <a:picLocks noGrp="1" noChangeAspect="1"/>
          </p:cNvPicPr>
          <p:nvPr>
            <p:ph sz="half" idx="1"/>
          </p:nvPr>
        </p:nvPicPr>
        <p:blipFill>
          <a:blip r:embed="rId2"/>
          <a:stretch>
            <a:fillRect/>
          </a:stretch>
        </p:blipFill>
        <p:spPr>
          <a:xfrm>
            <a:off x="376350" y="691506"/>
            <a:ext cx="5317054" cy="5760144"/>
          </a:xfrm>
        </p:spPr>
      </p:pic>
      <p:pic>
        <p:nvPicPr>
          <p:cNvPr id="8" name="Content Placeholder 7">
            <a:extLst>
              <a:ext uri="{FF2B5EF4-FFF2-40B4-BE49-F238E27FC236}">
                <a16:creationId xmlns:a16="http://schemas.microsoft.com/office/drawing/2014/main" id="{AEBF3D5E-3374-4459-B6D1-F99CC38E6D86}"/>
              </a:ext>
            </a:extLst>
          </p:cNvPr>
          <p:cNvPicPr>
            <a:picLocks noGrp="1" noChangeAspect="1"/>
          </p:cNvPicPr>
          <p:nvPr>
            <p:ph sz="half" idx="2"/>
          </p:nvPr>
        </p:nvPicPr>
        <p:blipFill>
          <a:blip r:embed="rId3"/>
          <a:stretch>
            <a:fillRect/>
          </a:stretch>
        </p:blipFill>
        <p:spPr>
          <a:xfrm>
            <a:off x="6096000" y="691506"/>
            <a:ext cx="5192898" cy="5625638"/>
          </a:xfrm>
        </p:spPr>
      </p:pic>
      <p:sp>
        <p:nvSpPr>
          <p:cNvPr id="9" name="TextBox 8">
            <a:extLst>
              <a:ext uri="{FF2B5EF4-FFF2-40B4-BE49-F238E27FC236}">
                <a16:creationId xmlns:a16="http://schemas.microsoft.com/office/drawing/2014/main" id="{EE68499A-10AE-4254-9E2F-137748EE1892}"/>
              </a:ext>
            </a:extLst>
          </p:cNvPr>
          <p:cNvSpPr txBox="1"/>
          <p:nvPr/>
        </p:nvSpPr>
        <p:spPr>
          <a:xfrm>
            <a:off x="376350" y="337907"/>
            <a:ext cx="955711" cy="369332"/>
          </a:xfrm>
          <a:prstGeom prst="rect">
            <a:avLst/>
          </a:prstGeom>
          <a:noFill/>
        </p:spPr>
        <p:txBody>
          <a:bodyPr wrap="none" rtlCol="0">
            <a:spAutoFit/>
          </a:bodyPr>
          <a:lstStyle/>
          <a:p>
            <a:r>
              <a:rPr lang="en-US" dirty="0"/>
              <a:t>Python</a:t>
            </a:r>
          </a:p>
        </p:txBody>
      </p:sp>
      <p:sp>
        <p:nvSpPr>
          <p:cNvPr id="11" name="TextBox 10">
            <a:extLst>
              <a:ext uri="{FF2B5EF4-FFF2-40B4-BE49-F238E27FC236}">
                <a16:creationId xmlns:a16="http://schemas.microsoft.com/office/drawing/2014/main" id="{3025D141-C52C-4FC7-95EC-BE5FBEC39258}"/>
              </a:ext>
            </a:extLst>
          </p:cNvPr>
          <p:cNvSpPr txBox="1"/>
          <p:nvPr/>
        </p:nvSpPr>
        <p:spPr>
          <a:xfrm>
            <a:off x="6096000" y="337907"/>
            <a:ext cx="538930"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31932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BA5BF2-8170-489C-88A3-96CA8D224257}"/>
              </a:ext>
            </a:extLst>
          </p:cNvPr>
          <p:cNvPicPr>
            <a:picLocks noGrp="1" noChangeAspect="1"/>
          </p:cNvPicPr>
          <p:nvPr>
            <p:ph sz="half" idx="1"/>
          </p:nvPr>
        </p:nvPicPr>
        <p:blipFill>
          <a:blip r:embed="rId2"/>
          <a:stretch>
            <a:fillRect/>
          </a:stretch>
        </p:blipFill>
        <p:spPr>
          <a:xfrm>
            <a:off x="488345" y="833015"/>
            <a:ext cx="5235106" cy="5671366"/>
          </a:xfrm>
        </p:spPr>
      </p:pic>
      <p:pic>
        <p:nvPicPr>
          <p:cNvPr id="8" name="Content Placeholder 7">
            <a:extLst>
              <a:ext uri="{FF2B5EF4-FFF2-40B4-BE49-F238E27FC236}">
                <a16:creationId xmlns:a16="http://schemas.microsoft.com/office/drawing/2014/main" id="{A797D00A-7DBC-40B1-9D48-B6085EB3520E}"/>
              </a:ext>
            </a:extLst>
          </p:cNvPr>
          <p:cNvPicPr>
            <a:picLocks noGrp="1" noChangeAspect="1"/>
          </p:cNvPicPr>
          <p:nvPr>
            <p:ph sz="half" idx="2"/>
          </p:nvPr>
        </p:nvPicPr>
        <p:blipFill>
          <a:blip r:embed="rId3"/>
          <a:stretch>
            <a:fillRect/>
          </a:stretch>
        </p:blipFill>
        <p:spPr>
          <a:xfrm>
            <a:off x="6010721" y="833015"/>
            <a:ext cx="5388208" cy="5837224"/>
          </a:xfrm>
        </p:spPr>
      </p:pic>
      <p:sp>
        <p:nvSpPr>
          <p:cNvPr id="10" name="TextBox 9">
            <a:extLst>
              <a:ext uri="{FF2B5EF4-FFF2-40B4-BE49-F238E27FC236}">
                <a16:creationId xmlns:a16="http://schemas.microsoft.com/office/drawing/2014/main" id="{2663E499-AFFB-4764-AFBB-4A62EB08E5B6}"/>
              </a:ext>
            </a:extLst>
          </p:cNvPr>
          <p:cNvSpPr txBox="1"/>
          <p:nvPr/>
        </p:nvSpPr>
        <p:spPr>
          <a:xfrm>
            <a:off x="488345" y="463683"/>
            <a:ext cx="955711" cy="369332"/>
          </a:xfrm>
          <a:prstGeom prst="rect">
            <a:avLst/>
          </a:prstGeom>
          <a:noFill/>
        </p:spPr>
        <p:txBody>
          <a:bodyPr wrap="none" rtlCol="0">
            <a:spAutoFit/>
          </a:bodyPr>
          <a:lstStyle/>
          <a:p>
            <a:r>
              <a:rPr lang="en-US" dirty="0"/>
              <a:t>Python</a:t>
            </a:r>
          </a:p>
        </p:txBody>
      </p:sp>
      <p:sp>
        <p:nvSpPr>
          <p:cNvPr id="12" name="TextBox 11">
            <a:extLst>
              <a:ext uri="{FF2B5EF4-FFF2-40B4-BE49-F238E27FC236}">
                <a16:creationId xmlns:a16="http://schemas.microsoft.com/office/drawing/2014/main" id="{C43ED653-699F-4ED0-BC7C-CA9D016FF691}"/>
              </a:ext>
            </a:extLst>
          </p:cNvPr>
          <p:cNvSpPr txBox="1"/>
          <p:nvPr/>
        </p:nvSpPr>
        <p:spPr>
          <a:xfrm>
            <a:off x="6010721" y="463683"/>
            <a:ext cx="538930"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63788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73C45BE9-0D93-4298-BFFA-88B2DC4E04E1}"/>
              </a:ext>
            </a:extLst>
          </p:cNvPr>
          <p:cNvSpPr>
            <a:spLocks noGrp="1"/>
          </p:cNvSpPr>
          <p:nvPr>
            <p:ph sz="half" idx="2"/>
          </p:nvPr>
        </p:nvSpPr>
        <p:spPr/>
        <p:txBody>
          <a:bodyPr/>
          <a:lstStyle/>
          <a:p>
            <a:endParaRPr lang="en-US"/>
          </a:p>
        </p:txBody>
      </p:sp>
      <p:pic>
        <p:nvPicPr>
          <p:cNvPr id="13" name="Picture 12">
            <a:extLst>
              <a:ext uri="{FF2B5EF4-FFF2-40B4-BE49-F238E27FC236}">
                <a16:creationId xmlns:a16="http://schemas.microsoft.com/office/drawing/2014/main" id="{304A2109-E981-4886-927B-97EEA4EAC68E}"/>
              </a:ext>
            </a:extLst>
          </p:cNvPr>
          <p:cNvPicPr>
            <a:picLocks noChangeAspect="1"/>
          </p:cNvPicPr>
          <p:nvPr/>
        </p:nvPicPr>
        <p:blipFill>
          <a:blip r:embed="rId2"/>
          <a:stretch>
            <a:fillRect/>
          </a:stretch>
        </p:blipFill>
        <p:spPr>
          <a:xfrm>
            <a:off x="1619250" y="563359"/>
            <a:ext cx="8648700" cy="5692978"/>
          </a:xfrm>
          <a:prstGeom prst="rect">
            <a:avLst/>
          </a:prstGeom>
        </p:spPr>
      </p:pic>
    </p:spTree>
    <p:extLst>
      <p:ext uri="{BB962C8B-B14F-4D97-AF65-F5344CB8AC3E}">
        <p14:creationId xmlns:p14="http://schemas.microsoft.com/office/powerpoint/2010/main" val="115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E17D-B0BF-4AFC-B718-F63E93C6F67C}"/>
              </a:ext>
            </a:extLst>
          </p:cNvPr>
          <p:cNvSpPr>
            <a:spLocks noGrp="1"/>
          </p:cNvSpPr>
          <p:nvPr>
            <p:ph type="title"/>
          </p:nvPr>
        </p:nvSpPr>
        <p:spPr/>
        <p:txBody>
          <a:bodyPr/>
          <a:lstStyle/>
          <a:p>
            <a:r>
              <a:rPr lang="en-US" dirty="0"/>
              <a:t>About Me</a:t>
            </a:r>
          </a:p>
        </p:txBody>
      </p:sp>
      <p:sp>
        <p:nvSpPr>
          <p:cNvPr id="4" name="Content Placeholder 3">
            <a:extLst>
              <a:ext uri="{FF2B5EF4-FFF2-40B4-BE49-F238E27FC236}">
                <a16:creationId xmlns:a16="http://schemas.microsoft.com/office/drawing/2014/main" id="{2CD54609-C2F3-4260-8B18-B49B9FD09226}"/>
              </a:ext>
            </a:extLst>
          </p:cNvPr>
          <p:cNvSpPr>
            <a:spLocks noGrp="1"/>
          </p:cNvSpPr>
          <p:nvPr>
            <p:ph sz="half" idx="1"/>
          </p:nvPr>
        </p:nvSpPr>
        <p:spPr/>
        <p:txBody>
          <a:bodyPr/>
          <a:lstStyle/>
          <a:p>
            <a:r>
              <a:rPr lang="en-US" dirty="0"/>
              <a:t>Principal Architect – Iron Mountain</a:t>
            </a:r>
          </a:p>
          <a:p>
            <a:r>
              <a:rPr lang="en-US" dirty="0"/>
              <a:t>Owner of Korzynski L.L.C.</a:t>
            </a:r>
          </a:p>
          <a:p>
            <a:endParaRPr lang="en-US" dirty="0"/>
          </a:p>
        </p:txBody>
      </p:sp>
      <p:sp>
        <p:nvSpPr>
          <p:cNvPr id="5" name="Content Placeholder 4">
            <a:extLst>
              <a:ext uri="{FF2B5EF4-FFF2-40B4-BE49-F238E27FC236}">
                <a16:creationId xmlns:a16="http://schemas.microsoft.com/office/drawing/2014/main" id="{A45B6BF2-E37F-429A-9E6F-FA1C5083FD35}"/>
              </a:ext>
            </a:extLst>
          </p:cNvPr>
          <p:cNvSpPr>
            <a:spLocks noGrp="1"/>
          </p:cNvSpPr>
          <p:nvPr>
            <p:ph sz="half" idx="2"/>
          </p:nvPr>
        </p:nvSpPr>
        <p:spPr/>
        <p:txBody>
          <a:bodyPr/>
          <a:lstStyle/>
          <a:p>
            <a:r>
              <a:rPr lang="en-US" dirty="0"/>
              <a:t>Professional Developer for 12+ years</a:t>
            </a:r>
          </a:p>
          <a:p>
            <a:pPr lvl="1"/>
            <a:r>
              <a:rPr lang="en-US" dirty="0"/>
              <a:t>Windows Forms</a:t>
            </a:r>
          </a:p>
          <a:p>
            <a:pPr lvl="1"/>
            <a:r>
              <a:rPr lang="en-US" dirty="0"/>
              <a:t>Web</a:t>
            </a:r>
          </a:p>
          <a:p>
            <a:pPr lvl="1"/>
            <a:r>
              <a:rPr lang="en-US" dirty="0"/>
              <a:t>Mobile</a:t>
            </a:r>
          </a:p>
          <a:p>
            <a:pPr lvl="1"/>
            <a:r>
              <a:rPr lang="en-US" dirty="0"/>
              <a:t>SQL Optimization</a:t>
            </a:r>
          </a:p>
          <a:p>
            <a:pPr lvl="1"/>
            <a:r>
              <a:rPr lang="en-US" dirty="0"/>
              <a:t>Data Analysis</a:t>
            </a:r>
          </a:p>
          <a:p>
            <a:pPr lvl="1"/>
            <a:r>
              <a:rPr lang="en-US" dirty="0"/>
              <a:t>Mathematics</a:t>
            </a:r>
          </a:p>
          <a:p>
            <a:pPr lvl="1"/>
            <a:r>
              <a:rPr lang="en-US" dirty="0"/>
              <a:t>Big Data</a:t>
            </a:r>
          </a:p>
          <a:p>
            <a:pPr lvl="1"/>
            <a:r>
              <a:rPr lang="en-US" dirty="0"/>
              <a:t>Cloud</a:t>
            </a:r>
          </a:p>
          <a:p>
            <a:pPr lvl="1"/>
            <a:r>
              <a:rPr lang="en-US" dirty="0"/>
              <a:t>Machine Learning</a:t>
            </a:r>
          </a:p>
          <a:p>
            <a:endParaRPr lang="en-US" dirty="0"/>
          </a:p>
          <a:p>
            <a:endParaRPr lang="en-US" dirty="0"/>
          </a:p>
        </p:txBody>
      </p:sp>
    </p:spTree>
    <p:extLst>
      <p:ext uri="{BB962C8B-B14F-4D97-AF65-F5344CB8AC3E}">
        <p14:creationId xmlns:p14="http://schemas.microsoft.com/office/powerpoint/2010/main" val="697375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BB9422-81A6-495A-9D26-11D68EA4BA5A}"/>
              </a:ext>
            </a:extLst>
          </p:cNvPr>
          <p:cNvSpPr>
            <a:spLocks noGrp="1"/>
          </p:cNvSpPr>
          <p:nvPr>
            <p:ph type="title"/>
          </p:nvPr>
        </p:nvSpPr>
        <p:spPr/>
        <p:txBody>
          <a:bodyPr/>
          <a:lstStyle/>
          <a:p>
            <a:r>
              <a:rPr lang="en-US" dirty="0"/>
              <a:t>Caveat for Keras.NET</a:t>
            </a:r>
          </a:p>
        </p:txBody>
      </p:sp>
      <p:sp>
        <p:nvSpPr>
          <p:cNvPr id="2" name="Content Placeholder 1">
            <a:extLst>
              <a:ext uri="{FF2B5EF4-FFF2-40B4-BE49-F238E27FC236}">
                <a16:creationId xmlns:a16="http://schemas.microsoft.com/office/drawing/2014/main" id="{52919A6D-2E9B-473B-A289-F6150DFBEBC8}"/>
              </a:ext>
            </a:extLst>
          </p:cNvPr>
          <p:cNvSpPr>
            <a:spLocks noGrp="1"/>
          </p:cNvSpPr>
          <p:nvPr>
            <p:ph sz="half" idx="1"/>
          </p:nvPr>
        </p:nvSpPr>
        <p:spPr/>
        <p:txBody>
          <a:bodyPr/>
          <a:lstStyle/>
          <a:p>
            <a:r>
              <a:rPr lang="en-US" dirty="0"/>
              <a:t>If you are using Virtual Environments then you need to set the </a:t>
            </a:r>
            <a:r>
              <a:rPr lang="en-US" dirty="0" err="1"/>
              <a:t>PythonHome</a:t>
            </a:r>
            <a:r>
              <a:rPr lang="en-US" dirty="0"/>
              <a:t> path and initialize the engine</a:t>
            </a:r>
          </a:p>
          <a:p>
            <a:endParaRPr lang="en-US" dirty="0"/>
          </a:p>
        </p:txBody>
      </p:sp>
      <p:pic>
        <p:nvPicPr>
          <p:cNvPr id="9" name="Content Placeholder 8">
            <a:extLst>
              <a:ext uri="{FF2B5EF4-FFF2-40B4-BE49-F238E27FC236}">
                <a16:creationId xmlns:a16="http://schemas.microsoft.com/office/drawing/2014/main" id="{819E4C7E-6FF4-4A49-87D7-07877CBEAC19}"/>
              </a:ext>
            </a:extLst>
          </p:cNvPr>
          <p:cNvPicPr>
            <a:picLocks noGrp="1" noChangeAspect="1"/>
          </p:cNvPicPr>
          <p:nvPr>
            <p:ph sz="half" idx="2"/>
          </p:nvPr>
        </p:nvPicPr>
        <p:blipFill>
          <a:blip r:embed="rId2"/>
          <a:stretch>
            <a:fillRect/>
          </a:stretch>
        </p:blipFill>
        <p:spPr>
          <a:xfrm>
            <a:off x="5909678" y="3309778"/>
            <a:ext cx="5483762" cy="1697356"/>
          </a:xfrm>
        </p:spPr>
      </p:pic>
    </p:spTree>
    <p:extLst>
      <p:ext uri="{BB962C8B-B14F-4D97-AF65-F5344CB8AC3E}">
        <p14:creationId xmlns:p14="http://schemas.microsoft.com/office/powerpoint/2010/main" val="1361660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D976-121B-491D-8521-C8C1713B6BEE}"/>
              </a:ext>
            </a:extLst>
          </p:cNvPr>
          <p:cNvSpPr>
            <a:spLocks noGrp="1"/>
          </p:cNvSpPr>
          <p:nvPr>
            <p:ph type="title"/>
          </p:nvPr>
        </p:nvSpPr>
        <p:spPr/>
        <p:txBody>
          <a:bodyPr/>
          <a:lstStyle/>
          <a:p>
            <a:r>
              <a:rPr lang="en-US" dirty="0" err="1"/>
              <a:t>Keras.Net</a:t>
            </a:r>
            <a:endParaRPr lang="en-US" dirty="0"/>
          </a:p>
        </p:txBody>
      </p:sp>
      <p:sp>
        <p:nvSpPr>
          <p:cNvPr id="3" name="Content Placeholder 2">
            <a:extLst>
              <a:ext uri="{FF2B5EF4-FFF2-40B4-BE49-F238E27FC236}">
                <a16:creationId xmlns:a16="http://schemas.microsoft.com/office/drawing/2014/main" id="{4ABD0461-8E10-416A-9E8D-26781EFFFC7B}"/>
              </a:ext>
            </a:extLst>
          </p:cNvPr>
          <p:cNvSpPr>
            <a:spLocks noGrp="1"/>
          </p:cNvSpPr>
          <p:nvPr>
            <p:ph sz="half" idx="1"/>
          </p:nvPr>
        </p:nvSpPr>
        <p:spPr/>
        <p:txBody>
          <a:bodyPr>
            <a:normAutofit fontScale="92500" lnSpcReduction="20000"/>
          </a:bodyPr>
          <a:lstStyle/>
          <a:p>
            <a:r>
              <a:rPr lang="en-US" dirty="0"/>
              <a:t>Kind of cool, but crappy, since we must:</a:t>
            </a:r>
          </a:p>
          <a:p>
            <a:pPr lvl="1"/>
            <a:r>
              <a:rPr lang="en-US" dirty="0"/>
              <a:t>Install Python, Keras, and any dependencies</a:t>
            </a:r>
          </a:p>
          <a:p>
            <a:pPr lvl="1"/>
            <a:r>
              <a:rPr lang="en-US" dirty="0"/>
              <a:t>Tie our code to a specific version of Python and Operating System (separate projects for Linux and Windows). </a:t>
            </a:r>
            <a:r>
              <a:rPr lang="en-US" b="1" i="1" dirty="0"/>
              <a:t>pythonnet_netstandard_py38_win</a:t>
            </a:r>
          </a:p>
          <a:p>
            <a:pPr lvl="1"/>
            <a:r>
              <a:rPr lang="en-US" dirty="0"/>
              <a:t>Tied to a specific version of TensorFlow</a:t>
            </a:r>
          </a:p>
          <a:p>
            <a:pPr lvl="1"/>
            <a:r>
              <a:rPr lang="en-US" dirty="0"/>
              <a:t>Perform the virtual environment work around if different applications need different versions of the same library</a:t>
            </a:r>
          </a:p>
          <a:p>
            <a:r>
              <a:rPr lang="en-US" dirty="0"/>
              <a:t>Meaning that our deployment environment must, exactly, mirror the same as development</a:t>
            </a:r>
          </a:p>
          <a:p>
            <a:pPr lvl="1"/>
            <a:endParaRPr lang="en-US" dirty="0"/>
          </a:p>
          <a:p>
            <a:endParaRPr lang="en-US" dirty="0"/>
          </a:p>
        </p:txBody>
      </p:sp>
      <p:sp>
        <p:nvSpPr>
          <p:cNvPr id="4" name="Content Placeholder 3">
            <a:extLst>
              <a:ext uri="{FF2B5EF4-FFF2-40B4-BE49-F238E27FC236}">
                <a16:creationId xmlns:a16="http://schemas.microsoft.com/office/drawing/2014/main" id="{B2D862C9-F7E0-4BD1-A2AB-DC373855AB18}"/>
              </a:ext>
            </a:extLst>
          </p:cNvPr>
          <p:cNvSpPr>
            <a:spLocks noGrp="1"/>
          </p:cNvSpPr>
          <p:nvPr>
            <p:ph sz="half" idx="2"/>
          </p:nvPr>
        </p:nvSpPr>
        <p:spPr/>
        <p:txBody>
          <a:bodyPr>
            <a:normAutofit fontScale="92500" lnSpcReduction="20000"/>
          </a:bodyPr>
          <a:lstStyle/>
          <a:p>
            <a:r>
              <a:rPr lang="en-US" dirty="0"/>
              <a:t>So then, why would I suggest doing this?</a:t>
            </a:r>
          </a:p>
          <a:p>
            <a:r>
              <a:rPr lang="en-US" dirty="0"/>
              <a:t>So how do we fix this, so we don’t have to deal with this nightmare?</a:t>
            </a:r>
          </a:p>
          <a:p>
            <a:pPr lvl="1"/>
            <a:r>
              <a:rPr lang="en-US" dirty="0"/>
              <a:t>We’ll look at two options: ONNX and ML.NET</a:t>
            </a:r>
          </a:p>
        </p:txBody>
      </p:sp>
    </p:spTree>
    <p:extLst>
      <p:ext uri="{BB962C8B-B14F-4D97-AF65-F5344CB8AC3E}">
        <p14:creationId xmlns:p14="http://schemas.microsoft.com/office/powerpoint/2010/main" val="197172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C190-8BBC-4269-B089-71405B02A3A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DACEE78A-BE8A-4A9A-9C9B-B8F45886FF05}"/>
              </a:ext>
            </a:extLst>
          </p:cNvPr>
          <p:cNvSpPr>
            <a:spLocks noGrp="1"/>
          </p:cNvSpPr>
          <p:nvPr>
            <p:ph sz="half" idx="1"/>
          </p:nvPr>
        </p:nvSpPr>
        <p:spPr/>
        <p:txBody>
          <a:bodyPr/>
          <a:lstStyle/>
          <a:p>
            <a:r>
              <a:rPr lang="en-US" dirty="0"/>
              <a:t>Say we have two web apps, one written in Java, and one in C#, how can they communicate and pass data back and forth?</a:t>
            </a:r>
          </a:p>
        </p:txBody>
      </p:sp>
      <p:sp>
        <p:nvSpPr>
          <p:cNvPr id="4" name="Content Placeholder 3">
            <a:extLst>
              <a:ext uri="{FF2B5EF4-FFF2-40B4-BE49-F238E27FC236}">
                <a16:creationId xmlns:a16="http://schemas.microsoft.com/office/drawing/2014/main" id="{25F145DD-5DCA-4707-911F-6A1544A07BD7}"/>
              </a:ext>
            </a:extLst>
          </p:cNvPr>
          <p:cNvSpPr>
            <a:spLocks noGrp="1"/>
          </p:cNvSpPr>
          <p:nvPr>
            <p:ph sz="half" idx="2"/>
          </p:nvPr>
        </p:nvSpPr>
        <p:spPr/>
        <p:txBody>
          <a:bodyPr/>
          <a:lstStyle/>
          <a:p>
            <a:r>
              <a:rPr lang="en-US" dirty="0"/>
              <a:t>HTTP Protocol</a:t>
            </a:r>
          </a:p>
          <a:p>
            <a:r>
              <a:rPr lang="en-US" dirty="0"/>
              <a:t>JSON Data Format</a:t>
            </a:r>
          </a:p>
        </p:txBody>
      </p:sp>
      <p:pic>
        <p:nvPicPr>
          <p:cNvPr id="8" name="Picture 7" descr="Diagram&#10;&#10;Description automatically generated">
            <a:extLst>
              <a:ext uri="{FF2B5EF4-FFF2-40B4-BE49-F238E27FC236}">
                <a16:creationId xmlns:a16="http://schemas.microsoft.com/office/drawing/2014/main" id="{47E59E2E-C7B4-47D0-A877-291281CC5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689" y="3674950"/>
            <a:ext cx="3105583" cy="1991003"/>
          </a:xfrm>
          <a:prstGeom prst="rect">
            <a:avLst/>
          </a:prstGeom>
        </p:spPr>
      </p:pic>
      <p:pic>
        <p:nvPicPr>
          <p:cNvPr id="10" name="Picture 9" descr="Text&#10;&#10;Description automatically generated">
            <a:extLst>
              <a:ext uri="{FF2B5EF4-FFF2-40B4-BE49-F238E27FC236}">
                <a16:creationId xmlns:a16="http://schemas.microsoft.com/office/drawing/2014/main" id="{FB4C177B-B76A-4A1A-989C-322126E90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650" y="3727344"/>
            <a:ext cx="2114845" cy="1886213"/>
          </a:xfrm>
          <a:prstGeom prst="rect">
            <a:avLst/>
          </a:prstGeom>
        </p:spPr>
      </p:pic>
      <p:sp>
        <p:nvSpPr>
          <p:cNvPr id="11" name="TextBox 10">
            <a:extLst>
              <a:ext uri="{FF2B5EF4-FFF2-40B4-BE49-F238E27FC236}">
                <a16:creationId xmlns:a16="http://schemas.microsoft.com/office/drawing/2014/main" id="{4E1599A5-4794-46A6-BEE2-B37AFBB7D81F}"/>
              </a:ext>
            </a:extLst>
          </p:cNvPr>
          <p:cNvSpPr txBox="1"/>
          <p:nvPr/>
        </p:nvSpPr>
        <p:spPr>
          <a:xfrm>
            <a:off x="0" y="6488668"/>
            <a:ext cx="12192000" cy="369332"/>
          </a:xfrm>
          <a:prstGeom prst="rect">
            <a:avLst/>
          </a:prstGeom>
          <a:noFill/>
        </p:spPr>
        <p:txBody>
          <a:bodyPr wrap="square" rtlCol="0">
            <a:spAutoFit/>
          </a:bodyPr>
          <a:lstStyle/>
          <a:p>
            <a:pPr algn="ctr"/>
            <a:r>
              <a:rPr lang="en-US" dirty="0"/>
              <a:t>https://www.wix.com/corvid/forum/community-discussion/wixfetch-json-help</a:t>
            </a:r>
          </a:p>
        </p:txBody>
      </p:sp>
    </p:spTree>
    <p:extLst>
      <p:ext uri="{BB962C8B-B14F-4D97-AF65-F5344CB8AC3E}">
        <p14:creationId xmlns:p14="http://schemas.microsoft.com/office/powerpoint/2010/main" val="261528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2387CD-5E91-48A9-99B3-362DA2C2A79D}"/>
              </a:ext>
            </a:extLst>
          </p:cNvPr>
          <p:cNvSpPr>
            <a:spLocks noGrp="1"/>
          </p:cNvSpPr>
          <p:nvPr>
            <p:ph type="title"/>
          </p:nvPr>
        </p:nvSpPr>
        <p:spPr/>
        <p:txBody>
          <a:bodyPr/>
          <a:lstStyle/>
          <a:p>
            <a:r>
              <a:rPr lang="en-US" dirty="0"/>
              <a:t>ONNX</a:t>
            </a:r>
          </a:p>
        </p:txBody>
      </p:sp>
      <p:sp>
        <p:nvSpPr>
          <p:cNvPr id="6" name="Content Placeholder 5">
            <a:extLst>
              <a:ext uri="{FF2B5EF4-FFF2-40B4-BE49-F238E27FC236}">
                <a16:creationId xmlns:a16="http://schemas.microsoft.com/office/drawing/2014/main" id="{2538B721-0E42-4B0E-902E-CFEE7F8B5D2E}"/>
              </a:ext>
            </a:extLst>
          </p:cNvPr>
          <p:cNvSpPr>
            <a:spLocks noGrp="1"/>
          </p:cNvSpPr>
          <p:nvPr>
            <p:ph idx="1"/>
          </p:nvPr>
        </p:nvSpPr>
        <p:spPr/>
        <p:txBody>
          <a:bodyPr>
            <a:normAutofit/>
          </a:bodyPr>
          <a:lstStyle/>
          <a:p>
            <a:r>
              <a:rPr lang="en-US" dirty="0"/>
              <a:t>Stands for </a:t>
            </a:r>
            <a:r>
              <a:rPr lang="en-US" b="1" i="1" dirty="0"/>
              <a:t>Open Neural Network Exchange</a:t>
            </a:r>
          </a:p>
          <a:p>
            <a:r>
              <a:rPr lang="en-US" dirty="0"/>
              <a:t>Has two parts:</a:t>
            </a:r>
          </a:p>
          <a:p>
            <a:pPr lvl="1"/>
            <a:r>
              <a:rPr lang="en-US" b="1" i="1" dirty="0"/>
              <a:t>File format </a:t>
            </a:r>
            <a:r>
              <a:rPr lang="en-US" dirty="0"/>
              <a:t>(similar to JSON) for representing ML models</a:t>
            </a:r>
          </a:p>
          <a:p>
            <a:pPr lvl="1"/>
            <a:r>
              <a:rPr lang="en-US" b="1" i="1" dirty="0"/>
              <a:t>Runtime</a:t>
            </a:r>
            <a:r>
              <a:rPr lang="en-US" dirty="0"/>
              <a:t> which provides the building blocks of ML so that you can take a model build in one system and use it in another</a:t>
            </a:r>
          </a:p>
          <a:p>
            <a:r>
              <a:rPr lang="en-US" dirty="0"/>
              <a:t>Built by Microsoft and Facebook</a:t>
            </a:r>
          </a:p>
          <a:p>
            <a:r>
              <a:rPr lang="en-US" dirty="0"/>
              <a:t>In short, its…Pure Awesomeness</a:t>
            </a:r>
          </a:p>
          <a:p>
            <a:endParaRPr lang="en-US" dirty="0"/>
          </a:p>
        </p:txBody>
      </p:sp>
      <p:sp>
        <p:nvSpPr>
          <p:cNvPr id="2" name="TextBox 1">
            <a:extLst>
              <a:ext uri="{FF2B5EF4-FFF2-40B4-BE49-F238E27FC236}">
                <a16:creationId xmlns:a16="http://schemas.microsoft.com/office/drawing/2014/main" id="{C57DC312-CB01-4536-B3FE-73D0C62CC12F}"/>
              </a:ext>
            </a:extLst>
          </p:cNvPr>
          <p:cNvSpPr txBox="1"/>
          <p:nvPr/>
        </p:nvSpPr>
        <p:spPr>
          <a:xfrm>
            <a:off x="1" y="6488668"/>
            <a:ext cx="12192000" cy="369332"/>
          </a:xfrm>
          <a:prstGeom prst="rect">
            <a:avLst/>
          </a:prstGeom>
          <a:noFill/>
        </p:spPr>
        <p:txBody>
          <a:bodyPr wrap="square" rtlCol="0">
            <a:spAutoFit/>
          </a:bodyPr>
          <a:lstStyle/>
          <a:p>
            <a:pPr algn="ctr"/>
            <a:r>
              <a:rPr lang="en-US" dirty="0"/>
              <a:t>https://commons.wikimedia.org/wiki/File:ONNX_logo_main.png</a:t>
            </a:r>
          </a:p>
        </p:txBody>
      </p:sp>
      <p:pic>
        <p:nvPicPr>
          <p:cNvPr id="4" name="Picture 3" descr="Icon&#10;&#10;Description automatically generated">
            <a:extLst>
              <a:ext uri="{FF2B5EF4-FFF2-40B4-BE49-F238E27FC236}">
                <a16:creationId xmlns:a16="http://schemas.microsoft.com/office/drawing/2014/main" id="{F81134DB-1C8B-449F-84D5-0B3753B2B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1381" y="5210117"/>
            <a:ext cx="4036194" cy="1038282"/>
          </a:xfrm>
          <a:prstGeom prst="rect">
            <a:avLst/>
          </a:prstGeom>
        </p:spPr>
      </p:pic>
    </p:spTree>
    <p:extLst>
      <p:ext uri="{BB962C8B-B14F-4D97-AF65-F5344CB8AC3E}">
        <p14:creationId xmlns:p14="http://schemas.microsoft.com/office/powerpoint/2010/main" val="420736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6929-0E65-4025-B325-06C025A2003B}"/>
              </a:ext>
            </a:extLst>
          </p:cNvPr>
          <p:cNvSpPr>
            <a:spLocks noGrp="1"/>
          </p:cNvSpPr>
          <p:nvPr>
            <p:ph type="title"/>
          </p:nvPr>
        </p:nvSpPr>
        <p:spPr/>
        <p:txBody>
          <a:bodyPr/>
          <a:lstStyle/>
          <a:p>
            <a:r>
              <a:rPr lang="en-US" dirty="0"/>
              <a:t>License</a:t>
            </a:r>
          </a:p>
        </p:txBody>
      </p:sp>
      <p:pic>
        <p:nvPicPr>
          <p:cNvPr id="6" name="Content Placeholder 5">
            <a:extLst>
              <a:ext uri="{FF2B5EF4-FFF2-40B4-BE49-F238E27FC236}">
                <a16:creationId xmlns:a16="http://schemas.microsoft.com/office/drawing/2014/main" id="{ED86DE58-5824-4520-9482-9B02AFE2EA45}"/>
              </a:ext>
            </a:extLst>
          </p:cNvPr>
          <p:cNvPicPr>
            <a:picLocks noGrp="1" noChangeAspect="1"/>
          </p:cNvPicPr>
          <p:nvPr>
            <p:ph idx="1"/>
          </p:nvPr>
        </p:nvPicPr>
        <p:blipFill>
          <a:blip r:embed="rId2"/>
          <a:stretch>
            <a:fillRect/>
          </a:stretch>
        </p:blipFill>
        <p:spPr>
          <a:xfrm>
            <a:off x="2566495" y="2379704"/>
            <a:ext cx="7059010" cy="2753109"/>
          </a:xfrm>
        </p:spPr>
      </p:pic>
      <p:sp>
        <p:nvSpPr>
          <p:cNvPr id="7" name="TextBox 6">
            <a:extLst>
              <a:ext uri="{FF2B5EF4-FFF2-40B4-BE49-F238E27FC236}">
                <a16:creationId xmlns:a16="http://schemas.microsoft.com/office/drawing/2014/main" id="{5788FEB6-E93F-461F-BA62-0F1633E4F4F6}"/>
              </a:ext>
            </a:extLst>
          </p:cNvPr>
          <p:cNvSpPr txBox="1"/>
          <p:nvPr/>
        </p:nvSpPr>
        <p:spPr>
          <a:xfrm>
            <a:off x="0" y="6488668"/>
            <a:ext cx="12192000" cy="369332"/>
          </a:xfrm>
          <a:prstGeom prst="rect">
            <a:avLst/>
          </a:prstGeom>
          <a:noFill/>
        </p:spPr>
        <p:txBody>
          <a:bodyPr wrap="square" rtlCol="0">
            <a:spAutoFit/>
          </a:bodyPr>
          <a:lstStyle/>
          <a:p>
            <a:pPr algn="ctr"/>
            <a:r>
              <a:rPr lang="en-US" dirty="0"/>
              <a:t>https://tldrlegal.com/license/mit-license</a:t>
            </a:r>
          </a:p>
        </p:txBody>
      </p:sp>
      <p:sp>
        <p:nvSpPr>
          <p:cNvPr id="11" name="TextBox 10">
            <a:extLst>
              <a:ext uri="{FF2B5EF4-FFF2-40B4-BE49-F238E27FC236}">
                <a16:creationId xmlns:a16="http://schemas.microsoft.com/office/drawing/2014/main" id="{215A9A3D-31E9-457B-B3D7-BADA4A957A85}"/>
              </a:ext>
            </a:extLst>
          </p:cNvPr>
          <p:cNvSpPr txBox="1"/>
          <p:nvPr/>
        </p:nvSpPr>
        <p:spPr>
          <a:xfrm>
            <a:off x="2566495" y="2010372"/>
            <a:ext cx="7059010" cy="369332"/>
          </a:xfrm>
          <a:prstGeom prst="rect">
            <a:avLst/>
          </a:prstGeom>
          <a:noFill/>
        </p:spPr>
        <p:txBody>
          <a:bodyPr wrap="square" rtlCol="0">
            <a:spAutoFit/>
          </a:bodyPr>
          <a:lstStyle/>
          <a:p>
            <a:pPr algn="ctr"/>
            <a:r>
              <a:rPr lang="en-US" dirty="0"/>
              <a:t>MIT</a:t>
            </a:r>
          </a:p>
        </p:txBody>
      </p:sp>
    </p:spTree>
    <p:extLst>
      <p:ext uri="{BB962C8B-B14F-4D97-AF65-F5344CB8AC3E}">
        <p14:creationId xmlns:p14="http://schemas.microsoft.com/office/powerpoint/2010/main" val="3266370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FEAD-5CA9-4F47-8AAF-5B56A65522E9}"/>
              </a:ext>
            </a:extLst>
          </p:cNvPr>
          <p:cNvSpPr>
            <a:spLocks noGrp="1"/>
          </p:cNvSpPr>
          <p:nvPr>
            <p:ph type="title"/>
          </p:nvPr>
        </p:nvSpPr>
        <p:spPr/>
        <p:txBody>
          <a:bodyPr/>
          <a:lstStyle/>
          <a:p>
            <a:r>
              <a:rPr lang="en-US" dirty="0"/>
              <a:t>Why do we care?</a:t>
            </a:r>
          </a:p>
        </p:txBody>
      </p:sp>
      <p:sp>
        <p:nvSpPr>
          <p:cNvPr id="3" name="Content Placeholder 2">
            <a:extLst>
              <a:ext uri="{FF2B5EF4-FFF2-40B4-BE49-F238E27FC236}">
                <a16:creationId xmlns:a16="http://schemas.microsoft.com/office/drawing/2014/main" id="{4F0410FC-270E-40F0-8BCA-4E530ABBC371}"/>
              </a:ext>
            </a:extLst>
          </p:cNvPr>
          <p:cNvSpPr>
            <a:spLocks noGrp="1"/>
          </p:cNvSpPr>
          <p:nvPr>
            <p:ph sz="half" idx="1"/>
          </p:nvPr>
        </p:nvSpPr>
        <p:spPr/>
        <p:txBody>
          <a:bodyPr>
            <a:normAutofit fontScale="92500" lnSpcReduction="20000"/>
          </a:bodyPr>
          <a:lstStyle/>
          <a:p>
            <a:pPr marL="0" indent="0">
              <a:buNone/>
            </a:pPr>
            <a:r>
              <a:rPr lang="en-US" dirty="0"/>
              <a:t>As a ML Engineer (MLE):</a:t>
            </a:r>
          </a:p>
          <a:p>
            <a:pPr lvl="1"/>
            <a:r>
              <a:rPr lang="en-US" dirty="0"/>
              <a:t>Can use different libraries and languages to create models e.g. Billy likes </a:t>
            </a:r>
            <a:r>
              <a:rPr lang="en-US" dirty="0" err="1"/>
              <a:t>PyTorch</a:t>
            </a:r>
            <a:r>
              <a:rPr lang="en-US" dirty="0"/>
              <a:t> and John like Keras, so it doesn’t matter if they both deliver models in the ONNX format</a:t>
            </a:r>
          </a:p>
          <a:p>
            <a:pPr lvl="1"/>
            <a:r>
              <a:rPr lang="en-US" dirty="0"/>
              <a:t>We can use third-party libraries with the library we choose</a:t>
            </a:r>
          </a:p>
          <a:p>
            <a:pPr lvl="1"/>
            <a:r>
              <a:rPr lang="en-US" dirty="0"/>
              <a:t>All without making the model any slower to run predictions</a:t>
            </a:r>
          </a:p>
        </p:txBody>
      </p:sp>
      <p:sp>
        <p:nvSpPr>
          <p:cNvPr id="4" name="Content Placeholder 3">
            <a:extLst>
              <a:ext uri="{FF2B5EF4-FFF2-40B4-BE49-F238E27FC236}">
                <a16:creationId xmlns:a16="http://schemas.microsoft.com/office/drawing/2014/main" id="{DE677CD9-F5B4-4D6F-9D71-386C2056D8C3}"/>
              </a:ext>
            </a:extLst>
          </p:cNvPr>
          <p:cNvSpPr>
            <a:spLocks noGrp="1"/>
          </p:cNvSpPr>
          <p:nvPr>
            <p:ph sz="half" idx="2"/>
          </p:nvPr>
        </p:nvSpPr>
        <p:spPr/>
        <p:txBody>
          <a:bodyPr>
            <a:normAutofit fontScale="92500" lnSpcReduction="20000"/>
          </a:bodyPr>
          <a:lstStyle/>
          <a:p>
            <a:pPr marL="0" indent="0">
              <a:buNone/>
            </a:pPr>
            <a:r>
              <a:rPr lang="en-US" dirty="0"/>
              <a:t>As a developer:</a:t>
            </a:r>
          </a:p>
          <a:p>
            <a:pPr lvl="1"/>
            <a:r>
              <a:rPr lang="en-US" dirty="0"/>
              <a:t>If we work at a company that has data scientists or MLE’s they can do their work in Python, then can just give us an ONNX model without us having to install Python, packages, or even knowing what it was built in.</a:t>
            </a:r>
          </a:p>
          <a:p>
            <a:pPr lvl="1"/>
            <a:r>
              <a:rPr lang="en-US" dirty="0"/>
              <a:t>We can have proper separation of concerns, because our entire ecosystem doesn’t have to be Python-based just because the model was built in Python</a:t>
            </a:r>
          </a:p>
          <a:p>
            <a:pPr lvl="1"/>
            <a:r>
              <a:rPr lang="en-US" dirty="0"/>
              <a:t>Use the correct tool for the correct job</a:t>
            </a:r>
          </a:p>
          <a:p>
            <a:pPr lvl="1"/>
            <a:r>
              <a:rPr lang="en-US" dirty="0"/>
              <a:t>In the case of our XOR example, we can deploy code consuming our model without the need to install Python or its dependencies.</a:t>
            </a:r>
          </a:p>
          <a:p>
            <a:pPr lvl="1"/>
            <a:endParaRPr lang="en-US" dirty="0"/>
          </a:p>
        </p:txBody>
      </p:sp>
    </p:spTree>
    <p:extLst>
      <p:ext uri="{BB962C8B-B14F-4D97-AF65-F5344CB8AC3E}">
        <p14:creationId xmlns:p14="http://schemas.microsoft.com/office/powerpoint/2010/main" val="214977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F96C-8EE6-431B-840E-935476A220CC}"/>
              </a:ext>
            </a:extLst>
          </p:cNvPr>
          <p:cNvSpPr>
            <a:spLocks noGrp="1"/>
          </p:cNvSpPr>
          <p:nvPr>
            <p:ph type="title"/>
          </p:nvPr>
        </p:nvSpPr>
        <p:spPr/>
        <p:txBody>
          <a:bodyPr/>
          <a:lstStyle/>
          <a:p>
            <a:r>
              <a:rPr lang="en-US" dirty="0"/>
              <a:t>ONNX Support</a:t>
            </a:r>
          </a:p>
        </p:txBody>
      </p:sp>
      <p:pic>
        <p:nvPicPr>
          <p:cNvPr id="7" name="Content Placeholder 6">
            <a:extLst>
              <a:ext uri="{FF2B5EF4-FFF2-40B4-BE49-F238E27FC236}">
                <a16:creationId xmlns:a16="http://schemas.microsoft.com/office/drawing/2014/main" id="{C9D81F4B-099B-408B-A83B-F76D787EFBC3}"/>
              </a:ext>
            </a:extLst>
          </p:cNvPr>
          <p:cNvPicPr>
            <a:picLocks noGrp="1" noChangeAspect="1"/>
          </p:cNvPicPr>
          <p:nvPr>
            <p:ph sz="half" idx="1"/>
          </p:nvPr>
        </p:nvPicPr>
        <p:blipFill>
          <a:blip r:embed="rId3"/>
          <a:stretch>
            <a:fillRect/>
          </a:stretch>
        </p:blipFill>
        <p:spPr>
          <a:xfrm>
            <a:off x="257454" y="2476173"/>
            <a:ext cx="5572602" cy="2299246"/>
          </a:xfrm>
        </p:spPr>
      </p:pic>
      <p:sp>
        <p:nvSpPr>
          <p:cNvPr id="5" name="Content Placeholder 4">
            <a:extLst>
              <a:ext uri="{FF2B5EF4-FFF2-40B4-BE49-F238E27FC236}">
                <a16:creationId xmlns:a16="http://schemas.microsoft.com/office/drawing/2014/main" id="{23378D38-7A2E-45DC-A7ED-54FEB70749BF}"/>
              </a:ext>
            </a:extLst>
          </p:cNvPr>
          <p:cNvSpPr>
            <a:spLocks noGrp="1"/>
          </p:cNvSpPr>
          <p:nvPr>
            <p:ph sz="half" idx="2"/>
          </p:nvPr>
        </p:nvSpPr>
        <p:spPr/>
        <p:txBody>
          <a:bodyPr>
            <a:normAutofit fontScale="92500" lnSpcReduction="20000"/>
          </a:bodyPr>
          <a:lstStyle/>
          <a:p>
            <a:r>
              <a:rPr lang="en-US" dirty="0"/>
              <a:t>Works with:</a:t>
            </a:r>
          </a:p>
          <a:p>
            <a:pPr lvl="1"/>
            <a:r>
              <a:rPr lang="en-US" dirty="0" err="1"/>
              <a:t>PyTorch</a:t>
            </a:r>
            <a:endParaRPr lang="en-US" dirty="0"/>
          </a:p>
          <a:p>
            <a:pPr lvl="1"/>
            <a:r>
              <a:rPr lang="en-US" dirty="0" err="1"/>
              <a:t>OnnxXmlTools</a:t>
            </a:r>
            <a:r>
              <a:rPr lang="en-US" dirty="0"/>
              <a:t> – </a:t>
            </a:r>
            <a:r>
              <a:rPr lang="en-US" dirty="0" err="1"/>
              <a:t>Keras.Net</a:t>
            </a:r>
            <a:r>
              <a:rPr lang="en-US" dirty="0"/>
              <a:t> to ONNX</a:t>
            </a:r>
          </a:p>
          <a:p>
            <a:pPr lvl="1"/>
            <a:r>
              <a:rPr lang="en-US" dirty="0"/>
              <a:t>scikit-learn (</a:t>
            </a:r>
            <a:r>
              <a:rPr lang="en-US" dirty="0" err="1"/>
              <a:t>SKLearn</a:t>
            </a:r>
            <a:r>
              <a:rPr lang="en-US" dirty="0"/>
              <a:t>)</a:t>
            </a:r>
          </a:p>
          <a:p>
            <a:pPr lvl="1"/>
            <a:r>
              <a:rPr lang="en-US" dirty="0"/>
              <a:t>Keras</a:t>
            </a:r>
          </a:p>
          <a:p>
            <a:pPr lvl="1"/>
            <a:r>
              <a:rPr lang="en-US" dirty="0"/>
              <a:t>TensorFlow</a:t>
            </a:r>
          </a:p>
          <a:p>
            <a:pPr lvl="1"/>
            <a:r>
              <a:rPr lang="en-US" dirty="0"/>
              <a:t>Azure </a:t>
            </a:r>
            <a:r>
              <a:rPr lang="en-US" dirty="0" err="1"/>
              <a:t>AutoML</a:t>
            </a:r>
            <a:endParaRPr lang="en-US" dirty="0"/>
          </a:p>
          <a:p>
            <a:pPr lvl="1"/>
            <a:r>
              <a:rPr lang="en-US" dirty="0" err="1"/>
              <a:t>WinMLTools</a:t>
            </a:r>
            <a:r>
              <a:rPr lang="en-US" dirty="0"/>
              <a:t> – ML.NET to ONNX</a:t>
            </a:r>
          </a:p>
          <a:p>
            <a:pPr lvl="1"/>
            <a:r>
              <a:rPr lang="en-US" dirty="0"/>
              <a:t>Apple Core ML</a:t>
            </a:r>
          </a:p>
          <a:p>
            <a:r>
              <a:rPr lang="en-US" dirty="0"/>
              <a:t>Works with Hardware Accelerators</a:t>
            </a:r>
          </a:p>
          <a:p>
            <a:pPr lvl="1"/>
            <a:r>
              <a:rPr lang="en-US" dirty="0" err="1"/>
              <a:t>nVidia</a:t>
            </a:r>
            <a:r>
              <a:rPr lang="en-US" dirty="0"/>
              <a:t> CUDA</a:t>
            </a:r>
          </a:p>
          <a:p>
            <a:pPr lvl="1"/>
            <a:r>
              <a:rPr lang="en-US" dirty="0" err="1"/>
              <a:t>nVidia</a:t>
            </a:r>
            <a:r>
              <a:rPr lang="en-US" dirty="0"/>
              <a:t> </a:t>
            </a:r>
            <a:r>
              <a:rPr lang="en-US" dirty="0" err="1"/>
              <a:t>TensorRT</a:t>
            </a:r>
            <a:endParaRPr lang="en-US" dirty="0"/>
          </a:p>
          <a:p>
            <a:pPr lvl="1"/>
            <a:r>
              <a:rPr lang="en-US" dirty="0"/>
              <a:t>Intel </a:t>
            </a:r>
            <a:r>
              <a:rPr lang="en-US" dirty="0" err="1"/>
              <a:t>OpenVINO</a:t>
            </a:r>
            <a:endParaRPr lang="en-US" dirty="0"/>
          </a:p>
        </p:txBody>
      </p:sp>
      <p:sp>
        <p:nvSpPr>
          <p:cNvPr id="3" name="TextBox 2">
            <a:extLst>
              <a:ext uri="{FF2B5EF4-FFF2-40B4-BE49-F238E27FC236}">
                <a16:creationId xmlns:a16="http://schemas.microsoft.com/office/drawing/2014/main" id="{765E899E-8C69-42EF-8AED-44F9276D2CD1}"/>
              </a:ext>
            </a:extLst>
          </p:cNvPr>
          <p:cNvSpPr txBox="1"/>
          <p:nvPr/>
        </p:nvSpPr>
        <p:spPr>
          <a:xfrm>
            <a:off x="0" y="6488668"/>
            <a:ext cx="12191999" cy="369332"/>
          </a:xfrm>
          <a:prstGeom prst="rect">
            <a:avLst/>
          </a:prstGeom>
          <a:noFill/>
        </p:spPr>
        <p:txBody>
          <a:bodyPr wrap="square" rtlCol="0">
            <a:spAutoFit/>
          </a:bodyPr>
          <a:lstStyle/>
          <a:p>
            <a:pPr algn="ctr"/>
            <a:r>
              <a:rPr lang="en-US" dirty="0"/>
              <a:t>https://microsoft.github.io/onnxruntime/</a:t>
            </a:r>
          </a:p>
        </p:txBody>
      </p:sp>
    </p:spTree>
    <p:extLst>
      <p:ext uri="{BB962C8B-B14F-4D97-AF65-F5344CB8AC3E}">
        <p14:creationId xmlns:p14="http://schemas.microsoft.com/office/powerpoint/2010/main" val="18477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8FB4-F721-4D98-9880-B3B4A672E4FA}"/>
              </a:ext>
            </a:extLst>
          </p:cNvPr>
          <p:cNvSpPr>
            <a:spLocks noGrp="1"/>
          </p:cNvSpPr>
          <p:nvPr>
            <p:ph type="title"/>
          </p:nvPr>
        </p:nvSpPr>
        <p:spPr/>
        <p:txBody>
          <a:bodyPr/>
          <a:lstStyle/>
          <a:p>
            <a:r>
              <a:rPr lang="en-US" dirty="0"/>
              <a:t>ONNX Model Support</a:t>
            </a:r>
          </a:p>
        </p:txBody>
      </p:sp>
      <p:sp>
        <p:nvSpPr>
          <p:cNvPr id="3" name="Content Placeholder 2">
            <a:extLst>
              <a:ext uri="{FF2B5EF4-FFF2-40B4-BE49-F238E27FC236}">
                <a16:creationId xmlns:a16="http://schemas.microsoft.com/office/drawing/2014/main" id="{5BBBF2F7-1C03-4FFB-820E-8ADE51A4DEED}"/>
              </a:ext>
            </a:extLst>
          </p:cNvPr>
          <p:cNvSpPr>
            <a:spLocks noGrp="1"/>
          </p:cNvSpPr>
          <p:nvPr>
            <p:ph sz="half" idx="1"/>
          </p:nvPr>
        </p:nvSpPr>
        <p:spPr/>
        <p:txBody>
          <a:bodyPr/>
          <a:lstStyle/>
          <a:p>
            <a:r>
              <a:rPr lang="en-US" dirty="0"/>
              <a:t>Feed Forward</a:t>
            </a:r>
          </a:p>
          <a:p>
            <a:r>
              <a:rPr lang="en-US" dirty="0"/>
              <a:t>Recurrent (RNN)</a:t>
            </a:r>
          </a:p>
          <a:p>
            <a:r>
              <a:rPr lang="en-US" dirty="0"/>
              <a:t>Convolutional (CNN)</a:t>
            </a:r>
          </a:p>
          <a:p>
            <a:r>
              <a:rPr lang="en-US" dirty="0"/>
              <a:t>GAN</a:t>
            </a:r>
          </a:p>
          <a:p>
            <a:r>
              <a:rPr lang="en-US" dirty="0"/>
              <a:t>Long Short-Term Memory (LSTM)</a:t>
            </a:r>
          </a:p>
          <a:p>
            <a:r>
              <a:rPr lang="en-US" dirty="0"/>
              <a:t>Markov Models</a:t>
            </a:r>
          </a:p>
          <a:p>
            <a:r>
              <a:rPr lang="en-US" dirty="0"/>
              <a:t>and many more…</a:t>
            </a:r>
          </a:p>
          <a:p>
            <a:endParaRPr lang="en-US" dirty="0"/>
          </a:p>
        </p:txBody>
      </p:sp>
      <p:pic>
        <p:nvPicPr>
          <p:cNvPr id="1026" name="Picture 2" descr="The Neural Network Zoo - The Asimov Institute">
            <a:extLst>
              <a:ext uri="{FF2B5EF4-FFF2-40B4-BE49-F238E27FC236}">
                <a16:creationId xmlns:a16="http://schemas.microsoft.com/office/drawing/2014/main" id="{D7A624B4-97F4-4875-B44E-51E72CF5C52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85814" y="258468"/>
            <a:ext cx="3730040" cy="6341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0EC9BD-04CE-4F7E-9F0A-286AA7B98C67}"/>
              </a:ext>
            </a:extLst>
          </p:cNvPr>
          <p:cNvSpPr txBox="1"/>
          <p:nvPr/>
        </p:nvSpPr>
        <p:spPr>
          <a:xfrm>
            <a:off x="0" y="6463665"/>
            <a:ext cx="8185814" cy="369332"/>
          </a:xfrm>
          <a:prstGeom prst="rect">
            <a:avLst/>
          </a:prstGeom>
          <a:noFill/>
        </p:spPr>
        <p:txBody>
          <a:bodyPr wrap="square" rtlCol="0">
            <a:spAutoFit/>
          </a:bodyPr>
          <a:lstStyle/>
          <a:p>
            <a:pPr algn="ctr"/>
            <a:r>
              <a:rPr lang="en-US" dirty="0"/>
              <a:t>https://www.asimovinstitute.org/neural-network-zoo/</a:t>
            </a:r>
          </a:p>
        </p:txBody>
      </p:sp>
    </p:spTree>
    <p:extLst>
      <p:ext uri="{BB962C8B-B14F-4D97-AF65-F5344CB8AC3E}">
        <p14:creationId xmlns:p14="http://schemas.microsoft.com/office/powerpoint/2010/main" val="314033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C8E4-3A3C-4F96-BFF2-B256564792EF}"/>
              </a:ext>
            </a:extLst>
          </p:cNvPr>
          <p:cNvSpPr>
            <a:spLocks noGrp="1"/>
          </p:cNvSpPr>
          <p:nvPr>
            <p:ph type="title"/>
          </p:nvPr>
        </p:nvSpPr>
        <p:spPr/>
        <p:txBody>
          <a:bodyPr/>
          <a:lstStyle/>
          <a:p>
            <a:r>
              <a:rPr lang="en-US" dirty="0"/>
              <a:t>XOR</a:t>
            </a:r>
          </a:p>
        </p:txBody>
      </p:sp>
      <p:sp>
        <p:nvSpPr>
          <p:cNvPr id="3" name="Content Placeholder 2">
            <a:extLst>
              <a:ext uri="{FF2B5EF4-FFF2-40B4-BE49-F238E27FC236}">
                <a16:creationId xmlns:a16="http://schemas.microsoft.com/office/drawing/2014/main" id="{6D1F27DE-F9C3-4178-A923-45548B33F81C}"/>
              </a:ext>
            </a:extLst>
          </p:cNvPr>
          <p:cNvSpPr>
            <a:spLocks noGrp="1"/>
          </p:cNvSpPr>
          <p:nvPr>
            <p:ph idx="1"/>
          </p:nvPr>
        </p:nvSpPr>
        <p:spPr/>
        <p:txBody>
          <a:bodyPr/>
          <a:lstStyle/>
          <a:p>
            <a:r>
              <a:rPr lang="en-US" dirty="0"/>
              <a:t>Take our XOR model we created:</a:t>
            </a:r>
          </a:p>
          <a:p>
            <a:pPr lvl="1"/>
            <a:r>
              <a:rPr lang="en-US" dirty="0"/>
              <a:t>Export it to ONNX</a:t>
            </a:r>
          </a:p>
          <a:p>
            <a:pPr lvl="1"/>
            <a:r>
              <a:rPr lang="en-US" dirty="0"/>
              <a:t>Consume the ONNX model in Python</a:t>
            </a:r>
          </a:p>
          <a:p>
            <a:pPr lvl="1"/>
            <a:r>
              <a:rPr lang="en-US" dirty="0"/>
              <a:t>Consume the ONNX model is C#</a:t>
            </a:r>
          </a:p>
        </p:txBody>
      </p:sp>
    </p:spTree>
    <p:extLst>
      <p:ext uri="{BB962C8B-B14F-4D97-AF65-F5344CB8AC3E}">
        <p14:creationId xmlns:p14="http://schemas.microsoft.com/office/powerpoint/2010/main" val="133635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B239F65-809B-4ED5-B882-FDA0A9E3FE48}"/>
              </a:ext>
            </a:extLst>
          </p:cNvPr>
          <p:cNvPicPr>
            <a:picLocks noGrp="1" noChangeAspect="1"/>
          </p:cNvPicPr>
          <p:nvPr>
            <p:ph sz="half" idx="1"/>
          </p:nvPr>
        </p:nvPicPr>
        <p:blipFill>
          <a:blip r:embed="rId2"/>
          <a:stretch>
            <a:fillRect/>
          </a:stretch>
        </p:blipFill>
        <p:spPr>
          <a:xfrm>
            <a:off x="408372" y="1166669"/>
            <a:ext cx="5110964" cy="5341408"/>
          </a:xfrm>
        </p:spPr>
      </p:pic>
      <p:pic>
        <p:nvPicPr>
          <p:cNvPr id="8" name="Content Placeholder 7">
            <a:extLst>
              <a:ext uri="{FF2B5EF4-FFF2-40B4-BE49-F238E27FC236}">
                <a16:creationId xmlns:a16="http://schemas.microsoft.com/office/drawing/2014/main" id="{DC46AFB2-3DF2-4519-8223-4C96DA7B09A5}"/>
              </a:ext>
            </a:extLst>
          </p:cNvPr>
          <p:cNvPicPr>
            <a:picLocks noGrp="1" noChangeAspect="1"/>
          </p:cNvPicPr>
          <p:nvPr>
            <p:ph sz="half" idx="2"/>
          </p:nvPr>
        </p:nvPicPr>
        <p:blipFill>
          <a:blip r:embed="rId3"/>
          <a:stretch>
            <a:fillRect/>
          </a:stretch>
        </p:blipFill>
        <p:spPr>
          <a:xfrm>
            <a:off x="5647599" y="1166669"/>
            <a:ext cx="5848122" cy="5080678"/>
          </a:xfrm>
        </p:spPr>
      </p:pic>
      <p:sp>
        <p:nvSpPr>
          <p:cNvPr id="9" name="TextBox 8">
            <a:extLst>
              <a:ext uri="{FF2B5EF4-FFF2-40B4-BE49-F238E27FC236}">
                <a16:creationId xmlns:a16="http://schemas.microsoft.com/office/drawing/2014/main" id="{0686DCF7-6FA7-42F8-B7B6-1589E0F3B0AF}"/>
              </a:ext>
            </a:extLst>
          </p:cNvPr>
          <p:cNvSpPr txBox="1"/>
          <p:nvPr/>
        </p:nvSpPr>
        <p:spPr>
          <a:xfrm>
            <a:off x="408373" y="797337"/>
            <a:ext cx="5110964" cy="369332"/>
          </a:xfrm>
          <a:prstGeom prst="rect">
            <a:avLst/>
          </a:prstGeom>
          <a:noFill/>
        </p:spPr>
        <p:txBody>
          <a:bodyPr wrap="square" rtlCol="0">
            <a:spAutoFit/>
          </a:bodyPr>
          <a:lstStyle/>
          <a:p>
            <a:pPr algn="ctr"/>
            <a:r>
              <a:rPr lang="en-US" dirty="0"/>
              <a:t>Save XOR ONNX Model (Python)</a:t>
            </a:r>
          </a:p>
        </p:txBody>
      </p:sp>
      <p:sp>
        <p:nvSpPr>
          <p:cNvPr id="11" name="TextBox 10">
            <a:extLst>
              <a:ext uri="{FF2B5EF4-FFF2-40B4-BE49-F238E27FC236}">
                <a16:creationId xmlns:a16="http://schemas.microsoft.com/office/drawing/2014/main" id="{CE1E7C96-BD26-475C-9ADC-69C9651F4461}"/>
              </a:ext>
            </a:extLst>
          </p:cNvPr>
          <p:cNvSpPr txBox="1"/>
          <p:nvPr/>
        </p:nvSpPr>
        <p:spPr>
          <a:xfrm>
            <a:off x="5647599" y="797337"/>
            <a:ext cx="5848122" cy="369332"/>
          </a:xfrm>
          <a:prstGeom prst="rect">
            <a:avLst/>
          </a:prstGeom>
          <a:noFill/>
        </p:spPr>
        <p:txBody>
          <a:bodyPr wrap="square" rtlCol="0">
            <a:spAutoFit/>
          </a:bodyPr>
          <a:lstStyle/>
          <a:p>
            <a:pPr algn="ctr"/>
            <a:r>
              <a:rPr lang="en-US" dirty="0"/>
              <a:t>Use XOR ONNX Model (Python)</a:t>
            </a:r>
          </a:p>
        </p:txBody>
      </p:sp>
    </p:spTree>
    <p:extLst>
      <p:ext uri="{BB962C8B-B14F-4D97-AF65-F5344CB8AC3E}">
        <p14:creationId xmlns:p14="http://schemas.microsoft.com/office/powerpoint/2010/main" val="215309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52DE-3301-4695-8875-CC366E849D66}"/>
              </a:ext>
            </a:extLst>
          </p:cNvPr>
          <p:cNvSpPr>
            <a:spLocks noGrp="1"/>
          </p:cNvSpPr>
          <p:nvPr>
            <p:ph type="title"/>
          </p:nvPr>
        </p:nvSpPr>
        <p:spPr/>
        <p:txBody>
          <a:bodyPr/>
          <a:lstStyle/>
          <a:p>
            <a:r>
              <a:rPr lang="en-US" dirty="0"/>
              <a:t>Disclaimer</a:t>
            </a:r>
          </a:p>
        </p:txBody>
      </p:sp>
      <p:sp>
        <p:nvSpPr>
          <p:cNvPr id="4" name="Content Placeholder 3">
            <a:extLst>
              <a:ext uri="{FF2B5EF4-FFF2-40B4-BE49-F238E27FC236}">
                <a16:creationId xmlns:a16="http://schemas.microsoft.com/office/drawing/2014/main" id="{C8FEAF21-9ED7-4CD3-A5E1-88ACA05CA71B}"/>
              </a:ext>
            </a:extLst>
          </p:cNvPr>
          <p:cNvSpPr>
            <a:spLocks noGrp="1"/>
          </p:cNvSpPr>
          <p:nvPr>
            <p:ph sz="half" idx="1"/>
          </p:nvPr>
        </p:nvSpPr>
        <p:spPr/>
        <p:txBody>
          <a:bodyPr/>
          <a:lstStyle/>
          <a:p>
            <a:pPr marL="0" indent="0">
              <a:buNone/>
            </a:pPr>
            <a:r>
              <a:rPr lang="en-US" dirty="0"/>
              <a:t>What this talk is?</a:t>
            </a:r>
          </a:p>
          <a:p>
            <a:r>
              <a:rPr lang="en-US" dirty="0"/>
              <a:t>Focusing on the tools and options you have a C# developer</a:t>
            </a:r>
          </a:p>
          <a:p>
            <a:r>
              <a:rPr lang="en-US" dirty="0"/>
              <a:t>Going to show you how you can do ML in C# or consume Python-built ML models model in C# applications.</a:t>
            </a:r>
          </a:p>
          <a:p>
            <a:r>
              <a:rPr lang="en-US" dirty="0"/>
              <a:t>Provide you with samples to get you started on your ML journey.</a:t>
            </a:r>
          </a:p>
        </p:txBody>
      </p:sp>
      <p:sp>
        <p:nvSpPr>
          <p:cNvPr id="5" name="Content Placeholder 4">
            <a:extLst>
              <a:ext uri="{FF2B5EF4-FFF2-40B4-BE49-F238E27FC236}">
                <a16:creationId xmlns:a16="http://schemas.microsoft.com/office/drawing/2014/main" id="{C1F1E22B-5700-49FB-B362-8CE2F8392AE4}"/>
              </a:ext>
            </a:extLst>
          </p:cNvPr>
          <p:cNvSpPr>
            <a:spLocks noGrp="1"/>
          </p:cNvSpPr>
          <p:nvPr>
            <p:ph sz="half" idx="2"/>
          </p:nvPr>
        </p:nvSpPr>
        <p:spPr/>
        <p:txBody>
          <a:bodyPr/>
          <a:lstStyle/>
          <a:p>
            <a:pPr marL="0" indent="0">
              <a:buNone/>
            </a:pPr>
            <a:r>
              <a:rPr lang="en-US" dirty="0"/>
              <a:t>What this talk is not?</a:t>
            </a:r>
          </a:p>
          <a:p>
            <a:r>
              <a:rPr lang="en-US" dirty="0"/>
              <a:t>Going to teach you everything about ML</a:t>
            </a:r>
          </a:p>
          <a:p>
            <a:r>
              <a:rPr lang="en-US" dirty="0"/>
              <a:t>Be the definitive source on what is right for your company</a:t>
            </a:r>
          </a:p>
        </p:txBody>
      </p:sp>
    </p:spTree>
    <p:extLst>
      <p:ext uri="{BB962C8B-B14F-4D97-AF65-F5344CB8AC3E}">
        <p14:creationId xmlns:p14="http://schemas.microsoft.com/office/powerpoint/2010/main" val="373953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AA27-F1A0-4960-BEC1-A49C39B7A526}"/>
              </a:ext>
            </a:extLst>
          </p:cNvPr>
          <p:cNvSpPr>
            <a:spLocks noGrp="1"/>
          </p:cNvSpPr>
          <p:nvPr>
            <p:ph type="title"/>
          </p:nvPr>
        </p:nvSpPr>
        <p:spPr/>
        <p:txBody>
          <a:bodyPr/>
          <a:lstStyle/>
          <a:p>
            <a:r>
              <a:rPr lang="en-US" dirty="0"/>
              <a:t>Consume XOR in C#</a:t>
            </a:r>
          </a:p>
        </p:txBody>
      </p:sp>
      <p:sp>
        <p:nvSpPr>
          <p:cNvPr id="3" name="Content Placeholder 2">
            <a:extLst>
              <a:ext uri="{FF2B5EF4-FFF2-40B4-BE49-F238E27FC236}">
                <a16:creationId xmlns:a16="http://schemas.microsoft.com/office/drawing/2014/main" id="{A972A11C-123B-47E4-BF09-1F5EC6A3F024}"/>
              </a:ext>
            </a:extLst>
          </p:cNvPr>
          <p:cNvSpPr>
            <a:spLocks noGrp="1"/>
          </p:cNvSpPr>
          <p:nvPr>
            <p:ph idx="1"/>
          </p:nvPr>
        </p:nvSpPr>
        <p:spPr/>
        <p:txBody>
          <a:bodyPr/>
          <a:lstStyle/>
          <a:p>
            <a:r>
              <a:rPr lang="en-US" dirty="0"/>
              <a:t>Single NuGet package</a:t>
            </a:r>
          </a:p>
          <a:p>
            <a:pPr lvl="1"/>
            <a:r>
              <a:rPr lang="en-US" b="1" i="1" dirty="0" err="1"/>
              <a:t>Microsoft.ML.OnnxRuntime</a:t>
            </a:r>
            <a:r>
              <a:rPr lang="en-US" dirty="0"/>
              <a:t> for CPU support</a:t>
            </a:r>
          </a:p>
          <a:p>
            <a:pPr lvl="1"/>
            <a:r>
              <a:rPr lang="en-US" b="1" i="1" dirty="0" err="1"/>
              <a:t>Microsoft.ML.OnnxRuntime.GPU</a:t>
            </a:r>
            <a:r>
              <a:rPr lang="en-US" b="1" i="1" dirty="0"/>
              <a:t> </a:t>
            </a:r>
            <a:r>
              <a:rPr lang="en-US" dirty="0"/>
              <a:t>for GPU support</a:t>
            </a:r>
          </a:p>
          <a:p>
            <a:r>
              <a:rPr lang="en-US" dirty="0"/>
              <a:t>DEMO</a:t>
            </a:r>
          </a:p>
        </p:txBody>
      </p:sp>
    </p:spTree>
    <p:extLst>
      <p:ext uri="{BB962C8B-B14F-4D97-AF65-F5344CB8AC3E}">
        <p14:creationId xmlns:p14="http://schemas.microsoft.com/office/powerpoint/2010/main" val="22272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AC5E-340B-4F3A-937A-EF5C2D2595EA}"/>
              </a:ext>
            </a:extLst>
          </p:cNvPr>
          <p:cNvSpPr>
            <a:spLocks noGrp="1"/>
          </p:cNvSpPr>
          <p:nvPr>
            <p:ph type="title"/>
          </p:nvPr>
        </p:nvSpPr>
        <p:spPr/>
        <p:txBody>
          <a:bodyPr/>
          <a:lstStyle/>
          <a:p>
            <a:r>
              <a:rPr lang="en-US" dirty="0"/>
              <a:t>ONNX File</a:t>
            </a:r>
          </a:p>
        </p:txBody>
      </p:sp>
      <p:pic>
        <p:nvPicPr>
          <p:cNvPr id="5" name="Picture 4" descr="Text, letter&#10;&#10;Description automatically generated">
            <a:extLst>
              <a:ext uri="{FF2B5EF4-FFF2-40B4-BE49-F238E27FC236}">
                <a16:creationId xmlns:a16="http://schemas.microsoft.com/office/drawing/2014/main" id="{4CA76E7A-A906-45A9-9A3E-FC35050F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854" y="319554"/>
            <a:ext cx="2200146" cy="6130116"/>
          </a:xfrm>
          <a:prstGeom prst="rect">
            <a:avLst/>
          </a:prstGeom>
        </p:spPr>
      </p:pic>
      <p:pic>
        <p:nvPicPr>
          <p:cNvPr id="7" name="Picture 6" descr="Text&#10;&#10;Description automatically generated">
            <a:extLst>
              <a:ext uri="{FF2B5EF4-FFF2-40B4-BE49-F238E27FC236}">
                <a16:creationId xmlns:a16="http://schemas.microsoft.com/office/drawing/2014/main" id="{036B9426-71B1-437A-AF44-CCCE8D8BD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3156" y="97655"/>
            <a:ext cx="1738204" cy="6485138"/>
          </a:xfrm>
          <a:prstGeom prst="rect">
            <a:avLst/>
          </a:prstGeom>
        </p:spPr>
      </p:pic>
      <p:pic>
        <p:nvPicPr>
          <p:cNvPr id="9" name="Picture 8" descr="A picture containing schematic&#10;&#10;Description automatically generated">
            <a:extLst>
              <a:ext uri="{FF2B5EF4-FFF2-40B4-BE49-F238E27FC236}">
                <a16:creationId xmlns:a16="http://schemas.microsoft.com/office/drawing/2014/main" id="{7AA10D6B-FCFC-4455-A54A-5C1BF7EDD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8517" y="97655"/>
            <a:ext cx="1868534" cy="6573914"/>
          </a:xfrm>
          <a:prstGeom prst="rect">
            <a:avLst/>
          </a:prstGeom>
        </p:spPr>
      </p:pic>
    </p:spTree>
    <p:extLst>
      <p:ext uri="{BB962C8B-B14F-4D97-AF65-F5344CB8AC3E}">
        <p14:creationId xmlns:p14="http://schemas.microsoft.com/office/powerpoint/2010/main" val="4182560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B14B-18CF-414A-9189-E650B552551A}"/>
              </a:ext>
            </a:extLst>
          </p:cNvPr>
          <p:cNvSpPr>
            <a:spLocks noGrp="1"/>
          </p:cNvSpPr>
          <p:nvPr>
            <p:ph type="title"/>
          </p:nvPr>
        </p:nvSpPr>
        <p:spPr/>
        <p:txBody>
          <a:bodyPr/>
          <a:lstStyle/>
          <a:p>
            <a:r>
              <a:rPr lang="en-US" dirty="0"/>
              <a:t>ONNX Caveats</a:t>
            </a:r>
          </a:p>
        </p:txBody>
      </p:sp>
      <p:sp>
        <p:nvSpPr>
          <p:cNvPr id="3" name="Content Placeholder 2">
            <a:extLst>
              <a:ext uri="{FF2B5EF4-FFF2-40B4-BE49-F238E27FC236}">
                <a16:creationId xmlns:a16="http://schemas.microsoft.com/office/drawing/2014/main" id="{C1B261A1-4ED2-4F6F-8784-92EFAE6C9126}"/>
              </a:ext>
            </a:extLst>
          </p:cNvPr>
          <p:cNvSpPr>
            <a:spLocks noGrp="1"/>
          </p:cNvSpPr>
          <p:nvPr>
            <p:ph idx="1"/>
          </p:nvPr>
        </p:nvSpPr>
        <p:spPr>
          <a:xfrm>
            <a:off x="724008" y="1853248"/>
            <a:ext cx="10821881" cy="4195481"/>
          </a:xfrm>
        </p:spPr>
        <p:txBody>
          <a:bodyPr>
            <a:normAutofit/>
          </a:bodyPr>
          <a:lstStyle/>
          <a:p>
            <a:r>
              <a:rPr lang="en-US" dirty="0"/>
              <a:t>You may have to include additional DLL’s when deploying ONNX models, such as </a:t>
            </a:r>
          </a:p>
          <a:p>
            <a:pPr lvl="1"/>
            <a:r>
              <a:rPr lang="en-US" dirty="0"/>
              <a:t>Microsoft.ML.OnnxRuntime.dll</a:t>
            </a:r>
          </a:p>
          <a:p>
            <a:pPr lvl="1"/>
            <a:r>
              <a:rPr lang="en-US" dirty="0"/>
              <a:t>onnxruntime.dll &amp; onnxruntime.lib</a:t>
            </a:r>
          </a:p>
          <a:p>
            <a:pPr lvl="1"/>
            <a:r>
              <a:rPr lang="en-US" dirty="0"/>
              <a:t>Windows.AI.MachineLearning.dll &amp; Windows.AI.MachineLearning.lib</a:t>
            </a:r>
          </a:p>
          <a:p>
            <a:pPr lvl="1"/>
            <a:r>
              <a:rPr lang="en-US" dirty="0"/>
              <a:t>System.Numerics.Tensors.dll</a:t>
            </a:r>
          </a:p>
          <a:p>
            <a:pPr lvl="1"/>
            <a:r>
              <a:rPr lang="en-US" dirty="0"/>
              <a:t>System.Runtime.CompilerServices.Unsafe.dll</a:t>
            </a:r>
          </a:p>
          <a:p>
            <a:pPr lvl="1"/>
            <a:r>
              <a:rPr lang="en-US" dirty="0"/>
              <a:t>Microsoft.Win32.Primitives.dll</a:t>
            </a:r>
          </a:p>
          <a:p>
            <a:r>
              <a:rPr lang="en-US" dirty="0"/>
              <a:t>I recommend deploying to another machine, and try running it, if you are getting errors then start adding these in the above specified order, one at a time.</a:t>
            </a:r>
          </a:p>
        </p:txBody>
      </p:sp>
    </p:spTree>
    <p:extLst>
      <p:ext uri="{BB962C8B-B14F-4D97-AF65-F5344CB8AC3E}">
        <p14:creationId xmlns:p14="http://schemas.microsoft.com/office/powerpoint/2010/main" val="225026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5821-FFA1-44CE-A43A-A74418AFC88A}"/>
              </a:ext>
            </a:extLst>
          </p:cNvPr>
          <p:cNvSpPr>
            <a:spLocks noGrp="1"/>
          </p:cNvSpPr>
          <p:nvPr>
            <p:ph type="title"/>
          </p:nvPr>
        </p:nvSpPr>
        <p:spPr/>
        <p:txBody>
          <a:bodyPr/>
          <a:lstStyle/>
          <a:p>
            <a:r>
              <a:rPr lang="en-US" dirty="0"/>
              <a:t>ML.NET</a:t>
            </a:r>
          </a:p>
        </p:txBody>
      </p:sp>
      <p:sp>
        <p:nvSpPr>
          <p:cNvPr id="3" name="Content Placeholder 2">
            <a:extLst>
              <a:ext uri="{FF2B5EF4-FFF2-40B4-BE49-F238E27FC236}">
                <a16:creationId xmlns:a16="http://schemas.microsoft.com/office/drawing/2014/main" id="{1CFF7013-6DBB-4B5A-8C84-58CAC48C4AC1}"/>
              </a:ext>
            </a:extLst>
          </p:cNvPr>
          <p:cNvSpPr>
            <a:spLocks noGrp="1"/>
          </p:cNvSpPr>
          <p:nvPr>
            <p:ph idx="1"/>
          </p:nvPr>
        </p:nvSpPr>
        <p:spPr/>
        <p:txBody>
          <a:bodyPr/>
          <a:lstStyle/>
          <a:p>
            <a:r>
              <a:rPr lang="en-US" dirty="0"/>
              <a:t>Cross-Platform Machine Learning Framework</a:t>
            </a:r>
          </a:p>
          <a:p>
            <a:r>
              <a:rPr lang="en-US" dirty="0"/>
              <a:t>Built for </a:t>
            </a:r>
            <a:r>
              <a:rPr lang="en-US" dirty="0" err="1"/>
              <a:t>.Net</a:t>
            </a:r>
            <a:r>
              <a:rPr lang="en-US" dirty="0"/>
              <a:t> developers</a:t>
            </a:r>
          </a:p>
          <a:p>
            <a:r>
              <a:rPr lang="en-US" dirty="0"/>
              <a:t>Supports ONNX</a:t>
            </a:r>
          </a:p>
          <a:p>
            <a:r>
              <a:rPr lang="en-US" dirty="0"/>
              <a:t>Microsoft uses it for Power BI, Microsoft Defender, Outlook and Bing</a:t>
            </a:r>
          </a:p>
          <a:p>
            <a:r>
              <a:rPr lang="en-US" dirty="0"/>
              <a:t>Supports </a:t>
            </a:r>
            <a:r>
              <a:rPr lang="en-US" dirty="0" err="1"/>
              <a:t>AutoML</a:t>
            </a:r>
            <a:r>
              <a:rPr lang="en-US" dirty="0"/>
              <a:t> (more on this in a bit)</a:t>
            </a:r>
          </a:p>
          <a:p>
            <a:r>
              <a:rPr lang="en-US" dirty="0"/>
              <a:t>Supports most ML problems: classification, regression, object detection, sentiment analysis, time series data</a:t>
            </a:r>
          </a:p>
          <a:p>
            <a:r>
              <a:rPr lang="en-US" dirty="0"/>
              <a:t>NuGet: Microsoft.ML</a:t>
            </a:r>
          </a:p>
        </p:txBody>
      </p:sp>
    </p:spTree>
    <p:extLst>
      <p:ext uri="{BB962C8B-B14F-4D97-AF65-F5344CB8AC3E}">
        <p14:creationId xmlns:p14="http://schemas.microsoft.com/office/powerpoint/2010/main" val="414485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387B25-3FA9-4752-9EDD-F7A5BF9C280A}"/>
              </a:ext>
            </a:extLst>
          </p:cNvPr>
          <p:cNvSpPr>
            <a:spLocks noGrp="1"/>
          </p:cNvSpPr>
          <p:nvPr>
            <p:ph type="title"/>
          </p:nvPr>
        </p:nvSpPr>
        <p:spPr/>
        <p:txBody>
          <a:bodyPr/>
          <a:lstStyle/>
          <a:p>
            <a:r>
              <a:rPr lang="en-US" dirty="0"/>
              <a:t>ML.NET</a:t>
            </a:r>
          </a:p>
        </p:txBody>
      </p:sp>
      <p:sp>
        <p:nvSpPr>
          <p:cNvPr id="5" name="Content Placeholder 4">
            <a:extLst>
              <a:ext uri="{FF2B5EF4-FFF2-40B4-BE49-F238E27FC236}">
                <a16:creationId xmlns:a16="http://schemas.microsoft.com/office/drawing/2014/main" id="{1ECA9DE6-2538-4FB2-8D0F-9B3CFC215A4D}"/>
              </a:ext>
            </a:extLst>
          </p:cNvPr>
          <p:cNvSpPr>
            <a:spLocks noGrp="1"/>
          </p:cNvSpPr>
          <p:nvPr>
            <p:ph sz="half" idx="1"/>
          </p:nvPr>
        </p:nvSpPr>
        <p:spPr/>
        <p:txBody>
          <a:bodyPr/>
          <a:lstStyle/>
          <a:p>
            <a:pPr marL="0" indent="0">
              <a:buNone/>
            </a:pPr>
            <a:r>
              <a:rPr lang="en-US" dirty="0"/>
              <a:t>Pros</a:t>
            </a:r>
          </a:p>
          <a:p>
            <a:pPr lvl="1"/>
            <a:r>
              <a:rPr lang="en-US" dirty="0"/>
              <a:t>It is great for ML newbies, since the transformations handle the conversion from say text to numerical values for training, which can be very complex for certain problems.</a:t>
            </a:r>
          </a:p>
          <a:p>
            <a:pPr lvl="1"/>
            <a:r>
              <a:rPr lang="en-US" dirty="0"/>
              <a:t>Entirely C#, no third-party libraries</a:t>
            </a:r>
          </a:p>
          <a:p>
            <a:pPr lvl="1"/>
            <a:r>
              <a:rPr lang="en-US" dirty="0"/>
              <a:t>Has a ton of samples running the gamut of ML problems</a:t>
            </a:r>
          </a:p>
          <a:p>
            <a:pPr lvl="1"/>
            <a:r>
              <a:rPr lang="en-US" dirty="0"/>
              <a:t>Works with ONNX, so you can build models entirely in C#, then port them for use in Python</a:t>
            </a:r>
          </a:p>
        </p:txBody>
      </p:sp>
      <p:sp>
        <p:nvSpPr>
          <p:cNvPr id="6" name="Content Placeholder 5">
            <a:extLst>
              <a:ext uri="{FF2B5EF4-FFF2-40B4-BE49-F238E27FC236}">
                <a16:creationId xmlns:a16="http://schemas.microsoft.com/office/drawing/2014/main" id="{E281ED28-A20B-4FA3-9C24-1ED8ABE1DDE7}"/>
              </a:ext>
            </a:extLst>
          </p:cNvPr>
          <p:cNvSpPr>
            <a:spLocks noGrp="1"/>
          </p:cNvSpPr>
          <p:nvPr>
            <p:ph sz="half" idx="2"/>
          </p:nvPr>
        </p:nvSpPr>
        <p:spPr/>
        <p:txBody>
          <a:bodyPr/>
          <a:lstStyle/>
          <a:p>
            <a:pPr marL="0" indent="0">
              <a:buNone/>
            </a:pPr>
            <a:r>
              <a:rPr lang="en-US" dirty="0"/>
              <a:t>Cons</a:t>
            </a:r>
          </a:p>
          <a:p>
            <a:pPr lvl="1"/>
            <a:r>
              <a:rPr lang="en-US" dirty="0"/>
              <a:t>Opinionated</a:t>
            </a:r>
          </a:p>
          <a:p>
            <a:pPr lvl="1"/>
            <a:r>
              <a:rPr lang="en-US" dirty="0"/>
              <a:t>Modeled off of Entity Framework, which is a rather odd choice</a:t>
            </a:r>
          </a:p>
          <a:p>
            <a:pPr lvl="1"/>
            <a:r>
              <a:rPr lang="en-US" dirty="0"/>
              <a:t>Looks very different from other ML libraries</a:t>
            </a:r>
          </a:p>
          <a:p>
            <a:pPr lvl="1"/>
            <a:r>
              <a:rPr lang="en-US" dirty="0"/>
              <a:t>Can be overly complicated to use</a:t>
            </a:r>
          </a:p>
          <a:p>
            <a:pPr lvl="1"/>
            <a:r>
              <a:rPr lang="en-US" dirty="0"/>
              <a:t>Is confusing to use if you have an ML background</a:t>
            </a:r>
          </a:p>
          <a:p>
            <a:pPr lvl="1"/>
            <a:endParaRPr lang="en-US" dirty="0"/>
          </a:p>
        </p:txBody>
      </p:sp>
    </p:spTree>
    <p:extLst>
      <p:ext uri="{BB962C8B-B14F-4D97-AF65-F5344CB8AC3E}">
        <p14:creationId xmlns:p14="http://schemas.microsoft.com/office/powerpoint/2010/main" val="64947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C6D8-1002-4282-8801-CEB559D781FD}"/>
              </a:ext>
            </a:extLst>
          </p:cNvPr>
          <p:cNvSpPr>
            <a:spLocks noGrp="1"/>
          </p:cNvSpPr>
          <p:nvPr>
            <p:ph type="title"/>
          </p:nvPr>
        </p:nvSpPr>
        <p:spPr/>
        <p:txBody>
          <a:bodyPr/>
          <a:lstStyle/>
          <a:p>
            <a:r>
              <a:rPr lang="en-US" dirty="0"/>
              <a:t>ML.NET</a:t>
            </a:r>
          </a:p>
        </p:txBody>
      </p:sp>
      <p:sp>
        <p:nvSpPr>
          <p:cNvPr id="3" name="Content Placeholder 2">
            <a:extLst>
              <a:ext uri="{FF2B5EF4-FFF2-40B4-BE49-F238E27FC236}">
                <a16:creationId xmlns:a16="http://schemas.microsoft.com/office/drawing/2014/main" id="{B8ADCB55-D2FF-44A5-A121-2BD3F9817B94}"/>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3325551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1F8A-D613-4EFE-A762-DF9948517FB5}"/>
              </a:ext>
            </a:extLst>
          </p:cNvPr>
          <p:cNvSpPr>
            <a:spLocks noGrp="1"/>
          </p:cNvSpPr>
          <p:nvPr>
            <p:ph type="title"/>
          </p:nvPr>
        </p:nvSpPr>
        <p:spPr/>
        <p:txBody>
          <a:bodyPr/>
          <a:lstStyle/>
          <a:p>
            <a:r>
              <a:rPr lang="en-US" dirty="0"/>
              <a:t>Other Options</a:t>
            </a:r>
          </a:p>
        </p:txBody>
      </p:sp>
      <p:sp>
        <p:nvSpPr>
          <p:cNvPr id="3" name="Content Placeholder 2">
            <a:extLst>
              <a:ext uri="{FF2B5EF4-FFF2-40B4-BE49-F238E27FC236}">
                <a16:creationId xmlns:a16="http://schemas.microsoft.com/office/drawing/2014/main" id="{69DB986D-0E47-4823-BA44-14B01F3CE5C3}"/>
              </a:ext>
            </a:extLst>
          </p:cNvPr>
          <p:cNvSpPr>
            <a:spLocks noGrp="1"/>
          </p:cNvSpPr>
          <p:nvPr>
            <p:ph sz="half" idx="1"/>
          </p:nvPr>
        </p:nvSpPr>
        <p:spPr/>
        <p:txBody>
          <a:bodyPr>
            <a:normAutofit fontScale="62500" lnSpcReduction="20000"/>
          </a:bodyPr>
          <a:lstStyle/>
          <a:p>
            <a:pPr marL="0" indent="0">
              <a:buNone/>
            </a:pPr>
            <a:r>
              <a:rPr lang="en-US" dirty="0" err="1"/>
              <a:t>nuML</a:t>
            </a:r>
            <a:r>
              <a:rPr lang="en-US" dirty="0"/>
              <a:t> - </a:t>
            </a:r>
            <a:r>
              <a:rPr lang="en-US" dirty="0">
                <a:hlinkClick r:id="rId2"/>
              </a:rPr>
              <a:t>http://numl.net/</a:t>
            </a:r>
            <a:endParaRPr lang="en-US" dirty="0"/>
          </a:p>
          <a:p>
            <a:r>
              <a:rPr lang="en-US" dirty="0"/>
              <a:t>Pros</a:t>
            </a:r>
          </a:p>
          <a:p>
            <a:pPr lvl="1"/>
            <a:r>
              <a:rPr lang="en-US" dirty="0"/>
              <a:t>Great for traditional ML applications such as decision trees, KNN, and SVM</a:t>
            </a:r>
          </a:p>
          <a:p>
            <a:pPr lvl="1"/>
            <a:r>
              <a:rPr lang="en-US" dirty="0"/>
              <a:t>Great Linear Algebra and Statistics library</a:t>
            </a:r>
          </a:p>
          <a:p>
            <a:pPr lvl="1"/>
            <a:r>
              <a:rPr lang="en-US" dirty="0"/>
              <a:t>Great examples for Recommendation Engines, Reinforcement Learning, Clustering, and PCA</a:t>
            </a:r>
          </a:p>
          <a:p>
            <a:r>
              <a:rPr lang="en-US" dirty="0"/>
              <a:t>Cons</a:t>
            </a:r>
          </a:p>
          <a:p>
            <a:pPr lvl="1"/>
            <a:r>
              <a:rPr lang="en-US" dirty="0"/>
              <a:t>Limited support for Neural Networks</a:t>
            </a:r>
          </a:p>
          <a:p>
            <a:pPr lvl="1"/>
            <a:r>
              <a:rPr lang="en-US" dirty="0"/>
              <a:t>Overlap in functionality with ML.NET, but takes a different approach</a:t>
            </a:r>
          </a:p>
          <a:p>
            <a:pPr marL="0" indent="0">
              <a:buNone/>
            </a:pPr>
            <a:r>
              <a:rPr lang="en-US" dirty="0" err="1"/>
              <a:t>Encog</a:t>
            </a:r>
            <a:r>
              <a:rPr lang="en-US" dirty="0"/>
              <a:t> - </a:t>
            </a:r>
            <a:r>
              <a:rPr lang="en-US" dirty="0">
                <a:hlinkClick r:id="rId3"/>
              </a:rPr>
              <a:t>https://www.heatonresearch.com/encog/</a:t>
            </a:r>
            <a:endParaRPr lang="en-US" dirty="0"/>
          </a:p>
          <a:p>
            <a:r>
              <a:rPr lang="en-US" dirty="0"/>
              <a:t>Pros</a:t>
            </a:r>
          </a:p>
          <a:p>
            <a:pPr lvl="1"/>
            <a:r>
              <a:rPr lang="en-US" dirty="0"/>
              <a:t>Very easy to use if you know Neural Networks</a:t>
            </a:r>
          </a:p>
          <a:p>
            <a:pPr lvl="1"/>
            <a:r>
              <a:rPr lang="en-US" dirty="0"/>
              <a:t>Supports early training termination and pruning</a:t>
            </a:r>
          </a:p>
          <a:p>
            <a:r>
              <a:rPr lang="en-US" dirty="0"/>
              <a:t>Cons</a:t>
            </a:r>
          </a:p>
          <a:p>
            <a:pPr lvl="1"/>
            <a:r>
              <a:rPr lang="en-US" dirty="0"/>
              <a:t>has been abandoned</a:t>
            </a:r>
          </a:p>
          <a:p>
            <a:pPr lvl="1"/>
            <a:r>
              <a:rPr lang="en-US" dirty="0"/>
              <a:t>No </a:t>
            </a:r>
            <a:r>
              <a:rPr lang="en-US" dirty="0" err="1"/>
              <a:t>.Net</a:t>
            </a:r>
            <a:r>
              <a:rPr lang="en-US" dirty="0"/>
              <a:t> Core support</a:t>
            </a:r>
          </a:p>
        </p:txBody>
      </p:sp>
      <p:sp>
        <p:nvSpPr>
          <p:cNvPr id="4" name="Content Placeholder 3">
            <a:extLst>
              <a:ext uri="{FF2B5EF4-FFF2-40B4-BE49-F238E27FC236}">
                <a16:creationId xmlns:a16="http://schemas.microsoft.com/office/drawing/2014/main" id="{6AF53F71-B89D-425A-AB1C-DF6BBB3D79AF}"/>
              </a:ext>
            </a:extLst>
          </p:cNvPr>
          <p:cNvSpPr>
            <a:spLocks noGrp="1"/>
          </p:cNvSpPr>
          <p:nvPr>
            <p:ph sz="half" idx="2"/>
          </p:nvPr>
        </p:nvSpPr>
        <p:spPr>
          <a:xfrm>
            <a:off x="5654493" y="2056092"/>
            <a:ext cx="5434195" cy="4200245"/>
          </a:xfrm>
        </p:spPr>
        <p:txBody>
          <a:bodyPr>
            <a:normAutofit fontScale="62500" lnSpcReduction="20000"/>
          </a:bodyPr>
          <a:lstStyle/>
          <a:p>
            <a:pPr marL="0" indent="0">
              <a:buNone/>
            </a:pPr>
            <a:r>
              <a:rPr lang="en-US" dirty="0" err="1"/>
              <a:t>TensorFlowSharp</a:t>
            </a:r>
            <a:r>
              <a:rPr lang="en-US" dirty="0"/>
              <a:t> – </a:t>
            </a:r>
            <a:r>
              <a:rPr lang="en-US" sz="1400" dirty="0">
                <a:hlinkClick r:id="rId4"/>
              </a:rPr>
              <a:t>https://github.com/migueldeicaza/TensorFlowSharp</a:t>
            </a:r>
            <a:endParaRPr lang="en-US" sz="1400" dirty="0"/>
          </a:p>
          <a:p>
            <a:r>
              <a:rPr lang="en-US" dirty="0"/>
              <a:t>Pros</a:t>
            </a:r>
          </a:p>
          <a:p>
            <a:pPr lvl="1"/>
            <a:r>
              <a:rPr lang="en-US" dirty="0"/>
              <a:t>1:1 port of TensorFlow to C#</a:t>
            </a:r>
          </a:p>
          <a:p>
            <a:r>
              <a:rPr lang="en-US" dirty="0"/>
              <a:t>Cons</a:t>
            </a:r>
          </a:p>
          <a:p>
            <a:pPr lvl="1"/>
            <a:r>
              <a:rPr lang="en-US" dirty="0"/>
              <a:t>No CUDA support</a:t>
            </a:r>
          </a:p>
          <a:p>
            <a:pPr lvl="1"/>
            <a:r>
              <a:rPr lang="en-US" dirty="0"/>
              <a:t>Abandoned (they recommend using TensorFlow.NET)</a:t>
            </a:r>
          </a:p>
          <a:p>
            <a:endParaRPr lang="en-US" dirty="0"/>
          </a:p>
        </p:txBody>
      </p:sp>
    </p:spTree>
    <p:extLst>
      <p:ext uri="{BB962C8B-B14F-4D97-AF65-F5344CB8AC3E}">
        <p14:creationId xmlns:p14="http://schemas.microsoft.com/office/powerpoint/2010/main" val="320858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BA7897-A478-4800-BF2E-3567C5203F9B}"/>
              </a:ext>
            </a:extLst>
          </p:cNvPr>
          <p:cNvSpPr>
            <a:spLocks noGrp="1"/>
          </p:cNvSpPr>
          <p:nvPr>
            <p:ph type="title"/>
          </p:nvPr>
        </p:nvSpPr>
        <p:spPr/>
        <p:txBody>
          <a:bodyPr/>
          <a:lstStyle/>
          <a:p>
            <a:r>
              <a:rPr lang="en-US" dirty="0"/>
              <a:t>Deployment</a:t>
            </a:r>
          </a:p>
        </p:txBody>
      </p:sp>
      <p:sp>
        <p:nvSpPr>
          <p:cNvPr id="6" name="Content Placeholder 5">
            <a:extLst>
              <a:ext uri="{FF2B5EF4-FFF2-40B4-BE49-F238E27FC236}">
                <a16:creationId xmlns:a16="http://schemas.microsoft.com/office/drawing/2014/main" id="{C6CDE176-A47F-4335-9B1F-7FEB889455F4}"/>
              </a:ext>
            </a:extLst>
          </p:cNvPr>
          <p:cNvSpPr>
            <a:spLocks noGrp="1"/>
          </p:cNvSpPr>
          <p:nvPr>
            <p:ph idx="1"/>
          </p:nvPr>
        </p:nvSpPr>
        <p:spPr/>
        <p:txBody>
          <a:bodyPr/>
          <a:lstStyle/>
          <a:p>
            <a:r>
              <a:rPr lang="en-US" dirty="0"/>
              <a:t>2 Questions:</a:t>
            </a:r>
          </a:p>
          <a:p>
            <a:pPr lvl="1"/>
            <a:r>
              <a:rPr lang="en-US" dirty="0"/>
              <a:t>On-Prem or Cloud?</a:t>
            </a:r>
          </a:p>
          <a:p>
            <a:pPr lvl="1"/>
            <a:r>
              <a:rPr lang="en-US" dirty="0"/>
              <a:t>Separate (</a:t>
            </a:r>
            <a:r>
              <a:rPr lang="en-US" dirty="0" err="1"/>
              <a:t>MLaaS</a:t>
            </a:r>
            <a:r>
              <a:rPr lang="en-US" dirty="0"/>
              <a:t>) or integrated into an app?</a:t>
            </a:r>
          </a:p>
          <a:p>
            <a:r>
              <a:rPr lang="en-US" dirty="0"/>
              <a:t>Normal style: console app, web app, web service, mobile, microservice, etc.</a:t>
            </a:r>
          </a:p>
          <a:p>
            <a:r>
              <a:rPr lang="en-US" dirty="0"/>
              <a:t>Cloud (</a:t>
            </a:r>
            <a:r>
              <a:rPr lang="en-US" dirty="0" err="1"/>
              <a:t>MLaaS</a:t>
            </a:r>
            <a:r>
              <a:rPr lang="en-US" dirty="0"/>
              <a:t>):</a:t>
            </a:r>
          </a:p>
          <a:p>
            <a:pPr lvl="1"/>
            <a:r>
              <a:rPr lang="en-US" dirty="0"/>
              <a:t>Azure Machine Learning</a:t>
            </a:r>
          </a:p>
          <a:p>
            <a:pPr lvl="1"/>
            <a:r>
              <a:rPr lang="en-US" dirty="0"/>
              <a:t>AWS </a:t>
            </a:r>
            <a:r>
              <a:rPr lang="en-US" dirty="0" err="1"/>
              <a:t>SageMaker</a:t>
            </a:r>
            <a:endParaRPr lang="en-US" dirty="0"/>
          </a:p>
          <a:p>
            <a:pPr lvl="1"/>
            <a:r>
              <a:rPr lang="en-US" dirty="0"/>
              <a:t>Google Cloud </a:t>
            </a:r>
            <a:r>
              <a:rPr lang="en-US" dirty="0" err="1"/>
              <a:t>Datalab</a:t>
            </a:r>
            <a:endParaRPr lang="en-US" dirty="0"/>
          </a:p>
          <a:p>
            <a:pPr lvl="1"/>
            <a:r>
              <a:rPr lang="en-US" dirty="0"/>
              <a:t>IBM Watson Machine Learning</a:t>
            </a:r>
          </a:p>
          <a:p>
            <a:pPr lvl="1"/>
            <a:endParaRPr lang="en-US" dirty="0"/>
          </a:p>
          <a:p>
            <a:pPr lvl="1"/>
            <a:endParaRPr lang="en-US" dirty="0"/>
          </a:p>
          <a:p>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5150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9BF-288D-49AA-A373-314ECA992997}"/>
              </a:ext>
            </a:extLst>
          </p:cNvPr>
          <p:cNvSpPr>
            <a:spLocks noGrp="1"/>
          </p:cNvSpPr>
          <p:nvPr>
            <p:ph type="title"/>
          </p:nvPr>
        </p:nvSpPr>
        <p:spPr/>
        <p:txBody>
          <a:bodyPr/>
          <a:lstStyle/>
          <a:p>
            <a:r>
              <a:rPr lang="en-US" dirty="0" err="1"/>
              <a:t>AutoML</a:t>
            </a:r>
            <a:endParaRPr lang="en-US" dirty="0"/>
          </a:p>
        </p:txBody>
      </p:sp>
      <p:sp>
        <p:nvSpPr>
          <p:cNvPr id="3" name="Content Placeholder 2">
            <a:extLst>
              <a:ext uri="{FF2B5EF4-FFF2-40B4-BE49-F238E27FC236}">
                <a16:creationId xmlns:a16="http://schemas.microsoft.com/office/drawing/2014/main" id="{430DD7FB-E203-41D2-AE67-E6FD4D95D046}"/>
              </a:ext>
            </a:extLst>
          </p:cNvPr>
          <p:cNvSpPr>
            <a:spLocks noGrp="1"/>
          </p:cNvSpPr>
          <p:nvPr>
            <p:ph idx="1"/>
          </p:nvPr>
        </p:nvSpPr>
        <p:spPr/>
        <p:txBody>
          <a:bodyPr>
            <a:normAutofit/>
          </a:bodyPr>
          <a:lstStyle/>
          <a:p>
            <a:r>
              <a:rPr lang="en-US" dirty="0"/>
              <a:t>2 Types:</a:t>
            </a:r>
          </a:p>
          <a:p>
            <a:pPr lvl="1"/>
            <a:r>
              <a:rPr lang="en-US" dirty="0"/>
              <a:t>Pre-built solutions to ML problems such as image classification, or object detection</a:t>
            </a:r>
          </a:p>
          <a:p>
            <a:pPr lvl="1"/>
            <a:r>
              <a:rPr lang="en-US" dirty="0"/>
              <a:t>You give it your data, and it tries different algorithms and hyperparameter tunings to find the most optimal model for you</a:t>
            </a:r>
          </a:p>
          <a:p>
            <a:r>
              <a:rPr lang="en-US" dirty="0"/>
              <a:t>Implementations create the entire pipeline for you</a:t>
            </a:r>
          </a:p>
          <a:p>
            <a:pPr lvl="1"/>
            <a:r>
              <a:rPr lang="en-US" dirty="0"/>
              <a:t>Parse Data -&gt; Convert to Numbers -&gt; Normalize -&gt; Vectorize -&gt; Train</a:t>
            </a:r>
          </a:p>
          <a:p>
            <a:r>
              <a:rPr lang="en-US" dirty="0"/>
              <a:t>Examples</a:t>
            </a:r>
          </a:p>
          <a:p>
            <a:pPr lvl="1"/>
            <a:r>
              <a:rPr lang="en-US" dirty="0"/>
              <a:t>Azure Cognitive Services</a:t>
            </a:r>
          </a:p>
          <a:p>
            <a:pPr lvl="1"/>
            <a:r>
              <a:rPr lang="en-US" dirty="0"/>
              <a:t>Google Cloud </a:t>
            </a:r>
            <a:r>
              <a:rPr lang="en-US" dirty="0" err="1"/>
              <a:t>AutoML</a:t>
            </a:r>
            <a:endParaRPr lang="en-US" dirty="0"/>
          </a:p>
          <a:p>
            <a:endParaRPr lang="en-US" dirty="0"/>
          </a:p>
          <a:p>
            <a:endParaRPr lang="en-US" dirty="0"/>
          </a:p>
        </p:txBody>
      </p:sp>
    </p:spTree>
    <p:extLst>
      <p:ext uri="{BB962C8B-B14F-4D97-AF65-F5344CB8AC3E}">
        <p14:creationId xmlns:p14="http://schemas.microsoft.com/office/powerpoint/2010/main" val="370643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3EF21-72E6-47C9-84DF-DCF974FA3418}"/>
              </a:ext>
            </a:extLst>
          </p:cNvPr>
          <p:cNvSpPr>
            <a:spLocks noGrp="1"/>
          </p:cNvSpPr>
          <p:nvPr>
            <p:ph type="title"/>
          </p:nvPr>
        </p:nvSpPr>
        <p:spPr/>
        <p:txBody>
          <a:bodyPr/>
          <a:lstStyle/>
          <a:p>
            <a:r>
              <a:rPr lang="en-US" dirty="0" err="1"/>
              <a:t>AutoML</a:t>
            </a:r>
            <a:endParaRPr lang="en-US" dirty="0"/>
          </a:p>
        </p:txBody>
      </p:sp>
      <p:sp>
        <p:nvSpPr>
          <p:cNvPr id="5" name="Content Placeholder 4">
            <a:extLst>
              <a:ext uri="{FF2B5EF4-FFF2-40B4-BE49-F238E27FC236}">
                <a16:creationId xmlns:a16="http://schemas.microsoft.com/office/drawing/2014/main" id="{5F5A561A-1D78-4ADF-9042-2B5C3D9F7472}"/>
              </a:ext>
            </a:extLst>
          </p:cNvPr>
          <p:cNvSpPr>
            <a:spLocks noGrp="1"/>
          </p:cNvSpPr>
          <p:nvPr>
            <p:ph sz="half" idx="1"/>
          </p:nvPr>
        </p:nvSpPr>
        <p:spPr/>
        <p:txBody>
          <a:bodyPr/>
          <a:lstStyle/>
          <a:p>
            <a:pPr marL="0" indent="0">
              <a:buNone/>
            </a:pPr>
            <a:r>
              <a:rPr lang="en-US" dirty="0"/>
              <a:t>Pros</a:t>
            </a:r>
          </a:p>
          <a:p>
            <a:pPr lvl="1"/>
            <a:r>
              <a:rPr lang="en-US" dirty="0"/>
              <a:t>Very easy for non-ML developers to add ML to their applications</a:t>
            </a:r>
          </a:p>
          <a:p>
            <a:pPr lvl="1"/>
            <a:r>
              <a:rPr lang="en-US" dirty="0"/>
              <a:t>Very fast to implement</a:t>
            </a:r>
          </a:p>
          <a:p>
            <a:endParaRPr lang="en-US" dirty="0"/>
          </a:p>
        </p:txBody>
      </p:sp>
      <p:sp>
        <p:nvSpPr>
          <p:cNvPr id="6" name="Content Placeholder 5">
            <a:extLst>
              <a:ext uri="{FF2B5EF4-FFF2-40B4-BE49-F238E27FC236}">
                <a16:creationId xmlns:a16="http://schemas.microsoft.com/office/drawing/2014/main" id="{AAA763B3-7972-4E24-8E0A-52A7024F8E7F}"/>
              </a:ext>
            </a:extLst>
          </p:cNvPr>
          <p:cNvSpPr>
            <a:spLocks noGrp="1"/>
          </p:cNvSpPr>
          <p:nvPr>
            <p:ph sz="half" idx="2"/>
          </p:nvPr>
        </p:nvSpPr>
        <p:spPr/>
        <p:txBody>
          <a:bodyPr/>
          <a:lstStyle/>
          <a:p>
            <a:pPr marL="0" indent="0">
              <a:buNone/>
            </a:pPr>
            <a:r>
              <a:rPr lang="en-US" dirty="0"/>
              <a:t>Cons</a:t>
            </a:r>
          </a:p>
          <a:p>
            <a:pPr lvl="1"/>
            <a:r>
              <a:rPr lang="en-US" dirty="0"/>
              <a:t>A lot of times the only thing you can tweak is the data</a:t>
            </a:r>
          </a:p>
          <a:p>
            <a:pPr lvl="1"/>
            <a:r>
              <a:rPr lang="en-US" dirty="0"/>
              <a:t>Limited ML problem support</a:t>
            </a:r>
          </a:p>
          <a:p>
            <a:pPr lvl="1"/>
            <a:r>
              <a:rPr lang="en-US" dirty="0"/>
              <a:t>Can be expensive, depending on how you use it</a:t>
            </a:r>
          </a:p>
        </p:txBody>
      </p:sp>
    </p:spTree>
    <p:extLst>
      <p:ext uri="{BB962C8B-B14F-4D97-AF65-F5344CB8AC3E}">
        <p14:creationId xmlns:p14="http://schemas.microsoft.com/office/powerpoint/2010/main" val="34487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2ABC-3FE8-4491-86E9-C267AF33BC61}"/>
              </a:ext>
            </a:extLst>
          </p:cNvPr>
          <p:cNvSpPr>
            <a:spLocks noGrp="1"/>
          </p:cNvSpPr>
          <p:nvPr>
            <p:ph type="title"/>
          </p:nvPr>
        </p:nvSpPr>
        <p:spPr/>
        <p:txBody>
          <a:bodyPr/>
          <a:lstStyle/>
          <a:p>
            <a:r>
              <a:rPr lang="en-US" dirty="0"/>
              <a:t>What is ML?</a:t>
            </a:r>
          </a:p>
        </p:txBody>
      </p:sp>
      <p:sp>
        <p:nvSpPr>
          <p:cNvPr id="3" name="Content Placeholder 2">
            <a:extLst>
              <a:ext uri="{FF2B5EF4-FFF2-40B4-BE49-F238E27FC236}">
                <a16:creationId xmlns:a16="http://schemas.microsoft.com/office/drawing/2014/main" id="{8A9FB37D-26EA-44EF-8C55-4AE3EABBED22}"/>
              </a:ext>
            </a:extLst>
          </p:cNvPr>
          <p:cNvSpPr>
            <a:spLocks noGrp="1"/>
          </p:cNvSpPr>
          <p:nvPr>
            <p:ph idx="1"/>
          </p:nvPr>
        </p:nvSpPr>
        <p:spPr/>
        <p:txBody>
          <a:bodyPr/>
          <a:lstStyle/>
          <a:p>
            <a:r>
              <a:rPr lang="en-US" dirty="0"/>
              <a:t>Allows the computer to perform development tasks that are traditional very hard to develop, such as object detection in images or document classification.</a:t>
            </a:r>
          </a:p>
          <a:p>
            <a:r>
              <a:rPr lang="en-US" dirty="0"/>
              <a:t>This is done by providing data samples and what they are so that the machine can learn what the rules should be.</a:t>
            </a:r>
          </a:p>
          <a:p>
            <a:pPr lvl="1"/>
            <a:r>
              <a:rPr lang="en-US" dirty="0"/>
              <a:t>Fraud of Not Fraud</a:t>
            </a:r>
          </a:p>
          <a:p>
            <a:pPr lvl="1"/>
            <a:r>
              <a:rPr lang="en-US" dirty="0"/>
              <a:t>Spam or Not Spam</a:t>
            </a:r>
          </a:p>
          <a:p>
            <a:r>
              <a:rPr lang="en-US" dirty="0"/>
              <a:t>Think of a rules engine without you have to explicitly specify the rules.</a:t>
            </a:r>
          </a:p>
        </p:txBody>
      </p:sp>
    </p:spTree>
    <p:extLst>
      <p:ext uri="{BB962C8B-B14F-4D97-AF65-F5344CB8AC3E}">
        <p14:creationId xmlns:p14="http://schemas.microsoft.com/office/powerpoint/2010/main" val="132815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ACC3-39A7-4466-ADAC-5E51C464AE71}"/>
              </a:ext>
            </a:extLst>
          </p:cNvPr>
          <p:cNvSpPr>
            <a:spLocks noGrp="1"/>
          </p:cNvSpPr>
          <p:nvPr>
            <p:ph type="title"/>
          </p:nvPr>
        </p:nvSpPr>
        <p:spPr/>
        <p:txBody>
          <a:bodyPr/>
          <a:lstStyle/>
          <a:p>
            <a:r>
              <a:rPr lang="en-US" dirty="0" err="1"/>
              <a:t>MLaaS</a:t>
            </a:r>
            <a:r>
              <a:rPr lang="en-US" dirty="0"/>
              <a:t> vs. </a:t>
            </a:r>
            <a:r>
              <a:rPr lang="en-US" dirty="0" err="1"/>
              <a:t>AutoML</a:t>
            </a:r>
            <a:endParaRPr lang="en-US" dirty="0"/>
          </a:p>
        </p:txBody>
      </p:sp>
      <p:sp>
        <p:nvSpPr>
          <p:cNvPr id="3" name="Content Placeholder 2">
            <a:extLst>
              <a:ext uri="{FF2B5EF4-FFF2-40B4-BE49-F238E27FC236}">
                <a16:creationId xmlns:a16="http://schemas.microsoft.com/office/drawing/2014/main" id="{26DE7111-F337-4BFB-AAB7-54065B2AAE17}"/>
              </a:ext>
            </a:extLst>
          </p:cNvPr>
          <p:cNvSpPr>
            <a:spLocks noGrp="1"/>
          </p:cNvSpPr>
          <p:nvPr>
            <p:ph idx="1"/>
          </p:nvPr>
        </p:nvSpPr>
        <p:spPr/>
        <p:txBody>
          <a:bodyPr/>
          <a:lstStyle/>
          <a:p>
            <a:r>
              <a:rPr lang="en-US" dirty="0" err="1"/>
              <a:t>MLaaS</a:t>
            </a:r>
            <a:r>
              <a:rPr lang="en-US" dirty="0"/>
              <a:t> is you do the machine learning work and deploy it to the cloud, so it there is any pre or post processing that would your responsibility to write</a:t>
            </a:r>
          </a:p>
          <a:p>
            <a:r>
              <a:rPr lang="en-US" dirty="0" err="1"/>
              <a:t>AutoML</a:t>
            </a:r>
            <a:r>
              <a:rPr lang="en-US" dirty="0"/>
              <a:t> is transfer learning built for special tasks such as image classification, handling all of the pre and post processing steps for you.</a:t>
            </a:r>
          </a:p>
          <a:p>
            <a:r>
              <a:rPr lang="en-US" dirty="0" err="1"/>
              <a:t>AutoML</a:t>
            </a:r>
            <a:r>
              <a:rPr lang="en-US" dirty="0"/>
              <a:t> makes it very easy for developers to add ML without needing to know a lot about ML</a:t>
            </a:r>
          </a:p>
          <a:p>
            <a:r>
              <a:rPr lang="en-US" dirty="0"/>
              <a:t>Same argument as buy vs. build like with any other software</a:t>
            </a:r>
          </a:p>
          <a:p>
            <a:endParaRPr lang="en-US" dirty="0"/>
          </a:p>
        </p:txBody>
      </p:sp>
    </p:spTree>
    <p:extLst>
      <p:ext uri="{BB962C8B-B14F-4D97-AF65-F5344CB8AC3E}">
        <p14:creationId xmlns:p14="http://schemas.microsoft.com/office/powerpoint/2010/main" val="115509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2B96-A9DD-4FD7-8251-843A8AC1069C}"/>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46E606B-0197-434C-9D55-6ABC866D4475}"/>
              </a:ext>
            </a:extLst>
          </p:cNvPr>
          <p:cNvSpPr>
            <a:spLocks noGrp="1"/>
          </p:cNvSpPr>
          <p:nvPr>
            <p:ph idx="1"/>
          </p:nvPr>
        </p:nvSpPr>
        <p:spPr/>
        <p:txBody>
          <a:bodyPr/>
          <a:lstStyle/>
          <a:p>
            <a:r>
              <a:rPr lang="en-US" dirty="0"/>
              <a:t>Python - </a:t>
            </a:r>
            <a:r>
              <a:rPr lang="en-US" dirty="0">
                <a:hlinkClick r:id="rId2"/>
              </a:rPr>
              <a:t>https://www.python.org/</a:t>
            </a:r>
            <a:endParaRPr lang="en-US" dirty="0"/>
          </a:p>
          <a:p>
            <a:r>
              <a:rPr lang="en-US" dirty="0"/>
              <a:t>Anaconda - </a:t>
            </a:r>
            <a:r>
              <a:rPr lang="en-US" sz="1600" dirty="0">
                <a:hlinkClick r:id="rId3"/>
              </a:rPr>
              <a:t>https://docs.anaconda.com/anaconda/install/windows/</a:t>
            </a:r>
            <a:endParaRPr lang="en-US" sz="1600" dirty="0"/>
          </a:p>
          <a:p>
            <a:r>
              <a:rPr lang="en-US" dirty="0" err="1"/>
              <a:t>SciSharp</a:t>
            </a:r>
            <a:r>
              <a:rPr lang="en-US" dirty="0"/>
              <a:t> - </a:t>
            </a:r>
            <a:r>
              <a:rPr lang="en-US" dirty="0">
                <a:hlinkClick r:id="rId4"/>
              </a:rPr>
              <a:t>https://scisharp.github.io/SciSharp/</a:t>
            </a:r>
            <a:endParaRPr lang="en-US" dirty="0"/>
          </a:p>
          <a:p>
            <a:r>
              <a:rPr lang="en-US" dirty="0"/>
              <a:t>ONNX - </a:t>
            </a:r>
            <a:r>
              <a:rPr lang="en-US" dirty="0">
                <a:hlinkClick r:id="rId5"/>
              </a:rPr>
              <a:t>https://microsoft.github.io/onnxruntime/</a:t>
            </a:r>
            <a:endParaRPr lang="en-US" dirty="0"/>
          </a:p>
          <a:p>
            <a:r>
              <a:rPr lang="en-US" dirty="0"/>
              <a:t>ONNX GitHub - </a:t>
            </a:r>
            <a:r>
              <a:rPr lang="en-US" dirty="0">
                <a:hlinkClick r:id="rId6"/>
              </a:rPr>
              <a:t>https://github.com/microsoft/onnxruntime</a:t>
            </a:r>
            <a:endParaRPr lang="en-US" dirty="0"/>
          </a:p>
          <a:p>
            <a:endParaRPr lang="en-US" dirty="0"/>
          </a:p>
        </p:txBody>
      </p:sp>
    </p:spTree>
    <p:extLst>
      <p:ext uri="{BB962C8B-B14F-4D97-AF65-F5344CB8AC3E}">
        <p14:creationId xmlns:p14="http://schemas.microsoft.com/office/powerpoint/2010/main" val="460596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4CE1-2481-44D8-B371-667A1AE785B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4B09344-6165-4C35-BED2-159A25A0402A}"/>
              </a:ext>
            </a:extLst>
          </p:cNvPr>
          <p:cNvSpPr>
            <a:spLocks noGrp="1"/>
          </p:cNvSpPr>
          <p:nvPr>
            <p:ph idx="1"/>
          </p:nvPr>
        </p:nvSpPr>
        <p:spPr/>
        <p:txBody>
          <a:bodyPr/>
          <a:lstStyle/>
          <a:p>
            <a:r>
              <a:rPr lang="en-US" dirty="0"/>
              <a:t>@bkorzynski</a:t>
            </a:r>
          </a:p>
          <a:p>
            <a:r>
              <a:rPr lang="en-US" dirty="0"/>
              <a:t>github.com/</a:t>
            </a:r>
            <a:r>
              <a:rPr lang="en-US" dirty="0" err="1"/>
              <a:t>korz</a:t>
            </a:r>
            <a:endParaRPr lang="en-US" dirty="0"/>
          </a:p>
        </p:txBody>
      </p:sp>
    </p:spTree>
    <p:extLst>
      <p:ext uri="{BB962C8B-B14F-4D97-AF65-F5344CB8AC3E}">
        <p14:creationId xmlns:p14="http://schemas.microsoft.com/office/powerpoint/2010/main" val="391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8EA-1007-495F-B19B-14B60C44EE77}"/>
              </a:ext>
            </a:extLst>
          </p:cNvPr>
          <p:cNvSpPr>
            <a:spLocks noGrp="1"/>
          </p:cNvSpPr>
          <p:nvPr>
            <p:ph type="title"/>
          </p:nvPr>
        </p:nvSpPr>
        <p:spPr/>
        <p:txBody>
          <a:bodyPr/>
          <a:lstStyle/>
          <a:p>
            <a:r>
              <a:rPr lang="en-US" dirty="0"/>
              <a:t>Why C#?</a:t>
            </a:r>
          </a:p>
        </p:txBody>
      </p:sp>
      <p:sp>
        <p:nvSpPr>
          <p:cNvPr id="3" name="Content Placeholder 2">
            <a:extLst>
              <a:ext uri="{FF2B5EF4-FFF2-40B4-BE49-F238E27FC236}">
                <a16:creationId xmlns:a16="http://schemas.microsoft.com/office/drawing/2014/main" id="{BE5D3364-0EE4-4ED2-804C-89B099B88690}"/>
              </a:ext>
            </a:extLst>
          </p:cNvPr>
          <p:cNvSpPr>
            <a:spLocks noGrp="1"/>
          </p:cNvSpPr>
          <p:nvPr>
            <p:ph idx="1"/>
          </p:nvPr>
        </p:nvSpPr>
        <p:spPr/>
        <p:txBody>
          <a:bodyPr/>
          <a:lstStyle/>
          <a:p>
            <a:r>
              <a:rPr lang="en-US" dirty="0"/>
              <a:t>Already C# developers, and would like to try this work without having to learn languages and its nuances on top of ML.</a:t>
            </a:r>
          </a:p>
          <a:p>
            <a:r>
              <a:rPr lang="en-US" dirty="0"/>
              <a:t>Use tooling you are already familiar with</a:t>
            </a:r>
          </a:p>
          <a:p>
            <a:r>
              <a:rPr lang="en-US" dirty="0"/>
              <a:t>Many companies build their entire application stack around the tooling that they use to build their models instead of picking the correct tools for the correct jobs</a:t>
            </a:r>
          </a:p>
        </p:txBody>
      </p:sp>
    </p:spTree>
    <p:extLst>
      <p:ext uri="{BB962C8B-B14F-4D97-AF65-F5344CB8AC3E}">
        <p14:creationId xmlns:p14="http://schemas.microsoft.com/office/powerpoint/2010/main" val="384830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0F1F86-3890-4B03-8857-2DB6588AA3C3}"/>
              </a:ext>
            </a:extLst>
          </p:cNvPr>
          <p:cNvSpPr>
            <a:spLocks noGrp="1"/>
          </p:cNvSpPr>
          <p:nvPr>
            <p:ph type="title"/>
          </p:nvPr>
        </p:nvSpPr>
        <p:spPr/>
        <p:txBody>
          <a:bodyPr/>
          <a:lstStyle/>
          <a:p>
            <a:r>
              <a:rPr lang="en-US" dirty="0" err="1"/>
              <a:t>SciSharp</a:t>
            </a:r>
            <a:r>
              <a:rPr lang="en-US" dirty="0"/>
              <a:t> Stack</a:t>
            </a:r>
          </a:p>
        </p:txBody>
      </p:sp>
      <p:sp>
        <p:nvSpPr>
          <p:cNvPr id="5" name="Content Placeholder 4">
            <a:extLst>
              <a:ext uri="{FF2B5EF4-FFF2-40B4-BE49-F238E27FC236}">
                <a16:creationId xmlns:a16="http://schemas.microsoft.com/office/drawing/2014/main" id="{AEDF2D0F-F8D7-4588-9DE8-284B6F3C4F3C}"/>
              </a:ext>
            </a:extLst>
          </p:cNvPr>
          <p:cNvSpPr>
            <a:spLocks noGrp="1"/>
          </p:cNvSpPr>
          <p:nvPr>
            <p:ph sz="half" idx="1"/>
          </p:nvPr>
        </p:nvSpPr>
        <p:spPr/>
        <p:txBody>
          <a:bodyPr/>
          <a:lstStyle/>
          <a:p>
            <a:r>
              <a:rPr lang="en-US" dirty="0"/>
              <a:t>TensorFlow</a:t>
            </a:r>
          </a:p>
          <a:p>
            <a:r>
              <a:rPr lang="en-US" dirty="0"/>
              <a:t>Keras</a:t>
            </a:r>
          </a:p>
          <a:p>
            <a:r>
              <a:rPr lang="en-US" dirty="0" err="1"/>
              <a:t>Numpy</a:t>
            </a:r>
            <a:endParaRPr lang="en-US" dirty="0"/>
          </a:p>
          <a:p>
            <a:r>
              <a:rPr lang="en-US" dirty="0"/>
              <a:t>OpenCV</a:t>
            </a:r>
          </a:p>
          <a:p>
            <a:r>
              <a:rPr lang="en-US" dirty="0"/>
              <a:t>Pandas</a:t>
            </a:r>
          </a:p>
          <a:p>
            <a:r>
              <a:rPr lang="en-US" dirty="0" err="1"/>
              <a:t>PyTorch</a:t>
            </a:r>
            <a:endParaRPr lang="en-US" dirty="0"/>
          </a:p>
          <a:p>
            <a:r>
              <a:rPr lang="en-US" dirty="0"/>
              <a:t>Pillow (PIL)</a:t>
            </a:r>
          </a:p>
          <a:p>
            <a:r>
              <a:rPr lang="en-US" dirty="0"/>
              <a:t>Matplotlib</a:t>
            </a:r>
          </a:p>
          <a:p>
            <a:r>
              <a:rPr lang="en-US" dirty="0"/>
              <a:t>scikit-learn</a:t>
            </a:r>
          </a:p>
        </p:txBody>
      </p:sp>
      <p:sp>
        <p:nvSpPr>
          <p:cNvPr id="6" name="Content Placeholder 5">
            <a:extLst>
              <a:ext uri="{FF2B5EF4-FFF2-40B4-BE49-F238E27FC236}">
                <a16:creationId xmlns:a16="http://schemas.microsoft.com/office/drawing/2014/main" id="{F2C87336-F950-4F83-82B9-2A84680AF9C3}"/>
              </a:ext>
            </a:extLst>
          </p:cNvPr>
          <p:cNvSpPr>
            <a:spLocks noGrp="1"/>
          </p:cNvSpPr>
          <p:nvPr>
            <p:ph sz="half" idx="2"/>
          </p:nvPr>
        </p:nvSpPr>
        <p:spPr/>
        <p:txBody>
          <a:bodyPr/>
          <a:lstStyle/>
          <a:p>
            <a:r>
              <a:rPr lang="en-US" dirty="0" err="1"/>
              <a:t>TensorFlow.Net</a:t>
            </a:r>
            <a:endParaRPr lang="en-US" dirty="0"/>
          </a:p>
          <a:p>
            <a:r>
              <a:rPr lang="en-US" dirty="0" err="1"/>
              <a:t>Keras.Net</a:t>
            </a:r>
            <a:endParaRPr lang="en-US" dirty="0"/>
          </a:p>
          <a:p>
            <a:r>
              <a:rPr lang="en-US" dirty="0" err="1"/>
              <a:t>Numpy.Net</a:t>
            </a:r>
            <a:r>
              <a:rPr lang="en-US" dirty="0"/>
              <a:t>, </a:t>
            </a:r>
            <a:r>
              <a:rPr lang="en-US" sz="1400" dirty="0" err="1"/>
              <a:t>NumSharp</a:t>
            </a:r>
            <a:r>
              <a:rPr lang="en-US" sz="1400" dirty="0"/>
              <a:t>, </a:t>
            </a:r>
            <a:r>
              <a:rPr lang="en-US" sz="1400" dirty="0" err="1"/>
              <a:t>NumSharp.Lite</a:t>
            </a:r>
            <a:endParaRPr lang="en-US" sz="1400" dirty="0"/>
          </a:p>
          <a:p>
            <a:r>
              <a:rPr lang="en-US" dirty="0" err="1"/>
              <a:t>SharpCV</a:t>
            </a:r>
            <a:endParaRPr lang="en-US" dirty="0"/>
          </a:p>
          <a:p>
            <a:r>
              <a:rPr lang="en-US" dirty="0"/>
              <a:t>Pandas.NET</a:t>
            </a:r>
          </a:p>
          <a:p>
            <a:r>
              <a:rPr lang="en-US" dirty="0"/>
              <a:t>Torch.NET</a:t>
            </a:r>
          </a:p>
          <a:p>
            <a:r>
              <a:rPr lang="en-US" dirty="0" err="1"/>
              <a:t>PillowSharp</a:t>
            </a:r>
            <a:endParaRPr lang="en-US" dirty="0"/>
          </a:p>
          <a:p>
            <a:r>
              <a:rPr lang="en-US" dirty="0"/>
              <a:t>Matplotlib.NET</a:t>
            </a:r>
          </a:p>
          <a:p>
            <a:r>
              <a:rPr lang="en-US" dirty="0"/>
              <a:t>scikit-learn.net</a:t>
            </a:r>
          </a:p>
          <a:p>
            <a:endParaRPr lang="en-US" dirty="0"/>
          </a:p>
          <a:p>
            <a:endParaRPr lang="en-US" dirty="0"/>
          </a:p>
        </p:txBody>
      </p:sp>
    </p:spTree>
    <p:extLst>
      <p:ext uri="{BB962C8B-B14F-4D97-AF65-F5344CB8AC3E}">
        <p14:creationId xmlns:p14="http://schemas.microsoft.com/office/powerpoint/2010/main" val="30680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EF44-6EB7-4D67-A14A-60530AC2D816}"/>
              </a:ext>
            </a:extLst>
          </p:cNvPr>
          <p:cNvSpPr>
            <a:spLocks noGrp="1"/>
          </p:cNvSpPr>
          <p:nvPr>
            <p:ph type="title"/>
          </p:nvPr>
        </p:nvSpPr>
        <p:spPr/>
        <p:txBody>
          <a:bodyPr/>
          <a:lstStyle/>
          <a:p>
            <a:r>
              <a:rPr lang="en-US" dirty="0" err="1"/>
              <a:t>SciSharp</a:t>
            </a:r>
            <a:r>
              <a:rPr lang="en-US" dirty="0"/>
              <a:t> Stack</a:t>
            </a:r>
          </a:p>
        </p:txBody>
      </p:sp>
      <p:sp>
        <p:nvSpPr>
          <p:cNvPr id="3" name="Content Placeholder 2">
            <a:extLst>
              <a:ext uri="{FF2B5EF4-FFF2-40B4-BE49-F238E27FC236}">
                <a16:creationId xmlns:a16="http://schemas.microsoft.com/office/drawing/2014/main" id="{F12E3C64-8030-4C59-ACE6-894B8D9E69C3}"/>
              </a:ext>
            </a:extLst>
          </p:cNvPr>
          <p:cNvSpPr>
            <a:spLocks noGrp="1"/>
          </p:cNvSpPr>
          <p:nvPr>
            <p:ph idx="1"/>
          </p:nvPr>
        </p:nvSpPr>
        <p:spPr/>
        <p:txBody>
          <a:bodyPr/>
          <a:lstStyle/>
          <a:p>
            <a:r>
              <a:rPr lang="en-US" dirty="0"/>
              <a:t>Brings the best in class tooling from Python into C#, allowing you to use the tools and language you already use</a:t>
            </a:r>
          </a:p>
          <a:p>
            <a:r>
              <a:rPr lang="en-US" dirty="0"/>
              <a:t>All libraries support </a:t>
            </a:r>
            <a:r>
              <a:rPr lang="en-US" dirty="0" err="1"/>
              <a:t>.Net</a:t>
            </a:r>
            <a:r>
              <a:rPr lang="en-US" dirty="0"/>
              <a:t> Core and work on all major platforms supported by </a:t>
            </a:r>
            <a:r>
              <a:rPr lang="en-US" dirty="0" err="1"/>
              <a:t>.Net</a:t>
            </a:r>
            <a:r>
              <a:rPr lang="en-US" dirty="0"/>
              <a:t> Core. </a:t>
            </a:r>
          </a:p>
          <a:p>
            <a:r>
              <a:rPr lang="en-US" dirty="0"/>
              <a:t>They provide ready-made Docker Images and </a:t>
            </a:r>
            <a:r>
              <a:rPr lang="en-US" dirty="0" err="1"/>
              <a:t>Jupyter</a:t>
            </a:r>
            <a:r>
              <a:rPr lang="en-US" dirty="0"/>
              <a:t> notebooks to allow you to play around with it without having to do a lot of setup. Very helpful when deploying to the cloud.</a:t>
            </a:r>
          </a:p>
          <a:p>
            <a:r>
              <a:rPr lang="en-US" dirty="0"/>
              <a:t>You can easily port existing Python logic or examples into C# without much conversion</a:t>
            </a:r>
          </a:p>
        </p:txBody>
      </p:sp>
    </p:spTree>
    <p:extLst>
      <p:ext uri="{BB962C8B-B14F-4D97-AF65-F5344CB8AC3E}">
        <p14:creationId xmlns:p14="http://schemas.microsoft.com/office/powerpoint/2010/main" val="11880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C96F-6340-4596-9999-B081528FF0F2}"/>
              </a:ext>
            </a:extLst>
          </p:cNvPr>
          <p:cNvSpPr>
            <a:spLocks noGrp="1"/>
          </p:cNvSpPr>
          <p:nvPr>
            <p:ph type="title"/>
          </p:nvPr>
        </p:nvSpPr>
        <p:spPr/>
        <p:txBody>
          <a:bodyPr/>
          <a:lstStyle/>
          <a:p>
            <a:r>
              <a:rPr lang="en-US" dirty="0"/>
              <a:t>Caveats for </a:t>
            </a:r>
            <a:r>
              <a:rPr lang="en-US" dirty="0" err="1"/>
              <a:t>SciSharp</a:t>
            </a:r>
            <a:endParaRPr lang="en-US" dirty="0"/>
          </a:p>
        </p:txBody>
      </p:sp>
      <p:sp>
        <p:nvSpPr>
          <p:cNvPr id="3" name="Content Placeholder 2">
            <a:extLst>
              <a:ext uri="{FF2B5EF4-FFF2-40B4-BE49-F238E27FC236}">
                <a16:creationId xmlns:a16="http://schemas.microsoft.com/office/drawing/2014/main" id="{C2A3535D-BDA0-46D1-A985-1CF1DC61999C}"/>
              </a:ext>
            </a:extLst>
          </p:cNvPr>
          <p:cNvSpPr>
            <a:spLocks noGrp="1"/>
          </p:cNvSpPr>
          <p:nvPr>
            <p:ph sz="half" idx="1"/>
          </p:nvPr>
        </p:nvSpPr>
        <p:spPr/>
        <p:txBody>
          <a:bodyPr/>
          <a:lstStyle/>
          <a:p>
            <a:r>
              <a:rPr lang="en-US" dirty="0"/>
              <a:t>Apache 2.0 License (see details on right)</a:t>
            </a:r>
          </a:p>
          <a:p>
            <a:r>
              <a:rPr lang="en-US" dirty="0"/>
              <a:t>Some of the libraries require Python and the associated package to be installed.</a:t>
            </a:r>
          </a:p>
        </p:txBody>
      </p:sp>
      <p:pic>
        <p:nvPicPr>
          <p:cNvPr id="6" name="Content Placeholder 5">
            <a:extLst>
              <a:ext uri="{FF2B5EF4-FFF2-40B4-BE49-F238E27FC236}">
                <a16:creationId xmlns:a16="http://schemas.microsoft.com/office/drawing/2014/main" id="{1D884FBC-F394-4E79-B4A2-8D662196D453}"/>
              </a:ext>
            </a:extLst>
          </p:cNvPr>
          <p:cNvPicPr>
            <a:picLocks noGrp="1" noChangeAspect="1"/>
          </p:cNvPicPr>
          <p:nvPr>
            <p:ph sz="half" idx="2"/>
          </p:nvPr>
        </p:nvPicPr>
        <p:blipFill>
          <a:blip r:embed="rId3"/>
          <a:stretch>
            <a:fillRect/>
          </a:stretch>
        </p:blipFill>
        <p:spPr>
          <a:xfrm>
            <a:off x="6492073" y="2300511"/>
            <a:ext cx="4395788" cy="2256977"/>
          </a:xfrm>
        </p:spPr>
      </p:pic>
      <p:sp>
        <p:nvSpPr>
          <p:cNvPr id="4" name="TextBox 3">
            <a:extLst>
              <a:ext uri="{FF2B5EF4-FFF2-40B4-BE49-F238E27FC236}">
                <a16:creationId xmlns:a16="http://schemas.microsoft.com/office/drawing/2014/main" id="{4CBB7B26-8A9D-4569-950D-664D355FA21B}"/>
              </a:ext>
            </a:extLst>
          </p:cNvPr>
          <p:cNvSpPr txBox="1"/>
          <p:nvPr/>
        </p:nvSpPr>
        <p:spPr>
          <a:xfrm>
            <a:off x="1" y="6463665"/>
            <a:ext cx="12192000" cy="369332"/>
          </a:xfrm>
          <a:prstGeom prst="rect">
            <a:avLst/>
          </a:prstGeom>
          <a:noFill/>
        </p:spPr>
        <p:txBody>
          <a:bodyPr wrap="square" rtlCol="0">
            <a:spAutoFit/>
          </a:bodyPr>
          <a:lstStyle/>
          <a:p>
            <a:pPr algn="ctr"/>
            <a:r>
              <a:rPr lang="en-US" dirty="0"/>
              <a:t>https://tldrlegal.com/license/apache-license-2.0-(apache-2.0)</a:t>
            </a:r>
          </a:p>
        </p:txBody>
      </p:sp>
    </p:spTree>
    <p:extLst>
      <p:ext uri="{BB962C8B-B14F-4D97-AF65-F5344CB8AC3E}">
        <p14:creationId xmlns:p14="http://schemas.microsoft.com/office/powerpoint/2010/main" val="371034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69A5E5-29F1-4CC6-9E1E-BCB86AC804FD}"/>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74F21861-C030-424D-8B73-55806A47DC49}"/>
              </a:ext>
            </a:extLst>
          </p:cNvPr>
          <p:cNvPicPr>
            <a:picLocks noGrp="1" noChangeAspect="1"/>
          </p:cNvPicPr>
          <p:nvPr>
            <p:ph idx="1"/>
          </p:nvPr>
        </p:nvPicPr>
        <p:blipFill>
          <a:blip r:embed="rId2"/>
          <a:stretch>
            <a:fillRect/>
          </a:stretch>
        </p:blipFill>
        <p:spPr>
          <a:xfrm>
            <a:off x="483550" y="3009946"/>
            <a:ext cx="11224900" cy="2352166"/>
          </a:xfrm>
        </p:spPr>
      </p:pic>
    </p:spTree>
    <p:extLst>
      <p:ext uri="{BB962C8B-B14F-4D97-AF65-F5344CB8AC3E}">
        <p14:creationId xmlns:p14="http://schemas.microsoft.com/office/powerpoint/2010/main" val="2431391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31215</TotalTime>
  <Words>2037</Words>
  <Application>Microsoft Office PowerPoint</Application>
  <PresentationFormat>Widescreen</PresentationFormat>
  <Paragraphs>281</Paragraphs>
  <Slides>42</Slides>
  <Notes>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Century Gothic</vt:lpstr>
      <vt:lpstr>Wingdings 3</vt:lpstr>
      <vt:lpstr>Ion</vt:lpstr>
      <vt:lpstr>Machine Learning in C#</vt:lpstr>
      <vt:lpstr>About Me</vt:lpstr>
      <vt:lpstr>Disclaimer</vt:lpstr>
      <vt:lpstr>What is ML?</vt:lpstr>
      <vt:lpstr>Why C#?</vt:lpstr>
      <vt:lpstr>SciSharp Stack</vt:lpstr>
      <vt:lpstr>SciSharp Stack</vt:lpstr>
      <vt:lpstr>Caveats for SciSharp</vt:lpstr>
      <vt:lpstr>PowerPoint Presentation</vt:lpstr>
      <vt:lpstr>Keras.NET (also uses TensorFlow and Numpy)</vt:lpstr>
      <vt:lpstr>Install Python and Packages</vt:lpstr>
      <vt:lpstr>Using Keras.NET</vt:lpstr>
      <vt:lpstr>Mutual Exclusion (XOR) Problem</vt:lpstr>
      <vt:lpstr>Neural Network Diagram</vt:lpstr>
      <vt:lpstr>Perceptron</vt:lpstr>
      <vt:lpstr>PowerPoint Presentation</vt:lpstr>
      <vt:lpstr>PowerPoint Presentation</vt:lpstr>
      <vt:lpstr>PowerPoint Presentation</vt:lpstr>
      <vt:lpstr>PowerPoint Presentation</vt:lpstr>
      <vt:lpstr>Caveat for Keras.NET</vt:lpstr>
      <vt:lpstr>Keras.Net</vt:lpstr>
      <vt:lpstr>Question</vt:lpstr>
      <vt:lpstr>ONNX</vt:lpstr>
      <vt:lpstr>License</vt:lpstr>
      <vt:lpstr>Why do we care?</vt:lpstr>
      <vt:lpstr>ONNX Support</vt:lpstr>
      <vt:lpstr>ONNX Model Support</vt:lpstr>
      <vt:lpstr>XOR</vt:lpstr>
      <vt:lpstr>PowerPoint Presentation</vt:lpstr>
      <vt:lpstr>Consume XOR in C#</vt:lpstr>
      <vt:lpstr>ONNX File</vt:lpstr>
      <vt:lpstr>ONNX Caveats</vt:lpstr>
      <vt:lpstr>ML.NET</vt:lpstr>
      <vt:lpstr>ML.NET</vt:lpstr>
      <vt:lpstr>ML.NET</vt:lpstr>
      <vt:lpstr>Other Options</vt:lpstr>
      <vt:lpstr>Deployment</vt:lpstr>
      <vt:lpstr>AutoML</vt:lpstr>
      <vt:lpstr>AutoML</vt:lpstr>
      <vt:lpstr>MLaaS vs. AutoML</vt:lpstr>
      <vt:lpstr>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Korzynski</dc:creator>
  <cp:lastModifiedBy>Brian Korzynski</cp:lastModifiedBy>
  <cp:revision>146</cp:revision>
  <dcterms:created xsi:type="dcterms:W3CDTF">2020-09-11T05:44:38Z</dcterms:created>
  <dcterms:modified xsi:type="dcterms:W3CDTF">2021-10-19T20:48:02Z</dcterms:modified>
</cp:coreProperties>
</file>