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4" r:id="rId6"/>
    <p:sldId id="263" r:id="rId7"/>
    <p:sldId id="262" r:id="rId8"/>
    <p:sldId id="259" r:id="rId9"/>
    <p:sldId id="258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26C4-1666-4B6E-B281-2BF6875304ED}" type="datetimeFigureOut">
              <a:rPr lang="ru-RU" smtClean="0"/>
              <a:pPr/>
              <a:t>04.09.2012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0049-CF74-48F6-8BE7-C25E145D081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6" y="2348880"/>
            <a:ext cx="7632848" cy="1080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Minigis.NET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пик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922" y="1916832"/>
            <a:ext cx="2765950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ounded Rectangle 3"/>
          <p:cNvSpPr/>
          <p:nvPr/>
        </p:nvSpPr>
        <p:spPr>
          <a:xfrm>
            <a:off x="539552" y="476672"/>
            <a:ext cx="8064896" cy="7920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Minigis.NET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880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Автоматическое определение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принадлежности объекта на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карте к территориям.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98355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Для вновь создаваемых параметров объектов можно указать привязку к существующим полигонам, после чего зависимости можно обрабатывать автоматически, но  по запросу</a:t>
            </a:r>
            <a:endParaRPr lang="ru-RU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131840" y="1916832"/>
            <a:ext cx="5400600" cy="2736304"/>
            <a:chOff x="1907704" y="1916832"/>
            <a:chExt cx="5472608" cy="2833950"/>
          </a:xfrm>
        </p:grpSpPr>
        <p:pic>
          <p:nvPicPr>
            <p:cNvPr id="5" name="Picture 4" descr="пик8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5776" y="1916832"/>
              <a:ext cx="4824536" cy="28339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11" name="Group 10"/>
            <p:cNvGrpSpPr/>
            <p:nvPr/>
          </p:nvGrpSpPr>
          <p:grpSpPr>
            <a:xfrm>
              <a:off x="1907704" y="3501008"/>
              <a:ext cx="1872208" cy="1224136"/>
              <a:chOff x="1907704" y="3501008"/>
              <a:chExt cx="1872208" cy="1224136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1907704" y="4365104"/>
                <a:ext cx="792088" cy="360040"/>
              </a:xfrm>
              <a:prstGeom prst="rightArrow">
                <a:avLst>
                  <a:gd name="adj1" fmla="val 45419"/>
                  <a:gd name="adj2" fmla="val 35061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0" name="Bent Arrow 9"/>
              <p:cNvSpPr/>
              <p:nvPr/>
            </p:nvSpPr>
            <p:spPr>
              <a:xfrm>
                <a:off x="3059832" y="3501008"/>
                <a:ext cx="720080" cy="864096"/>
              </a:xfrm>
              <a:prstGeom prst="bentArrow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552" y="476672"/>
            <a:ext cx="8064896" cy="7920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Minigis.NET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3"/>
            <a:ext cx="8229600" cy="7200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Работа продолжается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552" y="476672"/>
            <a:ext cx="8064896" cy="7920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Minigis.NET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Создание интерактивных карт с использованием всех распространённых типов геообъектов.</a:t>
            </a:r>
          </a:p>
        </p:txBody>
      </p:sp>
      <p:pic>
        <p:nvPicPr>
          <p:cNvPr id="5" name="Picture 4" descr="пик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060848"/>
            <a:ext cx="3070245" cy="21930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пик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3429000"/>
            <a:ext cx="3469041" cy="24090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475656" y="4509120"/>
            <a:ext cx="17484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 Точечные маркеры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 </a:t>
            </a:r>
            <a:r>
              <a:rPr lang="ru-RU" sz="1400" dirty="0" smtClean="0"/>
              <a:t>Ломаные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 </a:t>
            </a:r>
            <a:r>
              <a:rPr lang="ru-RU" sz="1400" dirty="0" smtClean="0"/>
              <a:t>Полигоны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 </a:t>
            </a:r>
            <a:r>
              <a:rPr lang="ru-RU" sz="1400" dirty="0" smtClean="0"/>
              <a:t>Прямоугольники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 </a:t>
            </a:r>
            <a:r>
              <a:rPr lang="ru-RU" sz="1400" dirty="0" smtClean="0"/>
              <a:t>Круги</a:t>
            </a:r>
          </a:p>
          <a:p>
            <a:pPr>
              <a:buFont typeface="Arial" pitchFamily="34" charset="0"/>
              <a:buChar char="•"/>
            </a:pPr>
            <a:endParaRPr lang="ru-RU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552" y="476672"/>
            <a:ext cx="8064896" cy="7920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Minigis.NET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Создание произвольных структур семантики для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геообъектов.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1560" y="2166014"/>
            <a:ext cx="7754073" cy="2847162"/>
            <a:chOff x="611560" y="2204864"/>
            <a:chExt cx="7754073" cy="2847162"/>
          </a:xfrm>
        </p:grpSpPr>
        <p:pic>
          <p:nvPicPr>
            <p:cNvPr id="5" name="Picture 4" descr="пик3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560" y="2204864"/>
              <a:ext cx="3384376" cy="2812154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Picture 5" descr="пик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8064" y="2204864"/>
              <a:ext cx="3217569" cy="2847162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Right Arrow 6"/>
            <p:cNvSpPr/>
            <p:nvPr/>
          </p:nvSpPr>
          <p:spPr>
            <a:xfrm>
              <a:off x="3881624" y="3068960"/>
              <a:ext cx="1410456" cy="1008112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9553" y="537321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Широкие возможности задавать любое количество признаков для данного объекта или группы объектов для реализации инструментов по их поиску, группировке, их взаимодействию и представлению на карте.</a:t>
            </a:r>
            <a:endParaRPr lang="ru-RU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552" y="476672"/>
            <a:ext cx="8064896" cy="7920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Minigis.NET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16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Создание пользовательских стилей меток и обозначений геообъектов.</a:t>
            </a:r>
          </a:p>
        </p:txBody>
      </p:sp>
      <p:pic>
        <p:nvPicPr>
          <p:cNvPr id="6" name="Picture 5" descr="пик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8280" y="1995264"/>
            <a:ext cx="5334000" cy="381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552" y="476672"/>
            <a:ext cx="8064896" cy="7920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Minigis.NET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Поиск объектов по представленным по ним данных в любых сочетаниях между собой. Развитая структура обрабатываемых зависимостей от вводимых параметров поиска.</a:t>
            </a:r>
          </a:p>
        </p:txBody>
      </p:sp>
      <p:pic>
        <p:nvPicPr>
          <p:cNvPr id="5" name="Picture 4" descr="пик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362730"/>
            <a:ext cx="2700768" cy="193036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пик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509120"/>
            <a:ext cx="2736304" cy="175901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611560" y="2780928"/>
            <a:ext cx="2520280" cy="160043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b="1" dirty="0" smtClean="0"/>
              <a:t>«Какие городские мероприятия я могу посетить в День ВМФ в </a:t>
            </a:r>
            <a:r>
              <a:rPr lang="ru-RU" sz="1400" b="1" dirty="0" smtClean="0"/>
              <a:t>Архангельске </a:t>
            </a:r>
            <a:r>
              <a:rPr lang="ru-RU" sz="1400" b="1" dirty="0" smtClean="0"/>
              <a:t>в 2012 году, если я смогу быть в Октябрьском округе </a:t>
            </a:r>
            <a:r>
              <a:rPr lang="ru-RU" sz="1400" b="1" dirty="0" smtClean="0"/>
              <a:t> города</a:t>
            </a:r>
            <a:endParaRPr lang="ru-RU" sz="1400" b="1" dirty="0" smtClean="0"/>
          </a:p>
          <a:p>
            <a:r>
              <a:rPr lang="ru-RU" sz="1400" b="1" dirty="0" smtClean="0"/>
              <a:t>с 11:00 до 13:00 и</a:t>
            </a:r>
          </a:p>
          <a:p>
            <a:r>
              <a:rPr lang="ru-RU" sz="1400" b="1" dirty="0" smtClean="0"/>
              <a:t>с 18:00 до 20:00?»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0427" y="2420888"/>
            <a:ext cx="31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Например, можно ответить на Вопрос:</a:t>
            </a:r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552" y="476672"/>
            <a:ext cx="8064896" cy="7920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Minigis.NET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31663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Широкие возможности по созданию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модулей для реализации бизнес-логики и создания веб-приложений.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3568" y="1988840"/>
            <a:ext cx="7704387" cy="2483064"/>
            <a:chOff x="755576" y="2060848"/>
            <a:chExt cx="7704387" cy="2483064"/>
          </a:xfrm>
        </p:grpSpPr>
        <p:pic>
          <p:nvPicPr>
            <p:cNvPr id="6" name="Picture 5" descr="пик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576" y="2060848"/>
              <a:ext cx="3575612" cy="2483064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050" name="Picture 2" descr="C:\Users\korzhevdp\Desktop\Untitled-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2060848"/>
              <a:ext cx="3815955" cy="2448272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7" name="Rectangle 6"/>
          <p:cNvSpPr/>
          <p:nvPr/>
        </p:nvSpPr>
        <p:spPr>
          <a:xfrm>
            <a:off x="1907704" y="5445224"/>
            <a:ext cx="662473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Реализованы массивы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таймеров для изменения информации по объектам в зависимости от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даты и времени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4581128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Подпроект «Свободная карта»</a:t>
            </a:r>
            <a:endParaRPr lang="ru-RU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4581128"/>
            <a:ext cx="235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Подпроект «Сдача/съём жилья»</a:t>
            </a:r>
            <a:endParaRPr lang="ru-RU" sz="1200" b="1" dirty="0"/>
          </a:p>
        </p:txBody>
      </p:sp>
      <p:pic>
        <p:nvPicPr>
          <p:cNvPr id="5" name="Picture 2" descr="C:\Users\korzhevdp\Desktop\final_icon.jpg"/>
          <p:cNvPicPr>
            <a:picLocks noChangeAspect="1" noChangeArrowheads="1"/>
          </p:cNvPicPr>
          <p:nvPr/>
        </p:nvPicPr>
        <p:blipFill>
          <a:blip r:embed="rId4" cstate="print"/>
          <a:srcRect b="6484"/>
          <a:stretch>
            <a:fillRect/>
          </a:stretch>
        </p:blipFill>
        <p:spPr bwMode="auto">
          <a:xfrm>
            <a:off x="755576" y="5229200"/>
            <a:ext cx="965384" cy="8640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552" y="476672"/>
            <a:ext cx="8064896" cy="7920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Minigis.NET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Защищённое хранилище для данных. Криптографическая защита самих данных и их наборов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При необходимости криптографической защиты вводимой 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зарегистрированными пользователями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информации,  существует возможность подключения защищённого хранилища данных.</a:t>
            </a:r>
          </a:p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В защищённом хранилище используется неявное связывание данных с защитой по ключу, что делает весьма затруднительной идентификацию наборов данных с учётными записями пользователей.</a:t>
            </a:r>
          </a:p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Кроме этого, сами защищаемые данные пользователей шифруются алгоритмом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AES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с использованием ключей, сгенерированных на основе данных пользователя. Эти ключи уникальны для каждого пользователя. </a:t>
            </a:r>
            <a:br>
              <a:rPr lang="ru-RU" sz="1200" dirty="0" smtClean="0">
                <a:latin typeface="Arial" pitchFamily="34" charset="0"/>
                <a:cs typeface="Arial" pitchFamily="34" charset="0"/>
              </a:rPr>
            </a:br>
            <a:r>
              <a:rPr lang="ru-RU" sz="1200" dirty="0" smtClean="0">
                <a:latin typeface="Arial" pitchFamily="34" charset="0"/>
                <a:cs typeface="Arial" pitchFamily="34" charset="0"/>
              </a:rPr>
              <a:t>Информация применяемая для генерации ключей в системе не хранится. </a:t>
            </a:r>
            <a:br>
              <a:rPr lang="ru-RU" sz="1200" dirty="0" smtClean="0">
                <a:latin typeface="Arial" pitchFamily="34" charset="0"/>
                <a:cs typeface="Arial" pitchFamily="34" charset="0"/>
              </a:rPr>
            </a:br>
            <a:r>
              <a:rPr lang="ru-RU" sz="1200" dirty="0" smtClean="0">
                <a:latin typeface="Arial" pitchFamily="34" charset="0"/>
                <a:cs typeface="Arial" pitchFamily="34" charset="0"/>
              </a:rPr>
              <a:t>Администраторы сайта не имеют технической возможности доступа к персональным данным пользователей, находящимся в защищённом хранилище.</a:t>
            </a:r>
          </a:p>
        </p:txBody>
      </p:sp>
      <p:pic>
        <p:nvPicPr>
          <p:cNvPr id="5" name="Picture 4" descr="Logo_AES.png"/>
          <p:cNvPicPr>
            <a:picLocks noChangeAspect="1"/>
          </p:cNvPicPr>
          <p:nvPr/>
        </p:nvPicPr>
        <p:blipFill>
          <a:blip r:embed="rId2" cstate="print"/>
          <a:srcRect l="-3024" r="-2815" b="12096"/>
          <a:stretch>
            <a:fillRect/>
          </a:stretch>
        </p:blipFill>
        <p:spPr>
          <a:xfrm>
            <a:off x="3275856" y="4216102"/>
            <a:ext cx="2520280" cy="20932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552" y="476672"/>
            <a:ext cx="8064896" cy="7920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Minigis.NET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631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Подключение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различных модулей картографических сервисов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27" name="Picture 3" descr="C:\Users\korzhevdp\Desktop\1289824788_google-map-logo.gif"/>
          <p:cNvPicPr>
            <a:picLocks noChangeAspect="1" noChangeArrowheads="1"/>
          </p:cNvPicPr>
          <p:nvPr/>
        </p:nvPicPr>
        <p:blipFill>
          <a:blip r:embed="rId2" cstate="print"/>
          <a:srcRect l="15794" t="-5032" r="16298" b="3622"/>
          <a:stretch>
            <a:fillRect/>
          </a:stretch>
        </p:blipFill>
        <p:spPr bwMode="auto">
          <a:xfrm>
            <a:off x="755576" y="4221088"/>
            <a:ext cx="1800200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C:\Users\korzhevdp\Desktop\Public-images-osm_logo.png"/>
          <p:cNvPicPr>
            <a:picLocks noChangeAspect="1" noChangeArrowheads="1"/>
          </p:cNvPicPr>
          <p:nvPr/>
        </p:nvPicPr>
        <p:blipFill>
          <a:blip r:embed="rId3" cstate="print"/>
          <a:srcRect t="-2386"/>
          <a:stretch>
            <a:fillRect/>
          </a:stretch>
        </p:blipFill>
        <p:spPr bwMode="auto">
          <a:xfrm>
            <a:off x="3034804" y="4221088"/>
            <a:ext cx="1969244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2627784" y="2329135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Разработка </a:t>
            </a:r>
            <a:r>
              <a:rPr lang="ru-RU" sz="2400" b="1" dirty="0" smtClean="0"/>
              <a:t>эталонной модели </a:t>
            </a:r>
            <a:r>
              <a:rPr lang="ru-RU" sz="2400" dirty="0" smtClean="0"/>
              <a:t>ведётся на основе модуля Яндекс-карт. </a:t>
            </a:r>
            <a:endParaRPr lang="ru-RU" sz="2400" dirty="0"/>
          </a:p>
        </p:txBody>
      </p:sp>
      <p:sp>
        <p:nvSpPr>
          <p:cNvPr id="10" name="Rectangle 9"/>
          <p:cNvSpPr/>
          <p:nvPr/>
        </p:nvSpPr>
        <p:spPr>
          <a:xfrm>
            <a:off x="467544" y="3666510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Описана структура и функционал перспективных модулей для других сервисов.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yandex_map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2072849"/>
            <a:ext cx="1627381" cy="13561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5364088" y="4365104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Возможна интеграция с</a:t>
            </a:r>
            <a:br>
              <a:rPr lang="ru-RU" dirty="0" smtClean="0"/>
            </a:br>
            <a:r>
              <a:rPr lang="en-US" dirty="0" smtClean="0"/>
              <a:t>Google Maps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en-US" dirty="0" err="1" smtClean="0"/>
              <a:t>OpenStreetMaps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en-US" dirty="0" smtClean="0"/>
              <a:t>Leaflet </a:t>
            </a:r>
            <a:r>
              <a:rPr lang="ru-RU" dirty="0" smtClean="0"/>
              <a:t>и другими.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552" y="476672"/>
            <a:ext cx="8064896" cy="7920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Minigis.NET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166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Построение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маршрутов и полигонов по опорным меткам точечных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объектов.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пик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060848"/>
            <a:ext cx="5760640" cy="39818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326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Minigis.NET</vt:lpstr>
      <vt:lpstr>Minigis.NET</vt:lpstr>
      <vt:lpstr>Minigis.NET</vt:lpstr>
      <vt:lpstr>Minigis.NET</vt:lpstr>
      <vt:lpstr>Minigis.NET</vt:lpstr>
      <vt:lpstr>Minigis.NET</vt:lpstr>
      <vt:lpstr>Minigis.NET</vt:lpstr>
      <vt:lpstr>Minigis.NET</vt:lpstr>
      <vt:lpstr>Minigis.NET</vt:lpstr>
      <vt:lpstr>Minigis.NET</vt:lpstr>
      <vt:lpstr>Minigis.NET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Minigis.NET</dc:title>
  <dc:creator>Дмитрий Петрович Коржев</dc:creator>
  <cp:lastModifiedBy>Дмитрий Петрович Коржев</cp:lastModifiedBy>
  <cp:revision>43</cp:revision>
  <dcterms:created xsi:type="dcterms:W3CDTF">2012-09-04T05:39:27Z</dcterms:created>
  <dcterms:modified xsi:type="dcterms:W3CDTF">2012-09-04T13:12:01Z</dcterms:modified>
</cp:coreProperties>
</file>