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70" r:id="rId3"/>
    <p:sldId id="257" r:id="rId4"/>
    <p:sldId id="262" r:id="rId5"/>
    <p:sldId id="258" r:id="rId6"/>
    <p:sldId id="263" r:id="rId7"/>
    <p:sldId id="259" r:id="rId8"/>
    <p:sldId id="264" r:id="rId9"/>
    <p:sldId id="265" r:id="rId10"/>
    <p:sldId id="266" r:id="rId11"/>
    <p:sldId id="271" r:id="rId12"/>
    <p:sldId id="269" r:id="rId13"/>
    <p:sldId id="268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C041E00-6FF9-412C-8573-723E31E9F459}">
          <p14:sldIdLst>
            <p14:sldId id="261"/>
            <p14:sldId id="270"/>
          </p14:sldIdLst>
        </p14:section>
        <p14:section name="Раздел без заголовка" id="{73732134-5E44-4925-85D6-9059D84E43A5}">
          <p14:sldIdLst>
            <p14:sldId id="257"/>
            <p14:sldId id="262"/>
            <p14:sldId id="258"/>
            <p14:sldId id="263"/>
            <p14:sldId id="259"/>
            <p14:sldId id="264"/>
            <p14:sldId id="265"/>
            <p14:sldId id="266"/>
            <p14:sldId id="271"/>
            <p14:sldId id="269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40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F02-7C7E-4BDB-B0FD-79AF5BEB8CCF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7751-FC49-4D9F-9A53-1E744C83A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37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F02-7C7E-4BDB-B0FD-79AF5BEB8CCF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7751-FC49-4D9F-9A53-1E744C83A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52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F02-7C7E-4BDB-B0FD-79AF5BEB8CCF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7751-FC49-4D9F-9A53-1E744C83A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571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F02-7C7E-4BDB-B0FD-79AF5BEB8CCF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7751-FC49-4D9F-9A53-1E744C83A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005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F02-7C7E-4BDB-B0FD-79AF5BEB8CCF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7751-FC49-4D9F-9A53-1E744C83A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96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F02-7C7E-4BDB-B0FD-79AF5BEB8CCF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7751-FC49-4D9F-9A53-1E744C83A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49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F02-7C7E-4BDB-B0FD-79AF5BEB8CCF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7751-FC49-4D9F-9A53-1E744C83A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28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F02-7C7E-4BDB-B0FD-79AF5BEB8CCF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7751-FC49-4D9F-9A53-1E744C83A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2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F02-7C7E-4BDB-B0FD-79AF5BEB8CCF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7751-FC49-4D9F-9A53-1E744C83A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3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F02-7C7E-4BDB-B0FD-79AF5BEB8CCF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7751-FC49-4D9F-9A53-1E744C83A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69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F02-7C7E-4BDB-B0FD-79AF5BEB8CCF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7751-FC49-4D9F-9A53-1E744C83A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47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F02-7C7E-4BDB-B0FD-79AF5BEB8CCF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7751-FC49-4D9F-9A53-1E744C83A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7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2F02-7C7E-4BDB-B0FD-79AF5BEB8CCF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F7751-FC49-4D9F-9A53-1E744C83A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40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nkykarts.rocks/demo.html" TargetMode="External"/><Relationship Id="rId2" Type="http://schemas.openxmlformats.org/officeDocument/2006/relationships/hyperlink" Target="https://m1el.github.io/wasm-asteroids/demo/dem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gma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4609" y="13079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const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accent5"/>
                </a:solidFill>
              </a:rPr>
              <a:t>teacher </a:t>
            </a:r>
            <a:r>
              <a:rPr lang="en-US" sz="3600" dirty="0" smtClean="0"/>
              <a:t>= {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>
                <a:solidFill>
                  <a:srgbClr val="7030A0"/>
                </a:solidFill>
              </a:rPr>
              <a:t>name</a:t>
            </a:r>
            <a:r>
              <a:rPr lang="en-US" sz="3600" dirty="0" smtClean="0"/>
              <a:t>: 'Pavel </a:t>
            </a:r>
            <a:r>
              <a:rPr lang="en-US" sz="3600" dirty="0" err="1" smtClean="0"/>
              <a:t>Astashkin</a:t>
            </a:r>
            <a:r>
              <a:rPr lang="en-US" sz="3600" dirty="0"/>
              <a:t>'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7030A0"/>
                </a:solidFill>
              </a:rPr>
              <a:t>position</a:t>
            </a:r>
            <a:r>
              <a:rPr lang="en-US" sz="3600" dirty="0"/>
              <a:t>: '</a:t>
            </a:r>
            <a:r>
              <a:rPr lang="en-US" sz="3600" dirty="0" smtClean="0"/>
              <a:t>Middle Frontend Developer'</a:t>
            </a:r>
          </a:p>
          <a:p>
            <a:pPr marL="0" indent="0">
              <a:buNone/>
            </a:pP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7030A0"/>
                </a:solidFill>
              </a:rPr>
              <a:t>stack</a:t>
            </a:r>
            <a:r>
              <a:rPr lang="en-US" sz="3600" dirty="0" smtClean="0"/>
              <a:t>: '</a:t>
            </a:r>
            <a:r>
              <a:rPr lang="en-US" sz="3600" dirty="0" err="1" smtClean="0"/>
              <a:t>vue</a:t>
            </a:r>
            <a:r>
              <a:rPr lang="en-US" sz="3600" dirty="0" smtClean="0"/>
              <a:t> + </a:t>
            </a:r>
            <a:r>
              <a:rPr lang="en-US" sz="3600" dirty="0" err="1" smtClean="0"/>
              <a:t>nuxt</a:t>
            </a:r>
            <a:r>
              <a:rPr lang="en-US" sz="3600" dirty="0"/>
              <a:t>'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>
                <a:solidFill>
                  <a:srgbClr val="7030A0"/>
                </a:solidFill>
              </a:rPr>
              <a:t>city</a:t>
            </a:r>
            <a:r>
              <a:rPr lang="en-US" sz="3600" dirty="0" smtClean="0"/>
              <a:t>: 'Vladivostok</a:t>
            </a:r>
            <a:r>
              <a:rPr lang="en-US" sz="3600" dirty="0"/>
              <a:t>'</a:t>
            </a:r>
          </a:p>
          <a:p>
            <a:pPr marL="0" indent="0">
              <a:buNone/>
            </a:pPr>
            <a:r>
              <a:rPr lang="en-US" sz="3600" dirty="0" smtClean="0"/>
              <a:t>}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626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smtClean="0"/>
              <a:t>V8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(google chrome, </a:t>
            </a:r>
            <a:r>
              <a:rPr lang="en-US" sz="3200" b="1" dirty="0" err="1" smtClean="0"/>
              <a:t>nodejs</a:t>
            </a:r>
            <a:r>
              <a:rPr lang="en-US" sz="3200" b="1" dirty="0" smtClean="0"/>
              <a:t>)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21549" y="2289349"/>
            <a:ext cx="836768" cy="369332"/>
          </a:xfrm>
          <a:prstGeom prst="rect">
            <a:avLst/>
          </a:prstGeom>
          <a:noFill/>
          <a:ln w="25400" cmpd="sng">
            <a:solidFill>
              <a:srgbClr val="C00000"/>
            </a:solidFill>
            <a:prstDash val="solid"/>
          </a:ln>
        </p:spPr>
        <p:txBody>
          <a:bodyPr wrap="none" rtlCol="0" anchor="ctr" anchorCtr="0">
            <a:spAutoFit/>
          </a:bodyPr>
          <a:lstStyle/>
          <a:p>
            <a:r>
              <a:rPr lang="en-US" dirty="0" err="1"/>
              <a:t>j</a:t>
            </a:r>
            <a:r>
              <a:rPr lang="en-US" dirty="0" err="1" smtClean="0"/>
              <a:t>s</a:t>
            </a:r>
            <a:r>
              <a:rPr lang="en-US" dirty="0" smtClean="0"/>
              <a:t> code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2708" y="2289349"/>
            <a:ext cx="1233736" cy="369332"/>
          </a:xfrm>
          <a:prstGeom prst="rect">
            <a:avLst/>
          </a:prstGeom>
          <a:noFill/>
          <a:ln w="25400" cmpd="sng">
            <a:solidFill>
              <a:srgbClr val="C00000"/>
            </a:solidFill>
            <a:prstDash val="solid"/>
          </a:ln>
        </p:spPr>
        <p:txBody>
          <a:bodyPr wrap="none" rtlCol="0" anchor="ctr" anchorCtr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arse (AST)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88088" y="2289349"/>
            <a:ext cx="899605" cy="369332"/>
          </a:xfrm>
          <a:prstGeom prst="rect">
            <a:avLst/>
          </a:prstGeom>
          <a:noFill/>
          <a:ln w="25400" cmpd="sng">
            <a:solidFill>
              <a:srgbClr val="C00000"/>
            </a:solidFill>
            <a:prstDash val="solid"/>
          </a:ln>
        </p:spPr>
        <p:txBody>
          <a:bodyPr wrap="none" rtlCol="0" anchor="ctr" anchorCtr="0">
            <a:spAutoFit/>
          </a:bodyPr>
          <a:lstStyle/>
          <a:p>
            <a:r>
              <a:rPr lang="en-US" dirty="0" smtClean="0"/>
              <a:t>Ignition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089337" y="2289349"/>
            <a:ext cx="1057597" cy="369332"/>
          </a:xfrm>
          <a:prstGeom prst="rect">
            <a:avLst/>
          </a:prstGeom>
          <a:noFill/>
          <a:ln w="25400" cmpd="sng">
            <a:gradFill>
              <a:gsLst>
                <a:gs pos="0">
                  <a:schemeClr val="accent6"/>
                </a:gs>
                <a:gs pos="0">
                  <a:schemeClr val="accent6"/>
                </a:gs>
                <a:gs pos="100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  <a:prstDash val="solid"/>
          </a:ln>
        </p:spPr>
        <p:txBody>
          <a:bodyPr wrap="none" rtlCol="0" anchor="ctr" anchorCtr="0">
            <a:spAutoFit/>
          </a:bodyPr>
          <a:lstStyle/>
          <a:p>
            <a:r>
              <a:rPr lang="en-US" dirty="0" smtClean="0"/>
              <a:t>Bytecode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848578" y="2289349"/>
            <a:ext cx="1060227" cy="369332"/>
          </a:xfrm>
          <a:prstGeom prst="rect">
            <a:avLst/>
          </a:prstGeom>
          <a:noFill/>
          <a:ln w="25400" cmpd="sng">
            <a:gradFill>
              <a:gsLst>
                <a:gs pos="0">
                  <a:schemeClr val="accent6"/>
                </a:gs>
                <a:gs pos="0">
                  <a:schemeClr val="accent6"/>
                </a:gs>
                <a:gs pos="100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  <a:prstDash val="solid"/>
          </a:ln>
        </p:spPr>
        <p:txBody>
          <a:bodyPr wrap="none" rtlCol="0" anchor="ctr" anchorCtr="0">
            <a:spAutoFit/>
          </a:bodyPr>
          <a:lstStyle/>
          <a:p>
            <a:r>
              <a:rPr lang="en-US" dirty="0" err="1" smtClean="0"/>
              <a:t>TurboFan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607819" y="2289349"/>
            <a:ext cx="1510029" cy="369332"/>
          </a:xfrm>
          <a:prstGeom prst="rect">
            <a:avLst/>
          </a:prstGeom>
          <a:noFill/>
          <a:ln w="25400" cmpd="sng">
            <a:gradFill>
              <a:gsLst>
                <a:gs pos="0">
                  <a:schemeClr val="accent6"/>
                </a:gs>
                <a:gs pos="0">
                  <a:schemeClr val="accent6"/>
                </a:gs>
                <a:gs pos="100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  <a:prstDash val="solid"/>
          </a:ln>
        </p:spPr>
        <p:txBody>
          <a:bodyPr wrap="none" rtlCol="0" anchor="ctr" anchorCtr="0">
            <a:spAutoFit/>
          </a:bodyPr>
          <a:lstStyle/>
          <a:p>
            <a:r>
              <a:rPr lang="en-US" dirty="0" smtClean="0"/>
              <a:t>Machine code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3796835" y="2469349"/>
            <a:ext cx="684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398084" y="2469349"/>
            <a:ext cx="684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7157325" y="2542086"/>
            <a:ext cx="684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8916566" y="2542086"/>
            <a:ext cx="684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6" t="2361" r="322" b="-1721"/>
          <a:stretch/>
        </p:blipFill>
        <p:spPr>
          <a:xfrm>
            <a:off x="1401429" y="2838313"/>
            <a:ext cx="3537950" cy="3754009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cxnSp>
        <p:nvCxnSpPr>
          <p:cNvPr id="22" name="Прямая со стрелкой 21"/>
          <p:cNvCxnSpPr/>
          <p:nvPr/>
        </p:nvCxnSpPr>
        <p:spPr>
          <a:xfrm>
            <a:off x="1868708" y="2468981"/>
            <a:ext cx="684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63726" y="2838313"/>
            <a:ext cx="2708818" cy="2554545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CreateFunctionContext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[0], [3]</a:t>
            </a:r>
          </a:p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PushContext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r27</a:t>
            </a:r>
          </a:p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LdaTheHole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StaCurrentContextSlot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[4]</a:t>
            </a:r>
          </a:p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LdaTheHole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StaCurrentContextSlot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[5]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StackCheck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LdaGlobal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[2], [0]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Star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r31</a:t>
            </a:r>
          </a:p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CreateClosure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[3], [2], #2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24000" y="2838313"/>
            <a:ext cx="2477666" cy="2308324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REX.W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subq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rsp,0x40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REX.W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movq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r8,[rdx+0xf]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REX.W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movq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[rbp-0x28],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rdx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REX.W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movq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[rbp-0x30],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rcx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REX.W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movq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[rbp-0x10],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rax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REX.W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movq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[rbp-0x18],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rdi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REX.W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movq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[rbp-0x20],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rbx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REX.W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movq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[rbp-0x38],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rsi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REX.W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movq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[rbp-0x48],r8</a:t>
            </a:r>
          </a:p>
        </p:txBody>
      </p:sp>
      <p:cxnSp>
        <p:nvCxnSpPr>
          <p:cNvPr id="28" name="Прямая со стрелкой 27"/>
          <p:cNvCxnSpPr>
            <a:stCxn id="4" idx="2"/>
            <a:endCxn id="21" idx="0"/>
          </p:cNvCxnSpPr>
          <p:nvPr/>
        </p:nvCxnSpPr>
        <p:spPr>
          <a:xfrm>
            <a:off x="3169576" y="2658681"/>
            <a:ext cx="828" cy="17963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6635598" y="2658681"/>
            <a:ext cx="828" cy="17963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10362833" y="2658681"/>
            <a:ext cx="828" cy="17963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04784" y="1035466"/>
            <a:ext cx="1261627" cy="369332"/>
          </a:xfrm>
          <a:prstGeom prst="rect">
            <a:avLst/>
          </a:prstGeom>
          <a:noFill/>
          <a:ln w="25400" cmpd="sng">
            <a:solidFill>
              <a:schemeClr val="accent6"/>
            </a:solidFill>
            <a:prstDash val="solid"/>
          </a:ln>
        </p:spPr>
        <p:txBody>
          <a:bodyPr wrap="none" rtlCol="0" anchor="ctr" anchorCtr="0">
            <a:spAutoFit/>
          </a:bodyPr>
          <a:lstStyle/>
          <a:p>
            <a:r>
              <a:rPr lang="en-US" dirty="0" smtClean="0"/>
              <a:t>C/C++ code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31" idx="2"/>
            <a:endCxn id="7" idx="0"/>
          </p:cNvCxnSpPr>
          <p:nvPr/>
        </p:nvCxnSpPr>
        <p:spPr>
          <a:xfrm flipH="1">
            <a:off x="6618136" y="1404798"/>
            <a:ext cx="17462" cy="88455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7136543" y="2390887"/>
            <a:ext cx="70164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8898922" y="2390887"/>
            <a:ext cx="70164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74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Игры:</a:t>
            </a:r>
          </a:p>
          <a:p>
            <a:pPr marL="0" indent="0">
              <a:buNone/>
            </a:pPr>
            <a:r>
              <a:rPr lang="ru-RU" dirty="0" smtClean="0"/>
              <a:t>Астероидное поле (</a:t>
            </a:r>
            <a:r>
              <a:rPr lang="en-US" dirty="0" smtClean="0"/>
              <a:t>SVG</a:t>
            </a:r>
            <a:r>
              <a:rPr lang="ru-RU" dirty="0" smtClean="0"/>
              <a:t>) -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m1el.github.io/wasm-asteroids/demo/demo.html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Жизнь</a:t>
            </a:r>
            <a:r>
              <a:rPr lang="en-US" dirty="0" smtClean="0"/>
              <a:t> (canvas)  -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www.funkykarts.rocks/demo.html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Проекты:</a:t>
            </a:r>
          </a:p>
          <a:p>
            <a:pPr marL="0" indent="0">
              <a:buNone/>
            </a:pPr>
            <a:r>
              <a:rPr lang="en-US" dirty="0" smtClean="0"/>
              <a:t>Design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://www.figma.com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25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2475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18" y="840844"/>
            <a:ext cx="8673016" cy="53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8748" y="2625439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Вопросы?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469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6378" y="1276864"/>
            <a:ext cx="9144000" cy="865617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WebAssembly</a:t>
            </a:r>
            <a:br>
              <a:rPr lang="en-US" sz="7200" b="1" dirty="0" smtClean="0"/>
            </a:br>
            <a:r>
              <a:rPr lang="en-US" sz="4800" b="1" dirty="0" smtClean="0"/>
              <a:t>(wasm)</a:t>
            </a:r>
            <a:endParaRPr lang="ru-RU" sz="4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68" y="3084224"/>
            <a:ext cx="1418176" cy="146424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76865" cy="127686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113" y="3084224"/>
            <a:ext cx="1700769" cy="17007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274" y="3084224"/>
            <a:ext cx="1700769" cy="1700769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390632" y="3084224"/>
            <a:ext cx="2358508" cy="1518919"/>
            <a:chOff x="390632" y="3084224"/>
            <a:chExt cx="2358508" cy="1518919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32" y="3084224"/>
              <a:ext cx="1423987" cy="151891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867167" y="3598758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600" dirty="0" smtClean="0"/>
                <a:t>16+</a:t>
              </a:r>
              <a:endParaRPr lang="ru-RU" sz="36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97260" y="3598757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52+</a:t>
            </a:r>
            <a:endParaRPr lang="ru-RU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7899155" y="3576555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11+</a:t>
            </a:r>
            <a:endParaRPr lang="ru-RU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811259" y="361144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57+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52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7200" b="1" dirty="0" smtClean="0"/>
              <a:t>План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Разберем, что такое </a:t>
            </a:r>
            <a:r>
              <a:rPr lang="en-US" dirty="0" smtClean="0"/>
              <a:t>webAssembly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</a:t>
            </a:r>
            <a:r>
              <a:rPr lang="ru-RU" dirty="0" smtClean="0"/>
              <a:t> Рассмотрим </a:t>
            </a:r>
            <a:r>
              <a:rPr lang="en-US" dirty="0" smtClean="0"/>
              <a:t>javaScript </a:t>
            </a:r>
            <a:r>
              <a:rPr lang="ru-RU" dirty="0" smtClean="0"/>
              <a:t>движок на примере </a:t>
            </a:r>
            <a:r>
              <a:rPr lang="en-US" dirty="0" smtClean="0"/>
              <a:t>V8(google chrome) </a:t>
            </a:r>
            <a:r>
              <a:rPr lang="ru-RU" dirty="0" smtClean="0"/>
              <a:t>и узнаем какое место в нем занимает </a:t>
            </a:r>
            <a:r>
              <a:rPr lang="en-US" dirty="0" smtClean="0"/>
              <a:t>webAssembly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ru-RU" dirty="0" smtClean="0"/>
              <a:t>Посмотрим примеры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7200" b="1" dirty="0" smtClean="0"/>
              <a:t>Определения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 smtClean="0"/>
              <a:t>WebAssembly</a:t>
            </a:r>
            <a:r>
              <a:rPr lang="ru-RU" dirty="0"/>
              <a:t> 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/>
              <a:t>это бинарный формат инструкций для стековой виртуальной машины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b="1" dirty="0" err="1" smtClean="0"/>
              <a:t>WebAssembly</a:t>
            </a:r>
            <a:r>
              <a:rPr lang="en-US" b="1" dirty="0" smtClean="0"/>
              <a:t> </a:t>
            </a:r>
            <a:r>
              <a:rPr lang="ru-RU" dirty="0" smtClean="0"/>
              <a:t>- это байт-код для </a:t>
            </a:r>
            <a:r>
              <a:rPr lang="en-US" dirty="0" smtClean="0"/>
              <a:t>JavaScript </a:t>
            </a:r>
            <a:r>
              <a:rPr lang="ru-RU" dirty="0" smtClean="0"/>
              <a:t>движка.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err="1" smtClean="0"/>
              <a:t>WebAssembly</a:t>
            </a:r>
            <a:r>
              <a:rPr lang="en-US" b="1" dirty="0" smtClean="0"/>
              <a:t> </a:t>
            </a:r>
            <a:r>
              <a:rPr lang="ru-RU" dirty="0"/>
              <a:t>-</a:t>
            </a:r>
            <a:r>
              <a:rPr lang="ru-RU" dirty="0" smtClean="0"/>
              <a:t> это </a:t>
            </a:r>
            <a:r>
              <a:rPr lang="ru-RU" dirty="0" err="1" smtClean="0"/>
              <a:t>портирование</a:t>
            </a:r>
            <a:r>
              <a:rPr lang="ru-RU" dirty="0" smtClean="0"/>
              <a:t> языков в </a:t>
            </a:r>
            <a:r>
              <a:rPr lang="en-US" dirty="0" smtClean="0"/>
              <a:t>web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b="1" dirty="0" smtClean="0"/>
              <a:t>Байт-код</a:t>
            </a:r>
            <a:r>
              <a:rPr lang="ru-RU" dirty="0"/>
              <a:t> -</a:t>
            </a:r>
            <a:r>
              <a:rPr lang="ru-RU" dirty="0" smtClean="0"/>
              <a:t> набор инструкций для виртуальной машины.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139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7200" b="1" dirty="0" smtClean="0"/>
              <a:t>Цели </a:t>
            </a:r>
            <a:r>
              <a:rPr lang="en-US" sz="7200" b="1" dirty="0" smtClean="0"/>
              <a:t>wasm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Fast</a:t>
            </a:r>
            <a:r>
              <a:rPr lang="en-US" dirty="0"/>
              <a:t>: </a:t>
            </a:r>
            <a:r>
              <a:rPr lang="ru-RU" dirty="0" smtClean="0"/>
              <a:t>скорость, производительность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Safe</a:t>
            </a:r>
            <a:r>
              <a:rPr lang="en-US" dirty="0"/>
              <a:t>: </a:t>
            </a:r>
            <a:r>
              <a:rPr lang="ru-RU" dirty="0" smtClean="0"/>
              <a:t>изолированная среда выполнения</a:t>
            </a:r>
          </a:p>
          <a:p>
            <a:pPr marL="0" indent="0">
              <a:buNone/>
            </a:pPr>
            <a:r>
              <a:rPr lang="en-US" b="1" dirty="0" smtClean="0"/>
              <a:t>Hardware-independent</a:t>
            </a:r>
            <a:r>
              <a:rPr lang="en-US" dirty="0"/>
              <a:t>: </a:t>
            </a:r>
            <a:r>
              <a:rPr lang="ru-RU" dirty="0" smtClean="0"/>
              <a:t>любые современные архитектуры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Language-independent</a:t>
            </a:r>
            <a:r>
              <a:rPr lang="en-US" dirty="0" smtClean="0"/>
              <a:t>:</a:t>
            </a:r>
            <a:r>
              <a:rPr lang="ru-RU" dirty="0" smtClean="0"/>
              <a:t> не имеет зависимости от какого-либо языка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Platform-independent</a:t>
            </a:r>
            <a:r>
              <a:rPr lang="en-US" dirty="0"/>
              <a:t>: </a:t>
            </a:r>
            <a:r>
              <a:rPr lang="ru-RU" dirty="0" smtClean="0"/>
              <a:t>может быть интегрировано в любую среду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Open</a:t>
            </a:r>
            <a:r>
              <a:rPr lang="en-US" dirty="0" smtClean="0"/>
              <a:t>:</a:t>
            </a:r>
            <a:r>
              <a:rPr lang="ru-RU" dirty="0" smtClean="0"/>
              <a:t> открытость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0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7200" b="1" dirty="0" smtClean="0"/>
              <a:t>Компиляторы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Emscripten</a:t>
            </a:r>
            <a:r>
              <a:rPr lang="en-US" dirty="0"/>
              <a:t> is a toolchain for compiling to asm.js and WebAssembly, built using LLVM, that lets you run C and C++ on the web at near-native speed without plugins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 err="1"/>
              <a:t>AssemblyScript</a:t>
            </a:r>
            <a:r>
              <a:rPr lang="en-US" dirty="0"/>
              <a:t> compiles strictly typed </a:t>
            </a:r>
            <a:r>
              <a:rPr lang="en-US" dirty="0" err="1"/>
              <a:t>TypeScript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WebAssembly using </a:t>
            </a:r>
            <a:r>
              <a:rPr lang="en-US" dirty="0" err="1"/>
              <a:t>Binaryen</a:t>
            </a:r>
            <a:r>
              <a:rPr lang="en-US" dirty="0"/>
              <a:t>. It generates lean and mean WebAssembly </a:t>
            </a:r>
            <a:r>
              <a:rPr lang="en-US" dirty="0" smtClean="0"/>
              <a:t>modules.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5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372645" y="390993"/>
            <a:ext cx="3100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</a:t>
            </a:r>
            <a:r>
              <a:rPr lang="en-US" sz="2800" b="1" dirty="0" err="1" smtClean="0"/>
              <a:t>js</a:t>
            </a:r>
            <a:r>
              <a:rPr lang="en-US" sz="2800" b="1" dirty="0" smtClean="0"/>
              <a:t> 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AssemblyScript</a:t>
            </a:r>
            <a:r>
              <a:rPr lang="en-US" sz="2800" b="1" dirty="0" smtClean="0"/>
              <a:t>)</a:t>
            </a:r>
            <a:endParaRPr lang="ru-RU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8808" y="1885126"/>
            <a:ext cx="4023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</a:t>
            </a:r>
            <a:r>
              <a:rPr lang="en-US" sz="2800" b="1" dirty="0" smtClean="0"/>
              <a:t>wat</a:t>
            </a:r>
            <a:r>
              <a:rPr lang="ru-RU" sz="2800" b="1" dirty="0" smtClean="0"/>
              <a:t> (текстовый формат)</a:t>
            </a:r>
            <a:endParaRPr lang="ru-RU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51468" y="1868344"/>
            <a:ext cx="4340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.wasm</a:t>
            </a:r>
            <a:r>
              <a:rPr lang="ru-RU" sz="2800" b="1" dirty="0" smtClean="0"/>
              <a:t> (бинарный формат)</a:t>
            </a:r>
            <a:endParaRPr lang="ru-RU" sz="2800" b="1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403549" y="5397144"/>
            <a:ext cx="4119782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/>
              <a:t>i32</a:t>
            </a:r>
            <a:r>
              <a:rPr lang="ru-RU" altLang="ru-RU" dirty="0"/>
              <a:t>: 32-разрядное целое число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i64: 64-разрядное целое число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f32: </a:t>
            </a:r>
            <a:r>
              <a:rPr lang="ru-RU" altLang="ru-RU" dirty="0" smtClean="0"/>
              <a:t>32-битн</a:t>
            </a:r>
            <a:r>
              <a:rPr lang="ru-RU" altLang="ru-RU" dirty="0" smtClean="0"/>
              <a:t>ое число</a:t>
            </a:r>
            <a:r>
              <a:rPr lang="ru-RU" altLang="ru-RU" dirty="0" smtClean="0"/>
              <a:t> </a:t>
            </a:r>
            <a:r>
              <a:rPr lang="ru-RU" altLang="ru-RU" dirty="0"/>
              <a:t>с плавающей точкой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f64: </a:t>
            </a:r>
            <a:r>
              <a:rPr lang="ru-RU" altLang="ru-RU" dirty="0" smtClean="0"/>
              <a:t>64-битное число </a:t>
            </a:r>
            <a:r>
              <a:rPr lang="ru-RU" altLang="ru-RU" dirty="0"/>
              <a:t>с плавающей </a:t>
            </a:r>
            <a:r>
              <a:rPr lang="ru-RU" altLang="ru-RU" dirty="0" smtClean="0"/>
              <a:t>точкой</a:t>
            </a:r>
            <a:endParaRPr lang="ru-RU" altLang="ru-RU" dirty="0"/>
          </a:p>
        </p:txBody>
      </p:sp>
      <p:cxnSp>
        <p:nvCxnSpPr>
          <p:cNvPr id="3" name="Прямая со стрелкой 2"/>
          <p:cNvCxnSpPr/>
          <p:nvPr/>
        </p:nvCxnSpPr>
        <p:spPr>
          <a:xfrm flipH="1">
            <a:off x="4989534" y="1855727"/>
            <a:ext cx="468000" cy="4501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16200000" flipH="1">
            <a:off x="6592407" y="1851272"/>
            <a:ext cx="468000" cy="4501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872" y="971279"/>
            <a:ext cx="4660268" cy="79272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3" name="Объект 2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89" y="2414672"/>
            <a:ext cx="4956685" cy="2887610"/>
          </a:xfrm>
          <a:ln w="38100">
            <a:solidFill>
              <a:schemeClr val="accent1"/>
            </a:solidFill>
          </a:ln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684" y="2414673"/>
            <a:ext cx="4740737" cy="210699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511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b="1" dirty="0" smtClean="0"/>
              <a:t>Wasm API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new WebAssembly.Module(</a:t>
            </a:r>
            <a:r>
              <a:rPr lang="en-US" dirty="0" err="1" smtClean="0"/>
              <a:t>bufferSource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 smtClean="0"/>
              <a:t>WebAssembly.Memory</a:t>
            </a:r>
            <a:r>
              <a:rPr lang="en-US" dirty="0" smtClean="0"/>
              <a:t>({ initial: 10</a:t>
            </a:r>
            <a:r>
              <a:rPr lang="en-US" dirty="0"/>
              <a:t>, </a:t>
            </a:r>
            <a:r>
              <a:rPr lang="en-US" dirty="0" smtClean="0"/>
              <a:t>maximum: 100 })</a:t>
            </a:r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WebAssembly.Table</a:t>
            </a:r>
            <a:r>
              <a:rPr lang="en-US" dirty="0" smtClean="0"/>
              <a:t>({ initial: 2</a:t>
            </a:r>
            <a:r>
              <a:rPr lang="en-US" dirty="0"/>
              <a:t>, </a:t>
            </a:r>
            <a:r>
              <a:rPr lang="en-US" dirty="0" smtClean="0"/>
              <a:t>element: '</a:t>
            </a:r>
            <a:r>
              <a:rPr lang="en-US" dirty="0" err="1" smtClean="0"/>
              <a:t>anyfunc</a:t>
            </a:r>
            <a:r>
              <a:rPr lang="en-US" dirty="0" smtClean="0"/>
              <a:t>' 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WebAssembly.instantiateStreaming</a:t>
            </a:r>
            <a:r>
              <a:rPr lang="en-US" dirty="0"/>
              <a:t>(fetch</a:t>
            </a:r>
            <a:r>
              <a:rPr lang="en-US" dirty="0" smtClean="0"/>
              <a:t>('</a:t>
            </a:r>
            <a:r>
              <a:rPr lang="en-US" dirty="0" err="1" smtClean="0"/>
              <a:t>simple.wasm</a:t>
            </a:r>
            <a:r>
              <a:rPr lang="en-US" dirty="0" smtClean="0"/>
              <a:t>'), {</a:t>
            </a:r>
          </a:p>
          <a:p>
            <a:pPr marL="457200" lvl="1" indent="0">
              <a:buNone/>
            </a:pPr>
            <a:r>
              <a:rPr lang="en-US" dirty="0" smtClean="0"/>
              <a:t>memory, </a:t>
            </a:r>
          </a:p>
          <a:p>
            <a:pPr marL="457200" lvl="1" indent="0">
              <a:buNone/>
            </a:pPr>
            <a:r>
              <a:rPr lang="en-US" dirty="0" smtClean="0"/>
              <a:t>table,</a:t>
            </a:r>
          </a:p>
          <a:p>
            <a:pPr marL="457200" lvl="1" indent="0">
              <a:buNone/>
            </a:pPr>
            <a:r>
              <a:rPr lang="en-US" dirty="0" smtClean="0"/>
              <a:t>log() {}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}).then</a:t>
            </a:r>
            <a:r>
              <a:rPr lang="en-US" dirty="0" smtClean="0"/>
              <a:t>(({ instance }) =&gt; console.log(</a:t>
            </a:r>
            <a:r>
              <a:rPr lang="en-US" dirty="0" err="1" smtClean="0"/>
              <a:t>instance.exports.sum</a:t>
            </a:r>
            <a:r>
              <a:rPr lang="en-US" dirty="0" smtClean="0"/>
              <a:t>(5, 10)))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3395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1589809" y="665019"/>
            <a:ext cx="8977746" cy="55787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2123208" y="1594403"/>
            <a:ext cx="4529243" cy="3719946"/>
          </a:xfrm>
          <a:prstGeom prst="ellipse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5544066" y="1594403"/>
            <a:ext cx="4552434" cy="3719945"/>
          </a:xfrm>
          <a:prstGeom prst="ellipse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4909611" y="886517"/>
            <a:ext cx="2338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BROWSER</a:t>
            </a:r>
            <a:endParaRPr lang="ru-RU" sz="4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83180" y="1751207"/>
            <a:ext cx="747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V8</a:t>
            </a:r>
            <a:endParaRPr lang="ru-RU" sz="4000" b="1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2590201" y="2499065"/>
            <a:ext cx="3595256" cy="1392383"/>
            <a:chOff x="2185554" y="2493817"/>
            <a:chExt cx="3595256" cy="1392383"/>
          </a:xfrm>
        </p:grpSpPr>
        <p:sp>
          <p:nvSpPr>
            <p:cNvPr id="11" name="Овал 10"/>
            <p:cNvSpPr/>
            <p:nvPr/>
          </p:nvSpPr>
          <p:spPr>
            <a:xfrm>
              <a:off x="2185554" y="2493817"/>
              <a:ext cx="3595256" cy="1392383"/>
            </a:xfrm>
            <a:prstGeom prst="ellipse">
              <a:avLst/>
            </a:prstGeom>
            <a:solidFill>
              <a:srgbClr val="FFB3B3">
                <a:alpha val="9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30012" y="2705314"/>
              <a:ext cx="230633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JavaScript</a:t>
              </a:r>
            </a:p>
            <a:p>
              <a:pPr algn="ctr"/>
              <a:r>
                <a:rPr lang="en-US" sz="1600" dirty="0" smtClean="0"/>
                <a:t>(ECMAScript 2015)</a:t>
              </a: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2941080" y="4124915"/>
            <a:ext cx="2831521" cy="955965"/>
            <a:chOff x="2567421" y="4059947"/>
            <a:chExt cx="2831521" cy="955965"/>
          </a:xfrm>
        </p:grpSpPr>
        <p:sp>
          <p:nvSpPr>
            <p:cNvPr id="15" name="Овал 14"/>
            <p:cNvSpPr/>
            <p:nvPr/>
          </p:nvSpPr>
          <p:spPr>
            <a:xfrm>
              <a:off x="2567421" y="4059947"/>
              <a:ext cx="2831521" cy="9559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65228" y="4173597"/>
              <a:ext cx="14359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wasm</a:t>
              </a:r>
              <a:endParaRPr lang="ru-RU" sz="4000" b="1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6925036" y="1751207"/>
            <a:ext cx="20002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Web API</a:t>
            </a:r>
            <a:endParaRPr lang="ru-RU" sz="4000" b="1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812130" y="2459093"/>
            <a:ext cx="2813527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DOM API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XMLHttpRequest</a:t>
            </a:r>
            <a:r>
              <a:rPr lang="en-US" sz="2000" dirty="0"/>
              <a:t> </a:t>
            </a:r>
            <a:r>
              <a:rPr lang="en-US" sz="2000" dirty="0" smtClean="0"/>
              <a:t>&amp;</a:t>
            </a:r>
            <a:r>
              <a:rPr lang="ru-RU" sz="2000" dirty="0" smtClean="0"/>
              <a:t> </a:t>
            </a:r>
            <a:r>
              <a:rPr lang="en-US" sz="2000" dirty="0"/>
              <a:t>Fetch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Canvas </a:t>
            </a:r>
            <a:r>
              <a:rPr lang="en-US" sz="2000" dirty="0" smtClean="0"/>
              <a:t>&amp;</a:t>
            </a:r>
            <a:r>
              <a:rPr lang="ru-RU" sz="2000" dirty="0" smtClean="0"/>
              <a:t> </a:t>
            </a:r>
            <a:r>
              <a:rPr lang="en-US" sz="2000" dirty="0" err="1"/>
              <a:t>WebGL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Audio &amp; Video API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Storage </a:t>
            </a:r>
            <a:r>
              <a:rPr lang="en-US" sz="2000" dirty="0"/>
              <a:t>&amp; </a:t>
            </a:r>
            <a:r>
              <a:rPr lang="en-US" sz="2000" dirty="0" err="1" smtClean="0"/>
              <a:t>IndexedDB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7301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9345</TotalTime>
  <Words>338</Words>
  <Application>Microsoft Office PowerPoint</Application>
  <PresentationFormat>Широкоэкранный</PresentationFormat>
  <Paragraphs>99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Специальное оформление</vt:lpstr>
      <vt:lpstr>Презентация PowerPoint</vt:lpstr>
      <vt:lpstr>WebAssembly (wasm)</vt:lpstr>
      <vt:lpstr>План</vt:lpstr>
      <vt:lpstr>Определения</vt:lpstr>
      <vt:lpstr>Цели wasm</vt:lpstr>
      <vt:lpstr>Компиляторы</vt:lpstr>
      <vt:lpstr>Презентация PowerPoint</vt:lpstr>
      <vt:lpstr>Wasm API</vt:lpstr>
      <vt:lpstr>Презентация PowerPoint</vt:lpstr>
      <vt:lpstr>V8  (google chrome, nodejs)</vt:lpstr>
      <vt:lpstr>Примеры</vt:lpstr>
      <vt:lpstr>Презентация PowerPoint</vt:lpstr>
      <vt:lpstr>Презентация PowerPoint</vt:lpstr>
      <vt:lpstr>Вопросы?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</dc:title>
  <dc:creator>user</dc:creator>
  <cp:lastModifiedBy>user</cp:lastModifiedBy>
  <cp:revision>87</cp:revision>
  <dcterms:created xsi:type="dcterms:W3CDTF">2019-05-01T08:00:42Z</dcterms:created>
  <dcterms:modified xsi:type="dcterms:W3CDTF">2019-05-13T15:35:25Z</dcterms:modified>
</cp:coreProperties>
</file>