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9"/>
  </p:notesMasterIdLst>
  <p:sldIdLst>
    <p:sldId id="256" r:id="rId2"/>
    <p:sldId id="366" r:id="rId3"/>
    <p:sldId id="337" r:id="rId4"/>
    <p:sldId id="360" r:id="rId5"/>
    <p:sldId id="361" r:id="rId6"/>
    <p:sldId id="363" r:id="rId7"/>
    <p:sldId id="339" r:id="rId8"/>
    <p:sldId id="354" r:id="rId9"/>
    <p:sldId id="349" r:id="rId10"/>
    <p:sldId id="350" r:id="rId11"/>
    <p:sldId id="348" r:id="rId12"/>
    <p:sldId id="359" r:id="rId13"/>
    <p:sldId id="356" r:id="rId14"/>
    <p:sldId id="353" r:id="rId15"/>
    <p:sldId id="260" r:id="rId16"/>
    <p:sldId id="267" r:id="rId17"/>
    <p:sldId id="3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7"/>
    <a:srgbClr val="3E9124"/>
    <a:srgbClr val="009900"/>
    <a:srgbClr val="EEF3FA"/>
    <a:srgbClr val="DEEBF2"/>
    <a:srgbClr val="DBE5F0"/>
    <a:srgbClr val="E0EBF3"/>
    <a:srgbClr val="F3F7F9"/>
    <a:srgbClr val="DBE7F3"/>
    <a:srgbClr val="D7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D351-8589-4C54-8C15-6939E203DE6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F9246-B757-4BFE-9474-344D99EA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CHECK: </a:t>
            </a:r>
            <a:r>
              <a:rPr lang="de-AT" dirty="0">
                <a:solidFill>
                  <a:srgbClr val="FF0000"/>
                </a:solidFill>
              </a:rPr>
              <a:t>https://objectbox.io/how-ev-charging-benefits-from-edge-computing/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14FF8-50FA-41AB-9B1B-6B01440C5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1D64-3278-DD1A-8576-5F459B1CD4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10556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7D96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TTTech-Auto - Internal</a:t>
            </a:r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37.sv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F53-9CFD-4D9F-83D8-47F865F2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4"/>
            <a:ext cx="5579327" cy="3095696"/>
          </a:xfrm>
        </p:spPr>
        <p:txBody>
          <a:bodyPr>
            <a:normAutofit fontScale="90000"/>
          </a:bodyPr>
          <a:lstStyle/>
          <a:p>
            <a:r>
              <a:rPr lang="en-GB" dirty="0"/>
              <a:t>Car charging state</a:t>
            </a:r>
            <a:br>
              <a:rPr lang="en-GB" dirty="0"/>
            </a:br>
            <a:r>
              <a:rPr lang="en-GB" dirty="0"/>
              <a:t>State/Event Table </a:t>
            </a:r>
            <a:br>
              <a:rPr lang="en-GB" dirty="0"/>
            </a:br>
            <a:r>
              <a:rPr lang="en-GB" dirty="0"/>
              <a:t>MANDATORY test cases</a:t>
            </a:r>
            <a:br>
              <a:rPr lang="en-GB" dirty="0"/>
            </a:br>
            <a:r>
              <a:rPr lang="en-GB" dirty="0"/>
              <a:t>(ACCEPTANCE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1F2F-A7C9-498C-9778-5D1CAFFC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68" y="129374"/>
            <a:ext cx="4252332" cy="3095697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BA8A266-2FE4-48EF-B2E6-2B95A0C29AA1}"/>
              </a:ext>
            </a:extLst>
          </p:cNvPr>
          <p:cNvGraphicFramePr>
            <a:graphicFrameLocks noGrp="1"/>
          </p:cNvGraphicFramePr>
          <p:nvPr/>
        </p:nvGraphicFramePr>
        <p:xfrm>
          <a:off x="201478" y="3632930"/>
          <a:ext cx="1154623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248">
                  <a:extLst>
                    <a:ext uri="{9D8B030D-6E8A-4147-A177-3AD203B41FA5}">
                      <a16:colId xmlns:a16="http://schemas.microsoft.com/office/drawing/2014/main" val="2775593619"/>
                    </a:ext>
                  </a:extLst>
                </a:gridCol>
                <a:gridCol w="2448907">
                  <a:extLst>
                    <a:ext uri="{9D8B030D-6E8A-4147-A177-3AD203B41FA5}">
                      <a16:colId xmlns:a16="http://schemas.microsoft.com/office/drawing/2014/main" val="2137340134"/>
                    </a:ext>
                  </a:extLst>
                </a:gridCol>
                <a:gridCol w="2169588">
                  <a:extLst>
                    <a:ext uri="{9D8B030D-6E8A-4147-A177-3AD203B41FA5}">
                      <a16:colId xmlns:a16="http://schemas.microsoft.com/office/drawing/2014/main" val="4065161330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1197519383"/>
                    </a:ext>
                  </a:extLst>
                </a:gridCol>
                <a:gridCol w="2309248">
                  <a:extLst>
                    <a:ext uri="{9D8B030D-6E8A-4147-A177-3AD203B41FA5}">
                      <a16:colId xmlns:a16="http://schemas.microsoft.com/office/drawing/2014/main" val="206207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Test Case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TC #1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#2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#3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TC #4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7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Start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8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Event/Input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Vehicle_connected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Start_charging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Stop_charging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Vehicle_disconnected</a:t>
                      </a:r>
                      <a:endParaRPr lang="de-AT" sz="1600" dirty="0"/>
                    </a:p>
                    <a:p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Expected Output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charging»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connected»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«Vehicle disconnected»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dirty="0"/>
                        <a:t>End state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charging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Vehicle connected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/>
                        <a:t>Ready to charge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7262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675C9D-59CF-4F29-91A3-2F5DA858D1DA}"/>
              </a:ext>
            </a:extLst>
          </p:cNvPr>
          <p:cNvSpPr/>
          <p:nvPr/>
        </p:nvSpPr>
        <p:spPr>
          <a:xfrm>
            <a:off x="0" y="6217272"/>
            <a:ext cx="11990522" cy="5695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1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C2DAB49-20C7-A486-779E-33BA7518FF86}"/>
              </a:ext>
            </a:extLst>
          </p:cNvPr>
          <p:cNvGrpSpPr/>
          <p:nvPr/>
        </p:nvGrpSpPr>
        <p:grpSpPr>
          <a:xfrm>
            <a:off x="2332518" y="2999365"/>
            <a:ext cx="6646953" cy="2513339"/>
            <a:chOff x="2245491" y="150023"/>
            <a:chExt cx="6646953" cy="2513339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49B795B-C728-4F34-9A83-E4CF47A2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5491" y="150023"/>
              <a:ext cx="6646953" cy="2513339"/>
            </a:xfrm>
            <a:prstGeom prst="rect">
              <a:avLst/>
            </a:prstGeom>
          </p:spPr>
        </p:pic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C18D966-3F1E-D59D-4900-D689D009D2E2}"/>
                </a:ext>
              </a:extLst>
            </p:cNvPr>
            <p:cNvSpPr/>
            <p:nvPr/>
          </p:nvSpPr>
          <p:spPr>
            <a:xfrm>
              <a:off x="2430379" y="252663"/>
              <a:ext cx="6256421" cy="2321240"/>
            </a:xfrm>
            <a:prstGeom prst="roundRect">
              <a:avLst/>
            </a:prstGeom>
            <a:solidFill>
              <a:srgbClr val="FFFFFF">
                <a:alpha val="74902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de-AT" sz="4800" dirty="0"/>
              <a:t>RECOMMENDED DEVELOPMENT/TEST ENVIRONMENT</a:t>
            </a:r>
            <a:br>
              <a:rPr lang="de-AT" sz="4800" dirty="0"/>
            </a:br>
            <a:r>
              <a:rPr lang="tr-TR" sz="4800" dirty="0"/>
              <a:t>FORD CHARGER ApplIcatIon</a:t>
            </a:r>
            <a:endParaRPr lang="en-GB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GappController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GappService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6" y="3593148"/>
            <a:ext cx="15419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GappRepository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1B19CA-64CA-4542-A96E-7D7AD9E6615B}"/>
              </a:ext>
            </a:extLst>
          </p:cNvPr>
          <p:cNvSpPr txBox="1"/>
          <p:nvPr/>
        </p:nvSpPr>
        <p:spPr>
          <a:xfrm>
            <a:off x="3139403" y="4281128"/>
            <a:ext cx="1811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&lt;entity&gt;</a:t>
            </a:r>
          </a:p>
          <a:p>
            <a:r>
              <a:rPr lang="en-GB" dirty="0"/>
              <a:t>GappData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charger-station</a:t>
            </a:r>
            <a:r>
              <a:rPr lang="en-GB" sz="2000" dirty="0"/>
              <a:t>-application&gt;</a:t>
            </a:r>
          </a:p>
          <a:p>
            <a:pPr algn="ctr"/>
            <a:r>
              <a:rPr lang="tr-TR" sz="2000" b="1" dirty="0">
                <a:solidFill>
                  <a:srgbClr val="C00000"/>
                </a:solidFill>
              </a:rPr>
              <a:t>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gapp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728A8-2E12-40C4-9CC2-85A8C5A01D70}"/>
              </a:ext>
            </a:extLst>
          </p:cNvPr>
          <p:cNvSpPr/>
          <p:nvPr/>
        </p:nvSpPr>
        <p:spPr>
          <a:xfrm>
            <a:off x="1047260" y="17301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ca. 15 min.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8805A-EC21-4DE7-AEB8-B8B69F495BFA}"/>
              </a:ext>
            </a:extLst>
          </p:cNvPr>
          <p:cNvGrpSpPr/>
          <p:nvPr/>
        </p:nvGrpSpPr>
        <p:grpSpPr>
          <a:xfrm>
            <a:off x="408446" y="5220523"/>
            <a:ext cx="690592" cy="655189"/>
            <a:chOff x="2721301" y="4882150"/>
            <a:chExt cx="690592" cy="655189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51F19A27-C719-4F5A-98D3-B95091B21EC0}"/>
                </a:ext>
              </a:extLst>
            </p:cNvPr>
            <p:cNvSpPr/>
            <p:nvPr/>
          </p:nvSpPr>
          <p:spPr>
            <a:xfrm>
              <a:off x="2725485" y="488215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98323724-3848-4519-9D38-10081BD82BB4}"/>
                </a:ext>
              </a:extLst>
            </p:cNvPr>
            <p:cNvSpPr/>
            <p:nvPr/>
          </p:nvSpPr>
          <p:spPr>
            <a:xfrm>
              <a:off x="2721301" y="5015882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DF795D3F-F924-48EB-8DC1-76D9C215C585}"/>
                </a:ext>
              </a:extLst>
            </p:cNvPr>
            <p:cNvSpPr/>
            <p:nvPr/>
          </p:nvSpPr>
          <p:spPr>
            <a:xfrm>
              <a:off x="2721301" y="5147840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AA8BA826-3E42-4B8D-ACC9-60F93BE48937}"/>
                </a:ext>
              </a:extLst>
            </p:cNvPr>
            <p:cNvSpPr/>
            <p:nvPr/>
          </p:nvSpPr>
          <p:spPr>
            <a:xfrm>
              <a:off x="2721301" y="5279798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Cylinder 100">
              <a:extLst>
                <a:ext uri="{FF2B5EF4-FFF2-40B4-BE49-F238E27FC236}">
                  <a16:creationId xmlns:a16="http://schemas.microsoft.com/office/drawing/2014/main" id="{52CB00E6-E241-4DD5-B3CC-B29855559760}"/>
                </a:ext>
              </a:extLst>
            </p:cNvPr>
            <p:cNvSpPr/>
            <p:nvPr/>
          </p:nvSpPr>
          <p:spPr>
            <a:xfrm>
              <a:off x="2721301" y="5405381"/>
              <a:ext cx="686408" cy="131958"/>
            </a:xfrm>
            <a:prstGeom prst="can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EBAD9B-61D9-4AD2-9904-C191B1E5FC61}"/>
              </a:ext>
            </a:extLst>
          </p:cNvPr>
          <p:cNvCxnSpPr>
            <a:cxnSpLocks/>
            <a:stCxn id="73" idx="3"/>
            <a:endCxn id="97" idx="1"/>
          </p:cNvCxnSpPr>
          <p:nvPr/>
        </p:nvCxnSpPr>
        <p:spPr>
          <a:xfrm rot="10800000" flipV="1">
            <a:off x="755834" y="3746451"/>
            <a:ext cx="1193640" cy="14740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7481B8-2BF0-4CD5-A0B9-2766B9C946DB}"/>
              </a:ext>
            </a:extLst>
          </p:cNvPr>
          <p:cNvSpPr/>
          <p:nvPr/>
        </p:nvSpPr>
        <p:spPr>
          <a:xfrm>
            <a:off x="24943" y="6006362"/>
            <a:ext cx="14534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algn="ctr"/>
            <a:r>
              <a:rPr lang="tr-T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EBA2BA5-D4BF-4A5B-BCFD-D07B845BAD46}"/>
              </a:ext>
            </a:extLst>
          </p:cNvPr>
          <p:cNvSpPr txBox="1"/>
          <p:nvPr/>
        </p:nvSpPr>
        <p:spPr>
          <a:xfrm>
            <a:off x="9883430" y="1780138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roles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(manual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FORDCS</a:t>
            </a:r>
            <a:r>
              <a:rPr lang="tr-TR" dirty="0"/>
              <a:t> </a:t>
            </a:r>
            <a:r>
              <a:rPr lang="de-AT" dirty="0"/>
              <a:t>C</a:t>
            </a:r>
            <a:r>
              <a:rPr lang="tr-TR" dirty="0"/>
              <a:t>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62445CD-4BCC-0326-B51D-C29D942E92A7}"/>
              </a:ext>
            </a:extLst>
          </p:cNvPr>
          <p:cNvGrpSpPr/>
          <p:nvPr/>
        </p:nvGrpSpPr>
        <p:grpSpPr>
          <a:xfrm>
            <a:off x="-274726" y="890337"/>
            <a:ext cx="6603337" cy="5961326"/>
            <a:chOff x="-274726" y="890337"/>
            <a:chExt cx="6603337" cy="59613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156CC1-9551-475E-98BA-17485BDC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90337"/>
              <a:ext cx="6328611" cy="59613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2743EA-C799-8ACC-8D1A-5A1650D68FE5}"/>
                </a:ext>
              </a:extLst>
            </p:cNvPr>
            <p:cNvSpPr txBox="1"/>
            <p:nvPr/>
          </p:nvSpPr>
          <p:spPr>
            <a:xfrm>
              <a:off x="0" y="940299"/>
              <a:ext cx="2922814" cy="261610"/>
            </a:xfrm>
            <a:prstGeom prst="rect">
              <a:avLst/>
            </a:prstGeom>
            <a:solidFill>
              <a:srgbClr val="D8E6F3"/>
            </a:solidFill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Energy Management System (EMS)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684193-2C2C-9B2F-0C0A-53DFE8BE25FB}"/>
                </a:ext>
              </a:extLst>
            </p:cNvPr>
            <p:cNvSpPr txBox="1"/>
            <p:nvPr/>
          </p:nvSpPr>
          <p:spPr>
            <a:xfrm>
              <a:off x="1943100" y="1170216"/>
              <a:ext cx="1676123" cy="215444"/>
            </a:xfrm>
            <a:prstGeom prst="rect">
              <a:avLst/>
            </a:prstGeom>
            <a:solidFill>
              <a:srgbClr val="DBE7F3"/>
            </a:solidFill>
            <a:ln>
              <a:solidFill>
                <a:srgbClr val="D7E5F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800" dirty="0"/>
                <a:t>low-voltage network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2A609E-E0E8-45A1-AF6F-03397A50AFFE}"/>
                </a:ext>
              </a:extLst>
            </p:cNvPr>
            <p:cNvSpPr txBox="1"/>
            <p:nvPr/>
          </p:nvSpPr>
          <p:spPr>
            <a:xfrm>
              <a:off x="5004706" y="1133704"/>
              <a:ext cx="1257023" cy="200055"/>
            </a:xfrm>
            <a:prstGeom prst="rect">
              <a:avLst/>
            </a:prstGeom>
            <a:solidFill>
              <a:srgbClr val="DBE7F3"/>
            </a:solidFill>
            <a:ln>
              <a:solidFill>
                <a:srgbClr val="D7E5F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700" dirty="0"/>
                <a:t>medium-voltage network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882381-ACBA-E220-F294-516AEF70A7B8}"/>
                </a:ext>
              </a:extLst>
            </p:cNvPr>
            <p:cNvSpPr txBox="1"/>
            <p:nvPr/>
          </p:nvSpPr>
          <p:spPr>
            <a:xfrm>
              <a:off x="654909" y="5863817"/>
              <a:ext cx="874066" cy="230832"/>
            </a:xfrm>
            <a:prstGeom prst="rect">
              <a:avLst/>
            </a:prstGeom>
            <a:solidFill>
              <a:srgbClr val="F3F7F9"/>
            </a:solidFill>
          </p:spPr>
          <p:txBody>
            <a:bodyPr wrap="square">
              <a:spAutoFit/>
            </a:bodyPr>
            <a:lstStyle/>
            <a:p>
              <a:r>
                <a:rPr lang="en-US" sz="900" dirty="0"/>
                <a:t>heat pumps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B4AA98-1935-9E22-17F2-A19C2B941FAF}"/>
                </a:ext>
              </a:extLst>
            </p:cNvPr>
            <p:cNvSpPr txBox="1"/>
            <p:nvPr/>
          </p:nvSpPr>
          <p:spPr>
            <a:xfrm>
              <a:off x="427645" y="5443028"/>
              <a:ext cx="849672" cy="200055"/>
            </a:xfrm>
            <a:prstGeom prst="rect">
              <a:avLst/>
            </a:prstGeom>
            <a:solidFill>
              <a:srgbClr val="F3F7F9"/>
            </a:solidFill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Resident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C064F3-660A-42B4-92A3-D55D826D5D82}"/>
                </a:ext>
              </a:extLst>
            </p:cNvPr>
            <p:cNvGrpSpPr/>
            <p:nvPr/>
          </p:nvGrpSpPr>
          <p:grpSpPr>
            <a:xfrm>
              <a:off x="-38534" y="4684532"/>
              <a:ext cx="693442" cy="915473"/>
              <a:chOff x="-38534" y="4684532"/>
              <a:chExt cx="693442" cy="9154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AF0FC34-E34B-4937-9FCB-5E630862F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86" y="4684532"/>
                <a:ext cx="485165" cy="63263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DF100-729D-48EF-A4A3-2D45B21EC4ED}"/>
                  </a:ext>
                </a:extLst>
              </p:cNvPr>
              <p:cNvSpPr txBox="1"/>
              <p:nvPr/>
            </p:nvSpPr>
            <p:spPr>
              <a:xfrm>
                <a:off x="-38534" y="5230673"/>
                <a:ext cx="693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900" dirty="0"/>
                  <a:t>Charging Station</a:t>
                </a:r>
                <a:endParaRPr lang="de-AT" sz="900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0E80D8-E75C-4C08-9578-997329013534}"/>
                </a:ext>
              </a:extLst>
            </p:cNvPr>
            <p:cNvSpPr/>
            <p:nvPr/>
          </p:nvSpPr>
          <p:spPr>
            <a:xfrm>
              <a:off x="-274726" y="4321057"/>
              <a:ext cx="1555469" cy="155695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119AD-399A-6B8F-61CB-AB76BE6B4B36}"/>
                </a:ext>
              </a:extLst>
            </p:cNvPr>
            <p:cNvSpPr txBox="1"/>
            <p:nvPr/>
          </p:nvSpPr>
          <p:spPr>
            <a:xfrm>
              <a:off x="51412" y="1665539"/>
              <a:ext cx="1012340" cy="415498"/>
            </a:xfrm>
            <a:prstGeom prst="rect">
              <a:avLst/>
            </a:prstGeom>
            <a:solidFill>
              <a:srgbClr val="DEEBF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/>
                <a:t>Electric cars with adjustable charging stations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06F1F0-8D49-3056-6126-830CD0687A3A}"/>
                </a:ext>
              </a:extLst>
            </p:cNvPr>
            <p:cNvSpPr txBox="1"/>
            <p:nvPr/>
          </p:nvSpPr>
          <p:spPr>
            <a:xfrm>
              <a:off x="1026500" y="1638371"/>
              <a:ext cx="1319022" cy="630942"/>
            </a:xfrm>
            <a:prstGeom prst="rect">
              <a:avLst/>
            </a:prstGeom>
            <a:solidFill>
              <a:srgbClr val="DEEBF2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700"/>
              </a:lvl1pPr>
            </a:lstStyle>
            <a:p>
              <a:r>
                <a:rPr lang="en-US" b="1" dirty="0"/>
                <a:t>Home Automation Interface - customer-adjustable interface control, e.g., of heat pumps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0EFB64-8E16-6B47-4DCD-A37D8F7E62A2}"/>
                </a:ext>
              </a:extLst>
            </p:cNvPr>
            <p:cNvSpPr txBox="1"/>
            <p:nvPr/>
          </p:nvSpPr>
          <p:spPr>
            <a:xfrm>
              <a:off x="2250549" y="1662296"/>
              <a:ext cx="1024128" cy="523220"/>
            </a:xfrm>
            <a:prstGeom prst="rect">
              <a:avLst/>
            </a:prstGeom>
            <a:solidFill>
              <a:srgbClr val="DEEBF2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700"/>
              </a:lvl1pPr>
            </a:lstStyle>
            <a:p>
              <a:r>
                <a:rPr lang="en-US" b="1" dirty="0"/>
                <a:t>Photovoltaic systems with adjustable inverters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507318-B609-48E0-DA86-0912CC689279}"/>
                </a:ext>
              </a:extLst>
            </p:cNvPr>
            <p:cNvSpPr txBox="1"/>
            <p:nvPr/>
          </p:nvSpPr>
          <p:spPr>
            <a:xfrm>
              <a:off x="4425113" y="2084647"/>
              <a:ext cx="1054931" cy="369332"/>
            </a:xfrm>
            <a:prstGeom prst="rect">
              <a:avLst/>
            </a:prstGeom>
            <a:solidFill>
              <a:srgbClr val="E0EBF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Power substation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FE5AC7-B52D-9752-2FD0-8D5B7F49D329}"/>
                </a:ext>
              </a:extLst>
            </p:cNvPr>
            <p:cNvSpPr txBox="1"/>
            <p:nvPr/>
          </p:nvSpPr>
          <p:spPr>
            <a:xfrm>
              <a:off x="5431316" y="4730200"/>
              <a:ext cx="830413" cy="415498"/>
            </a:xfrm>
            <a:prstGeom prst="rect">
              <a:avLst/>
            </a:prstGeom>
            <a:solidFill>
              <a:srgbClr val="EEF3FA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/>
                <a:t>250 kV regulating transformer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CDC850-D0A1-B07F-E02F-BD4EC7070911}"/>
                </a:ext>
              </a:extLst>
            </p:cNvPr>
            <p:cNvSpPr txBox="1"/>
            <p:nvPr/>
          </p:nvSpPr>
          <p:spPr>
            <a:xfrm>
              <a:off x="4261101" y="5686792"/>
              <a:ext cx="1170215" cy="307777"/>
            </a:xfrm>
            <a:prstGeom prst="rect">
              <a:avLst/>
            </a:prstGeom>
            <a:solidFill>
              <a:srgbClr val="EEF3FA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3E9124"/>
                  </a:solidFill>
                </a:rPr>
                <a:t>Communication network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06F0D-7440-03C1-C02A-B3A9ED62904F}"/>
                </a:ext>
              </a:extLst>
            </p:cNvPr>
            <p:cNvSpPr txBox="1"/>
            <p:nvPr/>
          </p:nvSpPr>
          <p:spPr>
            <a:xfrm>
              <a:off x="3684539" y="3416997"/>
              <a:ext cx="805890" cy="415498"/>
            </a:xfrm>
            <a:prstGeom prst="rect">
              <a:avLst/>
            </a:prstGeom>
            <a:solidFill>
              <a:srgbClr val="EEF3FA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/>
                <a:t>Intelligent voltage regulator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8000" cy="2149642"/>
          </a:xfrm>
        </p:spPr>
        <p:txBody>
          <a:bodyPr>
            <a:normAutofit fontScale="90000"/>
          </a:bodyPr>
          <a:lstStyle/>
          <a:p>
            <a:r>
              <a:rPr lang="de-AT" dirty="0"/>
              <a:t>FORD Charging Station</a:t>
            </a:r>
            <a:r>
              <a:rPr lang="tr-TR" dirty="0"/>
              <a:t> </a:t>
            </a:r>
            <a:br>
              <a:rPr lang="de-AT" dirty="0"/>
            </a:br>
            <a:r>
              <a:rPr lang="de-AT" dirty="0"/>
              <a:t>C</a:t>
            </a:r>
            <a:r>
              <a:rPr lang="tr-TR" dirty="0"/>
              <a:t>ONTEXT </a:t>
            </a:r>
            <a:br>
              <a:rPr lang="de-AT" dirty="0"/>
            </a:br>
            <a:r>
              <a:rPr lang="tr-TR" dirty="0"/>
              <a:t>SMART HOME</a:t>
            </a:r>
            <a:endParaRPr lang="de-AT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6699D8E-8987-AB1D-AE02-CA84320B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4" y="408246"/>
            <a:ext cx="7049348" cy="63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Use Cases,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</a:t>
                </a:r>
                <a:br>
                  <a:rPr lang="de-AT" sz="1200" dirty="0"/>
                </a:br>
                <a:r>
                  <a:rPr lang="tr-TR" sz="1200" dirty="0"/>
                  <a:t>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1338</Words>
  <Application>Microsoft Office PowerPoint</Application>
  <PresentationFormat>Widescreen</PresentationFormat>
  <Paragraphs>255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FORD Charging Station  CONTEXT  SMART HOME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Car charging state State/Event Table  MANDATORY test cases (ACCEPTANCE TEST)</vt:lpstr>
      <vt:lpstr>RECOMMENDED DEVELOPMENT/TEST ENVIRONMENT FORD CHARGER ApplIcatIon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REFERENCES</vt:lpstr>
      <vt:lpstr>FORDCS CONTEXT – SMART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100</cp:revision>
  <dcterms:created xsi:type="dcterms:W3CDTF">2020-12-30T10:49:12Z</dcterms:created>
  <dcterms:modified xsi:type="dcterms:W3CDTF">2024-02-12T14:32:59Z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c5926b-47cd-45c6-8757-f30924b42e09_Enabled">
    <vt:lpwstr>true</vt:lpwstr>
  </property>
  <property fmtid="{D5CDD505-2E9C-101B-9397-08002B2CF9AE}" pid="3" name="MSIP_Label_cfc5926b-47cd-45c6-8757-f30924b42e09_SetDate">
    <vt:lpwstr>2024-02-11T19:29:41Z</vt:lpwstr>
  </property>
  <property fmtid="{D5CDD505-2E9C-101B-9397-08002B2CF9AE}" pid="4" name="MSIP_Label_cfc5926b-47cd-45c6-8757-f30924b42e09_Method">
    <vt:lpwstr>Standard</vt:lpwstr>
  </property>
  <property fmtid="{D5CDD505-2E9C-101B-9397-08002B2CF9AE}" pid="5" name="MSIP_Label_cfc5926b-47cd-45c6-8757-f30924b42e09_Name">
    <vt:lpwstr>TTTech-Auto-Internal</vt:lpwstr>
  </property>
  <property fmtid="{D5CDD505-2E9C-101B-9397-08002B2CF9AE}" pid="6" name="MSIP_Label_cfc5926b-47cd-45c6-8757-f30924b42e09_SiteId">
    <vt:lpwstr>5638dc0c-ffa2-418f-8078-70f739ff781f</vt:lpwstr>
  </property>
  <property fmtid="{D5CDD505-2E9C-101B-9397-08002B2CF9AE}" pid="7" name="MSIP_Label_cfc5926b-47cd-45c6-8757-f30924b42e09_ActionId">
    <vt:lpwstr>87d01154-f461-4bf2-afb5-c31c6755de9c</vt:lpwstr>
  </property>
  <property fmtid="{D5CDD505-2E9C-101B-9397-08002B2CF9AE}" pid="8" name="MSIP_Label_cfc5926b-47cd-45c6-8757-f30924b42e09_ContentBits">
    <vt:lpwstr>2</vt:lpwstr>
  </property>
  <property fmtid="{D5CDD505-2E9C-101B-9397-08002B2CF9AE}" pid="9" name="ClassificationContentMarkingFooterLocations">
    <vt:lpwstr>Wood Type:11</vt:lpwstr>
  </property>
  <property fmtid="{D5CDD505-2E9C-101B-9397-08002B2CF9AE}" pid="10" name="ClassificationContentMarkingFooterText">
    <vt:lpwstr>TTTech-Auto - Internal</vt:lpwstr>
  </property>
</Properties>
</file>