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9"/>
  </p:notesMasterIdLst>
  <p:sldIdLst>
    <p:sldId id="256" r:id="rId2"/>
    <p:sldId id="302" r:id="rId3"/>
    <p:sldId id="301" r:id="rId4"/>
    <p:sldId id="292" r:id="rId5"/>
    <p:sldId id="263" r:id="rId6"/>
    <p:sldId id="283" r:id="rId7"/>
    <p:sldId id="282" r:id="rId8"/>
    <p:sldId id="285" r:id="rId9"/>
    <p:sldId id="303" r:id="rId10"/>
    <p:sldId id="305" r:id="rId11"/>
    <p:sldId id="306" r:id="rId12"/>
    <p:sldId id="289" r:id="rId13"/>
    <p:sldId id="284" r:id="rId14"/>
    <p:sldId id="290" r:id="rId15"/>
    <p:sldId id="304" r:id="rId16"/>
    <p:sldId id="287" r:id="rId17"/>
    <p:sldId id="2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9C5B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2945" autoAdjust="0"/>
  </p:normalViewPr>
  <p:slideViewPr>
    <p:cSldViewPr snapToGrid="0">
      <p:cViewPr varScale="1">
        <p:scale>
          <a:sx n="122" d="100"/>
          <a:sy n="122" d="100"/>
        </p:scale>
        <p:origin x="9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12570-A0B9-4CB7-BEF8-8FCF4E9147E8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FBBA3-403E-4DB9-AB5C-25E6E7737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12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Method-Note: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The Customer Use Case Scenario is to be described per scenario from the viewpoint of System Architect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FBBA3-403E-4DB9-AB5C-25E6E77373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12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Method-Note: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The Customer Use Case Scenario is to be described per scenario from the viewpoint of System Architect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FBBA3-403E-4DB9-AB5C-25E6E77373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71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Method note:</a:t>
            </a:r>
          </a:p>
          <a:p>
            <a:r>
              <a:rPr lang="en-US" dirty="0"/>
              <a:t>Describe each REQ in a paragraph!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FBBA3-403E-4DB9-AB5C-25E6E77373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67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8DE47-E285-4671-9B27-B89C61093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04F09-BED1-42B3-9694-A21D13441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A55C7-9D56-4CFB-B513-A9D50FD00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B0B09-41F0-4D3E-BBB8-5CD696AF4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B13D7-B8BE-4737-8886-78BDE4A2C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25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33157-488C-4618-80A7-23F71602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C97686-18D0-4A9E-9FD4-D062EE990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13453-0278-4456-8604-F3422CE7C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A7151-90A9-4D8D-BB53-C13F26706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9D37A-3ACA-477A-8CA5-570C0A1E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5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E1B14E-F02C-4782-8663-61D65F2F82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D391C-B4A9-43C3-B716-64194B5B8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2F03E-4719-498C-A018-2F77FD5F1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AEF7F-01C8-49BE-A1AC-A519587F9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6E1C-5C01-41E9-8772-99917AC37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99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86EB-C939-462F-85E7-20EA14620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8402D-5938-451B-9D72-F3A2E75B0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A96BC-2A83-468C-9CAD-282726BB3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B511C-FD18-4FBF-84DA-CE7604A52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3550B-8464-4127-B77D-2F440EF4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33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C627A-6338-4A60-8B58-D954F0DB5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64DE3-4E4D-4655-939B-B3CE5DA33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7FC23-D984-42CD-9A4D-92A30FE88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CE50D-84E1-4D99-80B8-AAFD1C3B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53CD1-C93B-495B-8B15-D85A3C47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75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B7BA0-FEFA-44D4-A75B-C13804F85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22353-7FD8-48CD-929A-B7D14174C2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1B230-FD24-4E34-8388-AF4C6F210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01191-6F61-4C29-90BE-04FBBA557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62A9B-AF99-4CF9-9D12-FA36FA645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F6601-36BE-4567-BDE2-CB802E462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23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23BB9-AD64-4916-8B7B-A2CFF7E36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80862-9C77-490F-8108-1232F3ABE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22126-8A25-4A9B-BCD8-66F1EE4C1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C50DF9-0D9E-46AB-B5A8-960B5F1516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64763-A293-498D-8647-D0F0233CAA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DF8F79-3D95-4D71-B8CD-1EA636F7C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2F2E21-B6D2-415C-8D20-64B59A4E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66EF3D-2F2B-4BE4-AE80-6B685E1A1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9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6A36C-2D20-46F7-9D4C-D573266E5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9C728D-4970-41D7-A1F9-A670042CF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B2B57-DB85-4346-B488-8640DA252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47176-283E-42BB-AAA5-44A9BB583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22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DA27F-79BA-4727-B2F2-0270E734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C2F1A-7020-41FA-A7AD-5D48BF3AC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895F9-CF95-4E69-AA1E-51386B37D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BF718-C113-4746-85A9-50BCF90DE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36087-7BAC-497B-A5EB-FBE87C103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745F8-D8BB-41FC-883C-80B90F49E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2B646-F039-4B9B-A5F7-C020D5F5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3C2FD-DAEC-4AA2-94E9-9D5589B8E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D4D4E-0E7F-46F7-845F-DB6F725B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29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49ADC-CCC8-4CB6-89D0-5F4DB6801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D7F65A-4CF9-4B38-850D-458751DB9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2C996-D63D-4B90-BE31-B7EE940A1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C289B-3983-47FD-A9BA-4601F14A9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A67C1-76E0-48F8-BC72-C0F79A7AE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B0FB0-11FB-416C-ACB7-8EB896EA3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12F530-CF4A-46DB-8347-A421B9D98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41479-01CC-4F91-827F-CEF2BCA87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13DC2-C57C-4336-81A9-87CE42F90C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45C9C-B697-4804-AB64-643E534EC228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0DECC-F77C-4789-A582-68A1AB031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126D0-A44F-47CA-850F-76C44D710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1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sv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sv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vsolutions.com/Upload/Product/635652466512570000.pdf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app.swaggerhub.com/apis/karacankos/fordcs/1.0-oas3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swaggerhub.com/apis/karacankos/fordcs/1.0-oas3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app.swaggerhub.com/apis/karacankos/fordcs/1.0-oas3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5B3F93-2A0C-4212-B9A9-50D21D941F70}"/>
              </a:ext>
            </a:extLst>
          </p:cNvPr>
          <p:cNvSpPr/>
          <p:nvPr/>
        </p:nvSpPr>
        <p:spPr>
          <a:xfrm>
            <a:off x="9160625" y="358346"/>
            <a:ext cx="2491797" cy="4201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Vienna, April.2022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B34097-3F87-461C-91BC-45E6CA7CA9F4}"/>
              </a:ext>
            </a:extLst>
          </p:cNvPr>
          <p:cNvSpPr/>
          <p:nvPr/>
        </p:nvSpPr>
        <p:spPr>
          <a:xfrm>
            <a:off x="580768" y="5078627"/>
            <a:ext cx="11071654" cy="15198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MSc. Ömer Karacan</a:t>
            </a:r>
          </a:p>
          <a:p>
            <a:pPr algn="ctr"/>
            <a:r>
              <a:rPr lang="sv-S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karacankos@gmail.com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E06B59-BB8C-4AA2-9C5C-E430A24BBC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EDUp FORDCS V1.0</a:t>
            </a:r>
            <a:br>
              <a:rPr lang="en-US" dirty="0"/>
            </a:br>
            <a:r>
              <a:rPr lang="en-US" dirty="0"/>
              <a:t>System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634983-A379-4297-A07A-846AABDD0A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Edu Platform</a:t>
            </a:r>
          </a:p>
          <a:p>
            <a:r>
              <a:rPr lang="en-US" dirty="0"/>
              <a:t>v2022.04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EEC3777-9C50-4CB2-B294-012BC57A882E}"/>
              </a:ext>
            </a:extLst>
          </p:cNvPr>
          <p:cNvGrpSpPr/>
          <p:nvPr/>
        </p:nvGrpSpPr>
        <p:grpSpPr>
          <a:xfrm rot="1013049">
            <a:off x="10440988" y="5334001"/>
            <a:ext cx="965253" cy="1043564"/>
            <a:chOff x="4043251" y="4828093"/>
            <a:chExt cx="965253" cy="104356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A7C609E-01C7-4058-B157-C220174F7F8C}"/>
                </a:ext>
              </a:extLst>
            </p:cNvPr>
            <p:cNvSpPr/>
            <p:nvPr/>
          </p:nvSpPr>
          <p:spPr>
            <a:xfrm>
              <a:off x="4043251" y="4828093"/>
              <a:ext cx="965253" cy="1043564"/>
            </a:xfrm>
            <a:custGeom>
              <a:avLst/>
              <a:gdLst>
                <a:gd name="connsiteX0" fmla="*/ 0 w 965253"/>
                <a:gd name="connsiteY0" fmla="*/ 0 h 1043564"/>
                <a:gd name="connsiteX1" fmla="*/ 472974 w 965253"/>
                <a:gd name="connsiteY1" fmla="*/ 0 h 1043564"/>
                <a:gd name="connsiteX2" fmla="*/ 965253 w 965253"/>
                <a:gd name="connsiteY2" fmla="*/ 0 h 1043564"/>
                <a:gd name="connsiteX3" fmla="*/ 965253 w 965253"/>
                <a:gd name="connsiteY3" fmla="*/ 490475 h 1043564"/>
                <a:gd name="connsiteX4" fmla="*/ 965253 w 965253"/>
                <a:gd name="connsiteY4" fmla="*/ 1043564 h 1043564"/>
                <a:gd name="connsiteX5" fmla="*/ 501932 w 965253"/>
                <a:gd name="connsiteY5" fmla="*/ 1043564 h 1043564"/>
                <a:gd name="connsiteX6" fmla="*/ 0 w 965253"/>
                <a:gd name="connsiteY6" fmla="*/ 1043564 h 1043564"/>
                <a:gd name="connsiteX7" fmla="*/ 0 w 965253"/>
                <a:gd name="connsiteY7" fmla="*/ 500911 h 1043564"/>
                <a:gd name="connsiteX8" fmla="*/ 0 w 965253"/>
                <a:gd name="connsiteY8" fmla="*/ 0 h 104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5253" h="1043564" extrusionOk="0">
                  <a:moveTo>
                    <a:pt x="0" y="0"/>
                  </a:moveTo>
                  <a:cubicBezTo>
                    <a:pt x="116547" y="14602"/>
                    <a:pt x="316445" y="1286"/>
                    <a:pt x="472974" y="0"/>
                  </a:cubicBezTo>
                  <a:cubicBezTo>
                    <a:pt x="629503" y="-1286"/>
                    <a:pt x="719905" y="-24056"/>
                    <a:pt x="965253" y="0"/>
                  </a:cubicBezTo>
                  <a:cubicBezTo>
                    <a:pt x="955157" y="187600"/>
                    <a:pt x="957254" y="263649"/>
                    <a:pt x="965253" y="490475"/>
                  </a:cubicBezTo>
                  <a:cubicBezTo>
                    <a:pt x="973252" y="717301"/>
                    <a:pt x="965970" y="910604"/>
                    <a:pt x="965253" y="1043564"/>
                  </a:cubicBezTo>
                  <a:cubicBezTo>
                    <a:pt x="758483" y="1025468"/>
                    <a:pt x="686657" y="1055124"/>
                    <a:pt x="501932" y="1043564"/>
                  </a:cubicBezTo>
                  <a:cubicBezTo>
                    <a:pt x="317207" y="1032004"/>
                    <a:pt x="139589" y="1038462"/>
                    <a:pt x="0" y="1043564"/>
                  </a:cubicBezTo>
                  <a:cubicBezTo>
                    <a:pt x="22540" y="872185"/>
                    <a:pt x="-17616" y="665320"/>
                    <a:pt x="0" y="500911"/>
                  </a:cubicBezTo>
                  <a:cubicBezTo>
                    <a:pt x="17616" y="336502"/>
                    <a:pt x="1686" y="120311"/>
                    <a:pt x="0" y="0"/>
                  </a:cubicBezTo>
                  <a:close/>
                </a:path>
              </a:pathLst>
            </a:custGeom>
            <a:noFill/>
            <a:ln>
              <a:extLst>
                <a:ext uri="{C807C97D-BFC1-408E-A445-0C87EB9F89A2}">
                  <ask:lineSketchStyleProps xmlns:ask="http://schemas.microsoft.com/office/drawing/2018/sketchyshapes" sd="2123361764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1E88471-C395-47E1-8181-3245FEB23523}"/>
                </a:ext>
              </a:extLst>
            </p:cNvPr>
            <p:cNvGrpSpPr/>
            <p:nvPr/>
          </p:nvGrpSpPr>
          <p:grpSpPr>
            <a:xfrm>
              <a:off x="4197775" y="4997505"/>
              <a:ext cx="128998" cy="668216"/>
              <a:chOff x="3422019" y="4841662"/>
              <a:chExt cx="128998" cy="888081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03ADD5A9-2875-4938-854B-627D1C39BC6F}"/>
                  </a:ext>
                </a:extLst>
              </p:cNvPr>
              <p:cNvSpPr/>
              <p:nvPr/>
            </p:nvSpPr>
            <p:spPr>
              <a:xfrm>
                <a:off x="3422019" y="4841662"/>
                <a:ext cx="117321" cy="211016"/>
              </a:xfrm>
              <a:custGeom>
                <a:avLst/>
                <a:gdLst>
                  <a:gd name="connsiteX0" fmla="*/ 31351 w 117321"/>
                  <a:gd name="connsiteY0" fmla="*/ 0 h 211016"/>
                  <a:gd name="connsiteX1" fmla="*/ 93874 w 117321"/>
                  <a:gd name="connsiteY1" fmla="*/ 46892 h 211016"/>
                  <a:gd name="connsiteX2" fmla="*/ 101690 w 117321"/>
                  <a:gd name="connsiteY2" fmla="*/ 70339 h 211016"/>
                  <a:gd name="connsiteX3" fmla="*/ 93874 w 117321"/>
                  <a:gd name="connsiteY3" fmla="*/ 109416 h 211016"/>
                  <a:gd name="connsiteX4" fmla="*/ 46982 w 117321"/>
                  <a:gd name="connsiteY4" fmla="*/ 148492 h 211016"/>
                  <a:gd name="connsiteX5" fmla="*/ 23536 w 117321"/>
                  <a:gd name="connsiteY5" fmla="*/ 179754 h 211016"/>
                  <a:gd name="connsiteX6" fmla="*/ 23536 w 117321"/>
                  <a:gd name="connsiteY6" fmla="*/ 203200 h 211016"/>
                  <a:gd name="connsiteX7" fmla="*/ 62613 w 117321"/>
                  <a:gd name="connsiteY7" fmla="*/ 195385 h 211016"/>
                  <a:gd name="connsiteX8" fmla="*/ 117321 w 117321"/>
                  <a:gd name="connsiteY8" fmla="*/ 211016 h 211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321" h="211016">
                    <a:moveTo>
                      <a:pt x="31351" y="0"/>
                    </a:moveTo>
                    <a:cubicBezTo>
                      <a:pt x="53802" y="13471"/>
                      <a:pt x="78680" y="24100"/>
                      <a:pt x="93874" y="46892"/>
                    </a:cubicBezTo>
                    <a:cubicBezTo>
                      <a:pt x="98444" y="53747"/>
                      <a:pt x="99085" y="62523"/>
                      <a:pt x="101690" y="70339"/>
                    </a:cubicBezTo>
                    <a:cubicBezTo>
                      <a:pt x="99085" y="83365"/>
                      <a:pt x="99815" y="97535"/>
                      <a:pt x="93874" y="109416"/>
                    </a:cubicBezTo>
                    <a:cubicBezTo>
                      <a:pt x="86351" y="124461"/>
                      <a:pt x="60448" y="139515"/>
                      <a:pt x="46982" y="148492"/>
                    </a:cubicBezTo>
                    <a:cubicBezTo>
                      <a:pt x="39167" y="158913"/>
                      <a:pt x="32746" y="170543"/>
                      <a:pt x="23536" y="179754"/>
                    </a:cubicBezTo>
                    <a:cubicBezTo>
                      <a:pt x="811" y="202480"/>
                      <a:pt x="-15465" y="190200"/>
                      <a:pt x="23536" y="203200"/>
                    </a:cubicBezTo>
                    <a:cubicBezTo>
                      <a:pt x="36562" y="200595"/>
                      <a:pt x="49329" y="195385"/>
                      <a:pt x="62613" y="195385"/>
                    </a:cubicBezTo>
                    <a:cubicBezTo>
                      <a:pt x="89489" y="195385"/>
                      <a:pt x="97665" y="201187"/>
                      <a:pt x="117321" y="21101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7F2CAD6-4921-4900-8053-9549F1B7A2F3}"/>
                  </a:ext>
                </a:extLst>
              </p:cNvPr>
              <p:cNvSpPr/>
              <p:nvPr/>
            </p:nvSpPr>
            <p:spPr>
              <a:xfrm>
                <a:off x="3424744" y="5099339"/>
                <a:ext cx="126273" cy="135046"/>
              </a:xfrm>
              <a:custGeom>
                <a:avLst/>
                <a:gdLst>
                  <a:gd name="connsiteX0" fmla="*/ 15630 w 126273"/>
                  <a:gd name="connsiteY0" fmla="*/ 72523 h 135046"/>
                  <a:gd name="connsiteX1" fmla="*/ 78153 w 126273"/>
                  <a:gd name="connsiteY1" fmla="*/ 119415 h 135046"/>
                  <a:gd name="connsiteX2" fmla="*/ 109415 w 126273"/>
                  <a:gd name="connsiteY2" fmla="*/ 135046 h 135046"/>
                  <a:gd name="connsiteX3" fmla="*/ 117230 w 126273"/>
                  <a:gd name="connsiteY3" fmla="*/ 41261 h 135046"/>
                  <a:gd name="connsiteX4" fmla="*/ 93784 w 126273"/>
                  <a:gd name="connsiteY4" fmla="*/ 25631 h 135046"/>
                  <a:gd name="connsiteX5" fmla="*/ 78153 w 126273"/>
                  <a:gd name="connsiteY5" fmla="*/ 2184 h 135046"/>
                  <a:gd name="connsiteX6" fmla="*/ 15630 w 126273"/>
                  <a:gd name="connsiteY6" fmla="*/ 41261 h 135046"/>
                  <a:gd name="connsiteX7" fmla="*/ 0 w 126273"/>
                  <a:gd name="connsiteY7" fmla="*/ 64708 h 135046"/>
                  <a:gd name="connsiteX8" fmla="*/ 15630 w 126273"/>
                  <a:gd name="connsiteY8" fmla="*/ 72523 h 135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6273" h="135046">
                    <a:moveTo>
                      <a:pt x="15630" y="72523"/>
                    </a:moveTo>
                    <a:cubicBezTo>
                      <a:pt x="28655" y="81641"/>
                      <a:pt x="56383" y="106975"/>
                      <a:pt x="78153" y="119415"/>
                    </a:cubicBezTo>
                    <a:cubicBezTo>
                      <a:pt x="88269" y="125195"/>
                      <a:pt x="98994" y="129836"/>
                      <a:pt x="109415" y="135046"/>
                    </a:cubicBezTo>
                    <a:cubicBezTo>
                      <a:pt x="121303" y="99381"/>
                      <a:pt x="136174" y="79149"/>
                      <a:pt x="117230" y="41261"/>
                    </a:cubicBezTo>
                    <a:cubicBezTo>
                      <a:pt x="113029" y="32860"/>
                      <a:pt x="101599" y="30841"/>
                      <a:pt x="93784" y="25631"/>
                    </a:cubicBezTo>
                    <a:cubicBezTo>
                      <a:pt x="88574" y="17815"/>
                      <a:pt x="87185" y="4765"/>
                      <a:pt x="78153" y="2184"/>
                    </a:cubicBezTo>
                    <a:cubicBezTo>
                      <a:pt x="42513" y="-7999"/>
                      <a:pt x="31153" y="19529"/>
                      <a:pt x="15630" y="41261"/>
                    </a:cubicBezTo>
                    <a:cubicBezTo>
                      <a:pt x="10170" y="48904"/>
                      <a:pt x="5210" y="56892"/>
                      <a:pt x="0" y="64708"/>
                    </a:cubicBezTo>
                    <a:cubicBezTo>
                      <a:pt x="25614" y="81783"/>
                      <a:pt x="2605" y="63405"/>
                      <a:pt x="15630" y="72523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0D194BEC-4858-45A2-B472-A1461CFD72A6}"/>
                  </a:ext>
                </a:extLst>
              </p:cNvPr>
              <p:cNvSpPr/>
              <p:nvPr/>
            </p:nvSpPr>
            <p:spPr>
              <a:xfrm>
                <a:off x="3433696" y="5518727"/>
                <a:ext cx="117321" cy="211016"/>
              </a:xfrm>
              <a:custGeom>
                <a:avLst/>
                <a:gdLst>
                  <a:gd name="connsiteX0" fmla="*/ 31351 w 117321"/>
                  <a:gd name="connsiteY0" fmla="*/ 0 h 211016"/>
                  <a:gd name="connsiteX1" fmla="*/ 93874 w 117321"/>
                  <a:gd name="connsiteY1" fmla="*/ 46892 h 211016"/>
                  <a:gd name="connsiteX2" fmla="*/ 101690 w 117321"/>
                  <a:gd name="connsiteY2" fmla="*/ 70339 h 211016"/>
                  <a:gd name="connsiteX3" fmla="*/ 93874 w 117321"/>
                  <a:gd name="connsiteY3" fmla="*/ 109416 h 211016"/>
                  <a:gd name="connsiteX4" fmla="*/ 46982 w 117321"/>
                  <a:gd name="connsiteY4" fmla="*/ 148492 h 211016"/>
                  <a:gd name="connsiteX5" fmla="*/ 23536 w 117321"/>
                  <a:gd name="connsiteY5" fmla="*/ 179754 h 211016"/>
                  <a:gd name="connsiteX6" fmla="*/ 23536 w 117321"/>
                  <a:gd name="connsiteY6" fmla="*/ 203200 h 211016"/>
                  <a:gd name="connsiteX7" fmla="*/ 62613 w 117321"/>
                  <a:gd name="connsiteY7" fmla="*/ 195385 h 211016"/>
                  <a:gd name="connsiteX8" fmla="*/ 117321 w 117321"/>
                  <a:gd name="connsiteY8" fmla="*/ 211016 h 211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321" h="211016">
                    <a:moveTo>
                      <a:pt x="31351" y="0"/>
                    </a:moveTo>
                    <a:cubicBezTo>
                      <a:pt x="53802" y="13471"/>
                      <a:pt x="78680" y="24100"/>
                      <a:pt x="93874" y="46892"/>
                    </a:cubicBezTo>
                    <a:cubicBezTo>
                      <a:pt x="98444" y="53747"/>
                      <a:pt x="99085" y="62523"/>
                      <a:pt x="101690" y="70339"/>
                    </a:cubicBezTo>
                    <a:cubicBezTo>
                      <a:pt x="99085" y="83365"/>
                      <a:pt x="99815" y="97535"/>
                      <a:pt x="93874" y="109416"/>
                    </a:cubicBezTo>
                    <a:cubicBezTo>
                      <a:pt x="86351" y="124461"/>
                      <a:pt x="60448" y="139515"/>
                      <a:pt x="46982" y="148492"/>
                    </a:cubicBezTo>
                    <a:cubicBezTo>
                      <a:pt x="39167" y="158913"/>
                      <a:pt x="32746" y="170543"/>
                      <a:pt x="23536" y="179754"/>
                    </a:cubicBezTo>
                    <a:cubicBezTo>
                      <a:pt x="811" y="202480"/>
                      <a:pt x="-15465" y="190200"/>
                      <a:pt x="23536" y="203200"/>
                    </a:cubicBezTo>
                    <a:cubicBezTo>
                      <a:pt x="36562" y="200595"/>
                      <a:pt x="49329" y="195385"/>
                      <a:pt x="62613" y="195385"/>
                    </a:cubicBezTo>
                    <a:cubicBezTo>
                      <a:pt x="89489" y="195385"/>
                      <a:pt x="97665" y="201187"/>
                      <a:pt x="117321" y="21101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76A3DB1-A8B1-4CCC-ABAF-8E14C3D2B377}"/>
                  </a:ext>
                </a:extLst>
              </p:cNvPr>
              <p:cNvSpPr/>
              <p:nvPr/>
            </p:nvSpPr>
            <p:spPr>
              <a:xfrm>
                <a:off x="3433696" y="5271048"/>
                <a:ext cx="117321" cy="211016"/>
              </a:xfrm>
              <a:custGeom>
                <a:avLst/>
                <a:gdLst>
                  <a:gd name="connsiteX0" fmla="*/ 31351 w 117321"/>
                  <a:gd name="connsiteY0" fmla="*/ 0 h 211016"/>
                  <a:gd name="connsiteX1" fmla="*/ 93874 w 117321"/>
                  <a:gd name="connsiteY1" fmla="*/ 46892 h 211016"/>
                  <a:gd name="connsiteX2" fmla="*/ 101690 w 117321"/>
                  <a:gd name="connsiteY2" fmla="*/ 70339 h 211016"/>
                  <a:gd name="connsiteX3" fmla="*/ 93874 w 117321"/>
                  <a:gd name="connsiteY3" fmla="*/ 109416 h 211016"/>
                  <a:gd name="connsiteX4" fmla="*/ 46982 w 117321"/>
                  <a:gd name="connsiteY4" fmla="*/ 148492 h 211016"/>
                  <a:gd name="connsiteX5" fmla="*/ 23536 w 117321"/>
                  <a:gd name="connsiteY5" fmla="*/ 179754 h 211016"/>
                  <a:gd name="connsiteX6" fmla="*/ 23536 w 117321"/>
                  <a:gd name="connsiteY6" fmla="*/ 203200 h 211016"/>
                  <a:gd name="connsiteX7" fmla="*/ 62613 w 117321"/>
                  <a:gd name="connsiteY7" fmla="*/ 195385 h 211016"/>
                  <a:gd name="connsiteX8" fmla="*/ 117321 w 117321"/>
                  <a:gd name="connsiteY8" fmla="*/ 211016 h 211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321" h="211016">
                    <a:moveTo>
                      <a:pt x="31351" y="0"/>
                    </a:moveTo>
                    <a:cubicBezTo>
                      <a:pt x="53802" y="13471"/>
                      <a:pt x="78680" y="24100"/>
                      <a:pt x="93874" y="46892"/>
                    </a:cubicBezTo>
                    <a:cubicBezTo>
                      <a:pt x="98444" y="53747"/>
                      <a:pt x="99085" y="62523"/>
                      <a:pt x="101690" y="70339"/>
                    </a:cubicBezTo>
                    <a:cubicBezTo>
                      <a:pt x="99085" y="83365"/>
                      <a:pt x="99815" y="97535"/>
                      <a:pt x="93874" y="109416"/>
                    </a:cubicBezTo>
                    <a:cubicBezTo>
                      <a:pt x="86351" y="124461"/>
                      <a:pt x="60448" y="139515"/>
                      <a:pt x="46982" y="148492"/>
                    </a:cubicBezTo>
                    <a:cubicBezTo>
                      <a:pt x="39167" y="158913"/>
                      <a:pt x="32746" y="170543"/>
                      <a:pt x="23536" y="179754"/>
                    </a:cubicBezTo>
                    <a:cubicBezTo>
                      <a:pt x="811" y="202480"/>
                      <a:pt x="-15465" y="190200"/>
                      <a:pt x="23536" y="203200"/>
                    </a:cubicBezTo>
                    <a:cubicBezTo>
                      <a:pt x="36562" y="200595"/>
                      <a:pt x="49329" y="195385"/>
                      <a:pt x="62613" y="195385"/>
                    </a:cubicBezTo>
                    <a:cubicBezTo>
                      <a:pt x="89489" y="195385"/>
                      <a:pt x="97665" y="201187"/>
                      <a:pt x="117321" y="21101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C2E4EF8-42E2-4EE0-83A9-DBA7D19A5916}"/>
                </a:ext>
              </a:extLst>
            </p:cNvPr>
            <p:cNvGrpSpPr/>
            <p:nvPr/>
          </p:nvGrpSpPr>
          <p:grpSpPr>
            <a:xfrm>
              <a:off x="4404990" y="4959927"/>
              <a:ext cx="481973" cy="729673"/>
              <a:chOff x="4404990" y="4959927"/>
              <a:chExt cx="481973" cy="729673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71BAAE17-1BAE-4834-B73F-B18A819441B4}"/>
                  </a:ext>
                </a:extLst>
              </p:cNvPr>
              <p:cNvSpPr/>
              <p:nvPr/>
            </p:nvSpPr>
            <p:spPr>
              <a:xfrm>
                <a:off x="4404990" y="4959927"/>
                <a:ext cx="148537" cy="711200"/>
              </a:xfrm>
              <a:custGeom>
                <a:avLst/>
                <a:gdLst>
                  <a:gd name="connsiteX0" fmla="*/ 148537 w 148537"/>
                  <a:gd name="connsiteY0" fmla="*/ 0 h 711200"/>
                  <a:gd name="connsiteX1" fmla="*/ 130065 w 148537"/>
                  <a:gd name="connsiteY1" fmla="*/ 92364 h 711200"/>
                  <a:gd name="connsiteX2" fmla="*/ 120828 w 148537"/>
                  <a:gd name="connsiteY2" fmla="*/ 147782 h 711200"/>
                  <a:gd name="connsiteX3" fmla="*/ 111592 w 148537"/>
                  <a:gd name="connsiteY3" fmla="*/ 175491 h 711200"/>
                  <a:gd name="connsiteX4" fmla="*/ 102355 w 148537"/>
                  <a:gd name="connsiteY4" fmla="*/ 212437 h 711200"/>
                  <a:gd name="connsiteX5" fmla="*/ 83883 w 148537"/>
                  <a:gd name="connsiteY5" fmla="*/ 267855 h 711200"/>
                  <a:gd name="connsiteX6" fmla="*/ 74646 w 148537"/>
                  <a:gd name="connsiteY6" fmla="*/ 406400 h 711200"/>
                  <a:gd name="connsiteX7" fmla="*/ 65410 w 148537"/>
                  <a:gd name="connsiteY7" fmla="*/ 434109 h 711200"/>
                  <a:gd name="connsiteX8" fmla="*/ 46937 w 148537"/>
                  <a:gd name="connsiteY8" fmla="*/ 517237 h 711200"/>
                  <a:gd name="connsiteX9" fmla="*/ 37701 w 148537"/>
                  <a:gd name="connsiteY9" fmla="*/ 554182 h 711200"/>
                  <a:gd name="connsiteX10" fmla="*/ 755 w 148537"/>
                  <a:gd name="connsiteY10" fmla="*/ 665018 h 711200"/>
                  <a:gd name="connsiteX11" fmla="*/ 755 w 148537"/>
                  <a:gd name="connsiteY11" fmla="*/ 711200 h 711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8537" h="711200">
                    <a:moveTo>
                      <a:pt x="148537" y="0"/>
                    </a:moveTo>
                    <a:cubicBezTo>
                      <a:pt x="142380" y="30788"/>
                      <a:pt x="135851" y="61504"/>
                      <a:pt x="130065" y="92364"/>
                    </a:cubicBezTo>
                    <a:cubicBezTo>
                      <a:pt x="126614" y="110771"/>
                      <a:pt x="124891" y="129500"/>
                      <a:pt x="120828" y="147782"/>
                    </a:cubicBezTo>
                    <a:cubicBezTo>
                      <a:pt x="118716" y="157286"/>
                      <a:pt x="114267" y="166130"/>
                      <a:pt x="111592" y="175491"/>
                    </a:cubicBezTo>
                    <a:cubicBezTo>
                      <a:pt x="108105" y="187697"/>
                      <a:pt x="106003" y="200278"/>
                      <a:pt x="102355" y="212437"/>
                    </a:cubicBezTo>
                    <a:cubicBezTo>
                      <a:pt x="96760" y="231088"/>
                      <a:pt x="83883" y="267855"/>
                      <a:pt x="83883" y="267855"/>
                    </a:cubicBezTo>
                    <a:cubicBezTo>
                      <a:pt x="80804" y="314037"/>
                      <a:pt x="79757" y="360399"/>
                      <a:pt x="74646" y="406400"/>
                    </a:cubicBezTo>
                    <a:cubicBezTo>
                      <a:pt x="73571" y="416076"/>
                      <a:pt x="68085" y="424748"/>
                      <a:pt x="65410" y="434109"/>
                    </a:cubicBezTo>
                    <a:cubicBezTo>
                      <a:pt x="54151" y="473519"/>
                      <a:pt x="56458" y="474395"/>
                      <a:pt x="46937" y="517237"/>
                    </a:cubicBezTo>
                    <a:cubicBezTo>
                      <a:pt x="44183" y="529629"/>
                      <a:pt x="41715" y="542139"/>
                      <a:pt x="37701" y="554182"/>
                    </a:cubicBezTo>
                    <a:cubicBezTo>
                      <a:pt x="30718" y="575131"/>
                      <a:pt x="4220" y="633837"/>
                      <a:pt x="755" y="665018"/>
                    </a:cubicBezTo>
                    <a:cubicBezTo>
                      <a:pt x="-945" y="680318"/>
                      <a:pt x="755" y="695806"/>
                      <a:pt x="755" y="7112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A61AAB51-71E4-40AA-BD78-BC712C9D2F97}"/>
                  </a:ext>
                </a:extLst>
              </p:cNvPr>
              <p:cNvSpPr/>
              <p:nvPr/>
            </p:nvSpPr>
            <p:spPr>
              <a:xfrm>
                <a:off x="4479636" y="5032780"/>
                <a:ext cx="407327" cy="656820"/>
              </a:xfrm>
              <a:custGeom>
                <a:avLst/>
                <a:gdLst>
                  <a:gd name="connsiteX0" fmla="*/ 323273 w 407327"/>
                  <a:gd name="connsiteY0" fmla="*/ 10275 h 656820"/>
                  <a:gd name="connsiteX1" fmla="*/ 212437 w 407327"/>
                  <a:gd name="connsiteY1" fmla="*/ 10275 h 656820"/>
                  <a:gd name="connsiteX2" fmla="*/ 175491 w 407327"/>
                  <a:gd name="connsiteY2" fmla="*/ 37984 h 656820"/>
                  <a:gd name="connsiteX3" fmla="*/ 147782 w 407327"/>
                  <a:gd name="connsiteY3" fmla="*/ 56456 h 656820"/>
                  <a:gd name="connsiteX4" fmla="*/ 101600 w 407327"/>
                  <a:gd name="connsiteY4" fmla="*/ 111875 h 656820"/>
                  <a:gd name="connsiteX5" fmla="*/ 83128 w 407327"/>
                  <a:gd name="connsiteY5" fmla="*/ 139584 h 656820"/>
                  <a:gd name="connsiteX6" fmla="*/ 55419 w 407327"/>
                  <a:gd name="connsiteY6" fmla="*/ 167293 h 656820"/>
                  <a:gd name="connsiteX7" fmla="*/ 0 w 407327"/>
                  <a:gd name="connsiteY7" fmla="*/ 231947 h 656820"/>
                  <a:gd name="connsiteX8" fmla="*/ 73891 w 407327"/>
                  <a:gd name="connsiteY8" fmla="*/ 250420 h 656820"/>
                  <a:gd name="connsiteX9" fmla="*/ 120073 w 407327"/>
                  <a:gd name="connsiteY9" fmla="*/ 259656 h 656820"/>
                  <a:gd name="connsiteX10" fmla="*/ 157019 w 407327"/>
                  <a:gd name="connsiteY10" fmla="*/ 268893 h 656820"/>
                  <a:gd name="connsiteX11" fmla="*/ 184728 w 407327"/>
                  <a:gd name="connsiteY11" fmla="*/ 278129 h 656820"/>
                  <a:gd name="connsiteX12" fmla="*/ 387928 w 407327"/>
                  <a:gd name="connsiteY12" fmla="*/ 287365 h 656820"/>
                  <a:gd name="connsiteX13" fmla="*/ 406400 w 407327"/>
                  <a:gd name="connsiteY13" fmla="*/ 324311 h 656820"/>
                  <a:gd name="connsiteX14" fmla="*/ 369455 w 407327"/>
                  <a:gd name="connsiteY14" fmla="*/ 333547 h 656820"/>
                  <a:gd name="connsiteX15" fmla="*/ 360219 w 407327"/>
                  <a:gd name="connsiteY15" fmla="*/ 361256 h 656820"/>
                  <a:gd name="connsiteX16" fmla="*/ 314037 w 407327"/>
                  <a:gd name="connsiteY16" fmla="*/ 416675 h 656820"/>
                  <a:gd name="connsiteX17" fmla="*/ 295564 w 407327"/>
                  <a:gd name="connsiteY17" fmla="*/ 444384 h 656820"/>
                  <a:gd name="connsiteX18" fmla="*/ 249382 w 407327"/>
                  <a:gd name="connsiteY18" fmla="*/ 453620 h 656820"/>
                  <a:gd name="connsiteX19" fmla="*/ 221673 w 407327"/>
                  <a:gd name="connsiteY19" fmla="*/ 472093 h 656820"/>
                  <a:gd name="connsiteX20" fmla="*/ 193964 w 407327"/>
                  <a:gd name="connsiteY20" fmla="*/ 536747 h 656820"/>
                  <a:gd name="connsiteX21" fmla="*/ 184728 w 407327"/>
                  <a:gd name="connsiteY21" fmla="*/ 564456 h 656820"/>
                  <a:gd name="connsiteX22" fmla="*/ 184728 w 407327"/>
                  <a:gd name="connsiteY22" fmla="*/ 656820 h 656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07327" h="656820">
                    <a:moveTo>
                      <a:pt x="323273" y="10275"/>
                    </a:moveTo>
                    <a:cubicBezTo>
                      <a:pt x="278395" y="1299"/>
                      <a:pt x="261221" y="-7465"/>
                      <a:pt x="212437" y="10275"/>
                    </a:cubicBezTo>
                    <a:cubicBezTo>
                      <a:pt x="197970" y="15536"/>
                      <a:pt x="188018" y="29037"/>
                      <a:pt x="175491" y="37984"/>
                    </a:cubicBezTo>
                    <a:cubicBezTo>
                      <a:pt x="166458" y="44436"/>
                      <a:pt x="157018" y="50299"/>
                      <a:pt x="147782" y="56456"/>
                    </a:cubicBezTo>
                    <a:cubicBezTo>
                      <a:pt x="101913" y="125258"/>
                      <a:pt x="160869" y="40749"/>
                      <a:pt x="101600" y="111875"/>
                    </a:cubicBezTo>
                    <a:cubicBezTo>
                      <a:pt x="94494" y="120403"/>
                      <a:pt x="90234" y="131056"/>
                      <a:pt x="83128" y="139584"/>
                    </a:cubicBezTo>
                    <a:cubicBezTo>
                      <a:pt x="74766" y="149619"/>
                      <a:pt x="63781" y="157258"/>
                      <a:pt x="55419" y="167293"/>
                    </a:cubicBezTo>
                    <a:cubicBezTo>
                      <a:pt x="-14909" y="251686"/>
                      <a:pt x="110996" y="120954"/>
                      <a:pt x="0" y="231947"/>
                    </a:cubicBezTo>
                    <a:cubicBezTo>
                      <a:pt x="170271" y="266003"/>
                      <a:pt x="-39747" y="222012"/>
                      <a:pt x="73891" y="250420"/>
                    </a:cubicBezTo>
                    <a:cubicBezTo>
                      <a:pt x="89121" y="254227"/>
                      <a:pt x="104748" y="256250"/>
                      <a:pt x="120073" y="259656"/>
                    </a:cubicBezTo>
                    <a:cubicBezTo>
                      <a:pt x="132465" y="262410"/>
                      <a:pt x="144813" y="265406"/>
                      <a:pt x="157019" y="268893"/>
                    </a:cubicBezTo>
                    <a:cubicBezTo>
                      <a:pt x="166380" y="271568"/>
                      <a:pt x="175023" y="277353"/>
                      <a:pt x="184728" y="278129"/>
                    </a:cubicBezTo>
                    <a:cubicBezTo>
                      <a:pt x="252315" y="283536"/>
                      <a:pt x="320195" y="284286"/>
                      <a:pt x="387928" y="287365"/>
                    </a:cubicBezTo>
                    <a:cubicBezTo>
                      <a:pt x="394085" y="299680"/>
                      <a:pt x="411514" y="311527"/>
                      <a:pt x="406400" y="324311"/>
                    </a:cubicBezTo>
                    <a:cubicBezTo>
                      <a:pt x="401686" y="336097"/>
                      <a:pt x="379367" y="325617"/>
                      <a:pt x="369455" y="333547"/>
                    </a:cubicBezTo>
                    <a:cubicBezTo>
                      <a:pt x="361853" y="339629"/>
                      <a:pt x="364573" y="352548"/>
                      <a:pt x="360219" y="361256"/>
                    </a:cubicBezTo>
                    <a:cubicBezTo>
                      <a:pt x="343022" y="395651"/>
                      <a:pt x="339568" y="386038"/>
                      <a:pt x="314037" y="416675"/>
                    </a:cubicBezTo>
                    <a:cubicBezTo>
                      <a:pt x="306931" y="425203"/>
                      <a:pt x="301722" y="435148"/>
                      <a:pt x="295564" y="444384"/>
                    </a:cubicBezTo>
                    <a:cubicBezTo>
                      <a:pt x="276594" y="501296"/>
                      <a:pt x="302645" y="453620"/>
                      <a:pt x="249382" y="453620"/>
                    </a:cubicBezTo>
                    <a:cubicBezTo>
                      <a:pt x="238281" y="453620"/>
                      <a:pt x="230909" y="465935"/>
                      <a:pt x="221673" y="472093"/>
                    </a:cubicBezTo>
                    <a:cubicBezTo>
                      <a:pt x="193551" y="514275"/>
                      <a:pt x="208874" y="484560"/>
                      <a:pt x="193964" y="536747"/>
                    </a:cubicBezTo>
                    <a:cubicBezTo>
                      <a:pt x="191289" y="546108"/>
                      <a:pt x="185475" y="554749"/>
                      <a:pt x="184728" y="564456"/>
                    </a:cubicBezTo>
                    <a:cubicBezTo>
                      <a:pt x="182367" y="595153"/>
                      <a:pt x="184728" y="626032"/>
                      <a:pt x="184728" y="65682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79CD8EB-358E-43CD-B04B-354B82D4D2B9}"/>
                </a:ext>
              </a:extLst>
            </p:cNvPr>
            <p:cNvGrpSpPr/>
            <p:nvPr/>
          </p:nvGrpSpPr>
          <p:grpSpPr>
            <a:xfrm>
              <a:off x="4470999" y="5474196"/>
              <a:ext cx="398755" cy="220809"/>
              <a:chOff x="4470999" y="5474196"/>
              <a:chExt cx="398755" cy="220809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0513A304-F26C-44C2-B3FB-FA85346C9A0E}"/>
                  </a:ext>
                </a:extLst>
              </p:cNvPr>
              <p:cNvSpPr/>
              <p:nvPr/>
            </p:nvSpPr>
            <p:spPr>
              <a:xfrm>
                <a:off x="4736672" y="5474196"/>
                <a:ext cx="133082" cy="191525"/>
              </a:xfrm>
              <a:custGeom>
                <a:avLst/>
                <a:gdLst>
                  <a:gd name="connsiteX0" fmla="*/ 54708 w 133082"/>
                  <a:gd name="connsiteY0" fmla="*/ 0 h 191525"/>
                  <a:gd name="connsiteX1" fmla="*/ 7816 w 133082"/>
                  <a:gd name="connsiteY1" fmla="*/ 62523 h 191525"/>
                  <a:gd name="connsiteX2" fmla="*/ 0 w 133082"/>
                  <a:gd name="connsiteY2" fmla="*/ 85969 h 191525"/>
                  <a:gd name="connsiteX3" fmla="*/ 15631 w 133082"/>
                  <a:gd name="connsiteY3" fmla="*/ 109415 h 191525"/>
                  <a:gd name="connsiteX4" fmla="*/ 46893 w 133082"/>
                  <a:gd name="connsiteY4" fmla="*/ 101600 h 191525"/>
                  <a:gd name="connsiteX5" fmla="*/ 101600 w 133082"/>
                  <a:gd name="connsiteY5" fmla="*/ 109415 h 191525"/>
                  <a:gd name="connsiteX6" fmla="*/ 132862 w 133082"/>
                  <a:gd name="connsiteY6" fmla="*/ 156308 h 191525"/>
                  <a:gd name="connsiteX7" fmla="*/ 125047 w 133082"/>
                  <a:gd name="connsiteY7" fmla="*/ 187569 h 191525"/>
                  <a:gd name="connsiteX8" fmla="*/ 46893 w 133082"/>
                  <a:gd name="connsiteY8" fmla="*/ 187569 h 19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3082" h="191525" extrusionOk="0">
                    <a:moveTo>
                      <a:pt x="54708" y="0"/>
                    </a:moveTo>
                    <a:cubicBezTo>
                      <a:pt x="43993" y="7703"/>
                      <a:pt x="13985" y="46733"/>
                      <a:pt x="7816" y="62523"/>
                    </a:cubicBezTo>
                    <a:cubicBezTo>
                      <a:pt x="5856" y="70254"/>
                      <a:pt x="1692" y="78183"/>
                      <a:pt x="0" y="85969"/>
                    </a:cubicBezTo>
                    <a:cubicBezTo>
                      <a:pt x="4129" y="94840"/>
                      <a:pt x="6554" y="107361"/>
                      <a:pt x="15631" y="109415"/>
                    </a:cubicBezTo>
                    <a:cubicBezTo>
                      <a:pt x="24495" y="112087"/>
                      <a:pt x="36385" y="101711"/>
                      <a:pt x="46893" y="101600"/>
                    </a:cubicBezTo>
                    <a:cubicBezTo>
                      <a:pt x="66608" y="101754"/>
                      <a:pt x="84109" y="105276"/>
                      <a:pt x="101600" y="109415"/>
                    </a:cubicBezTo>
                    <a:cubicBezTo>
                      <a:pt x="131223" y="119394"/>
                      <a:pt x="131641" y="113446"/>
                      <a:pt x="132862" y="156308"/>
                    </a:cubicBezTo>
                    <a:cubicBezTo>
                      <a:pt x="132590" y="164453"/>
                      <a:pt x="134544" y="184728"/>
                      <a:pt x="125047" y="187569"/>
                    </a:cubicBezTo>
                    <a:cubicBezTo>
                      <a:pt x="105010" y="198961"/>
                      <a:pt x="73826" y="187781"/>
                      <a:pt x="46893" y="187569"/>
                    </a:cubicBezTo>
                  </a:path>
                </a:pathLst>
              </a:custGeom>
              <a:noFill/>
              <a:ln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54708 w 133082"/>
                          <a:gd name="connsiteY0" fmla="*/ 0 h 191525"/>
                          <a:gd name="connsiteX1" fmla="*/ 7816 w 133082"/>
                          <a:gd name="connsiteY1" fmla="*/ 62523 h 191525"/>
                          <a:gd name="connsiteX2" fmla="*/ 0 w 133082"/>
                          <a:gd name="connsiteY2" fmla="*/ 85969 h 191525"/>
                          <a:gd name="connsiteX3" fmla="*/ 15631 w 133082"/>
                          <a:gd name="connsiteY3" fmla="*/ 109415 h 191525"/>
                          <a:gd name="connsiteX4" fmla="*/ 46893 w 133082"/>
                          <a:gd name="connsiteY4" fmla="*/ 101600 h 191525"/>
                          <a:gd name="connsiteX5" fmla="*/ 101600 w 133082"/>
                          <a:gd name="connsiteY5" fmla="*/ 109415 h 191525"/>
                          <a:gd name="connsiteX6" fmla="*/ 132862 w 133082"/>
                          <a:gd name="connsiteY6" fmla="*/ 156308 h 191525"/>
                          <a:gd name="connsiteX7" fmla="*/ 125047 w 133082"/>
                          <a:gd name="connsiteY7" fmla="*/ 187569 h 191525"/>
                          <a:gd name="connsiteX8" fmla="*/ 46893 w 133082"/>
                          <a:gd name="connsiteY8" fmla="*/ 187569 h 19152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33082" h="191525">
                            <a:moveTo>
                              <a:pt x="54708" y="0"/>
                            </a:moveTo>
                            <a:cubicBezTo>
                              <a:pt x="47041" y="9583"/>
                              <a:pt x="16110" y="45936"/>
                              <a:pt x="7816" y="62523"/>
                            </a:cubicBezTo>
                            <a:cubicBezTo>
                              <a:pt x="4132" y="69891"/>
                              <a:pt x="2605" y="78154"/>
                              <a:pt x="0" y="85969"/>
                            </a:cubicBezTo>
                            <a:cubicBezTo>
                              <a:pt x="5210" y="93784"/>
                              <a:pt x="6720" y="106445"/>
                              <a:pt x="15631" y="109415"/>
                            </a:cubicBezTo>
                            <a:cubicBezTo>
                              <a:pt x="25821" y="112812"/>
                              <a:pt x="36152" y="101600"/>
                              <a:pt x="46893" y="101600"/>
                            </a:cubicBezTo>
                            <a:cubicBezTo>
                              <a:pt x="65314" y="101600"/>
                              <a:pt x="83364" y="106810"/>
                              <a:pt x="101600" y="109415"/>
                            </a:cubicBezTo>
                            <a:cubicBezTo>
                              <a:pt x="131800" y="119482"/>
                              <a:pt x="132862" y="112296"/>
                              <a:pt x="132862" y="156308"/>
                            </a:cubicBezTo>
                            <a:cubicBezTo>
                              <a:pt x="132862" y="167049"/>
                              <a:pt x="135141" y="183898"/>
                              <a:pt x="125047" y="187569"/>
                            </a:cubicBezTo>
                            <a:cubicBezTo>
                              <a:pt x="100564" y="196472"/>
                              <a:pt x="72944" y="187569"/>
                              <a:pt x="46893" y="187569"/>
                            </a:cubicBezTo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A2189F0-AB89-4776-866F-009D2AA93BCC}"/>
                  </a:ext>
                </a:extLst>
              </p:cNvPr>
              <p:cNvSpPr/>
              <p:nvPr/>
            </p:nvSpPr>
            <p:spPr>
              <a:xfrm>
                <a:off x="4470999" y="5569959"/>
                <a:ext cx="109758" cy="125046"/>
              </a:xfrm>
              <a:custGeom>
                <a:avLst/>
                <a:gdLst>
                  <a:gd name="connsiteX0" fmla="*/ 15973 w 109758"/>
                  <a:gd name="connsiteY0" fmla="*/ 78153 h 125046"/>
                  <a:gd name="connsiteX1" fmla="*/ 70681 w 109758"/>
                  <a:gd name="connsiteY1" fmla="*/ 125046 h 125046"/>
                  <a:gd name="connsiteX2" fmla="*/ 94127 w 109758"/>
                  <a:gd name="connsiteY2" fmla="*/ 117230 h 125046"/>
                  <a:gd name="connsiteX3" fmla="*/ 109758 w 109758"/>
                  <a:gd name="connsiteY3" fmla="*/ 93784 h 125046"/>
                  <a:gd name="connsiteX4" fmla="*/ 70681 w 109758"/>
                  <a:gd name="connsiteY4" fmla="*/ 0 h 125046"/>
                  <a:gd name="connsiteX5" fmla="*/ 15973 w 109758"/>
                  <a:gd name="connsiteY5" fmla="*/ 7815 h 125046"/>
                  <a:gd name="connsiteX6" fmla="*/ 8158 w 109758"/>
                  <a:gd name="connsiteY6" fmla="*/ 93784 h 125046"/>
                  <a:gd name="connsiteX7" fmla="*/ 15973 w 109758"/>
                  <a:gd name="connsiteY7" fmla="*/ 78153 h 125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9758" h="125046" extrusionOk="0">
                    <a:moveTo>
                      <a:pt x="15973" y="78153"/>
                    </a:moveTo>
                    <a:cubicBezTo>
                      <a:pt x="25162" y="85522"/>
                      <a:pt x="36245" y="122718"/>
                      <a:pt x="70681" y="125046"/>
                    </a:cubicBezTo>
                    <a:cubicBezTo>
                      <a:pt x="80136" y="124866"/>
                      <a:pt x="85721" y="120912"/>
                      <a:pt x="94127" y="117230"/>
                    </a:cubicBezTo>
                    <a:cubicBezTo>
                      <a:pt x="98731" y="109618"/>
                      <a:pt x="108624" y="104517"/>
                      <a:pt x="109758" y="93784"/>
                    </a:cubicBezTo>
                    <a:cubicBezTo>
                      <a:pt x="111117" y="17188"/>
                      <a:pt x="108128" y="26690"/>
                      <a:pt x="70681" y="0"/>
                    </a:cubicBezTo>
                    <a:cubicBezTo>
                      <a:pt x="54593" y="563"/>
                      <a:pt x="35207" y="-924"/>
                      <a:pt x="15973" y="7815"/>
                    </a:cubicBezTo>
                    <a:cubicBezTo>
                      <a:pt x="-8617" y="24974"/>
                      <a:pt x="1895" y="80059"/>
                      <a:pt x="8158" y="93784"/>
                    </a:cubicBezTo>
                    <a:cubicBezTo>
                      <a:pt x="11572" y="98771"/>
                      <a:pt x="3090" y="71819"/>
                      <a:pt x="15973" y="78153"/>
                    </a:cubicBezTo>
                    <a:close/>
                  </a:path>
                </a:pathLst>
              </a:custGeom>
              <a:noFill/>
              <a:ln>
                <a:extLst>
                  <a:ext uri="{C807C97D-BFC1-408E-A445-0C87EB9F89A2}">
                    <ask:lineSketchStyleProps xmlns:ask="http://schemas.microsoft.com/office/drawing/2018/sketchyshapes" sd="981765707">
                      <a:custGeom>
                        <a:avLst/>
                        <a:gdLst>
                          <a:gd name="connsiteX0" fmla="*/ 15973 w 109758"/>
                          <a:gd name="connsiteY0" fmla="*/ 78153 h 125046"/>
                          <a:gd name="connsiteX1" fmla="*/ 70681 w 109758"/>
                          <a:gd name="connsiteY1" fmla="*/ 125046 h 125046"/>
                          <a:gd name="connsiteX2" fmla="*/ 94127 w 109758"/>
                          <a:gd name="connsiteY2" fmla="*/ 117230 h 125046"/>
                          <a:gd name="connsiteX3" fmla="*/ 109758 w 109758"/>
                          <a:gd name="connsiteY3" fmla="*/ 93784 h 125046"/>
                          <a:gd name="connsiteX4" fmla="*/ 70681 w 109758"/>
                          <a:gd name="connsiteY4" fmla="*/ 0 h 125046"/>
                          <a:gd name="connsiteX5" fmla="*/ 15973 w 109758"/>
                          <a:gd name="connsiteY5" fmla="*/ 7815 h 125046"/>
                          <a:gd name="connsiteX6" fmla="*/ 8158 w 109758"/>
                          <a:gd name="connsiteY6" fmla="*/ 93784 h 125046"/>
                          <a:gd name="connsiteX7" fmla="*/ 15973 w 109758"/>
                          <a:gd name="connsiteY7" fmla="*/ 78153 h 12504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109758" h="125046">
                            <a:moveTo>
                              <a:pt x="15973" y="78153"/>
                            </a:moveTo>
                            <a:cubicBezTo>
                              <a:pt x="26393" y="83363"/>
                              <a:pt x="41883" y="125046"/>
                              <a:pt x="70681" y="125046"/>
                            </a:cubicBezTo>
                            <a:cubicBezTo>
                              <a:pt x="78919" y="125046"/>
                              <a:pt x="86312" y="119835"/>
                              <a:pt x="94127" y="117230"/>
                            </a:cubicBezTo>
                            <a:cubicBezTo>
                              <a:pt x="99337" y="109415"/>
                              <a:pt x="109758" y="103177"/>
                              <a:pt x="109758" y="93784"/>
                            </a:cubicBezTo>
                            <a:cubicBezTo>
                              <a:pt x="109758" y="18068"/>
                              <a:pt x="110055" y="26248"/>
                              <a:pt x="70681" y="0"/>
                            </a:cubicBezTo>
                            <a:cubicBezTo>
                              <a:pt x="52445" y="2605"/>
                              <a:pt x="32076" y="-1131"/>
                              <a:pt x="15973" y="7815"/>
                            </a:cubicBezTo>
                            <a:cubicBezTo>
                              <a:pt x="-10161" y="22334"/>
                              <a:pt x="2279" y="80067"/>
                              <a:pt x="8158" y="93784"/>
                            </a:cubicBezTo>
                            <a:cubicBezTo>
                              <a:pt x="10210" y="98573"/>
                              <a:pt x="5553" y="72943"/>
                              <a:pt x="15973" y="78153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CA49298-2B85-4732-A8D9-1EA062B8B287}"/>
              </a:ext>
            </a:extLst>
          </p:cNvPr>
          <p:cNvGrpSpPr/>
          <p:nvPr/>
        </p:nvGrpSpPr>
        <p:grpSpPr>
          <a:xfrm>
            <a:off x="837275" y="1044575"/>
            <a:ext cx="1334428" cy="920042"/>
            <a:chOff x="2815543" y="3055448"/>
            <a:chExt cx="1334428" cy="92004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B845905-B065-4DE7-AA47-D1D0AAC5D46F}"/>
                </a:ext>
              </a:extLst>
            </p:cNvPr>
            <p:cNvSpPr txBox="1"/>
            <p:nvPr/>
          </p:nvSpPr>
          <p:spPr>
            <a:xfrm>
              <a:off x="2815543" y="3667713"/>
              <a:ext cx="133442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70C0"/>
                  </a:solidFill>
                </a:rPr>
                <a:t>FORDSC Project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505607E-17F0-4600-8537-CAE376CDB058}"/>
                </a:ext>
              </a:extLst>
            </p:cNvPr>
            <p:cNvGrpSpPr/>
            <p:nvPr/>
          </p:nvGrpSpPr>
          <p:grpSpPr>
            <a:xfrm>
              <a:off x="3166224" y="3055448"/>
              <a:ext cx="616062" cy="650752"/>
              <a:chOff x="3166224" y="3055448"/>
              <a:chExt cx="616062" cy="650752"/>
            </a:xfrm>
          </p:grpSpPr>
          <p:pic>
            <p:nvPicPr>
              <p:cNvPr id="55" name="Graphic 54" descr="Fuel outline">
                <a:extLst>
                  <a:ext uri="{FF2B5EF4-FFF2-40B4-BE49-F238E27FC236}">
                    <a16:creationId xmlns:a16="http://schemas.microsoft.com/office/drawing/2014/main" id="{8DAD7B4D-2EF4-49BE-B1A1-5111C3FC02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66224" y="3055448"/>
                <a:ext cx="616062" cy="650752"/>
              </a:xfrm>
              <a:prstGeom prst="rect">
                <a:avLst/>
              </a:prstGeom>
            </p:spPr>
          </p:pic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7024A71-3401-4C8A-B620-E355DADFE819}"/>
                  </a:ext>
                </a:extLst>
              </p:cNvPr>
              <p:cNvSpPr txBox="1"/>
              <p:nvPr/>
            </p:nvSpPr>
            <p:spPr>
              <a:xfrm>
                <a:off x="3296634" y="3304268"/>
                <a:ext cx="266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i="1" dirty="0">
                    <a:solidFill>
                      <a:schemeClr val="accent5">
                        <a:lumMod val="75000"/>
                      </a:schemeClr>
                    </a:solidFill>
                  </a:rPr>
                  <a:t>F</a:t>
                </a:r>
              </a:p>
            </p:txBody>
          </p: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05CCAA6-2673-4FB8-9078-11017049303C}"/>
              </a:ext>
            </a:extLst>
          </p:cNvPr>
          <p:cNvGrpSpPr/>
          <p:nvPr/>
        </p:nvGrpSpPr>
        <p:grpSpPr>
          <a:xfrm>
            <a:off x="10677235" y="916169"/>
            <a:ext cx="943497" cy="726211"/>
            <a:chOff x="5488935" y="1690688"/>
            <a:chExt cx="943497" cy="726211"/>
          </a:xfrm>
        </p:grpSpPr>
        <p:pic>
          <p:nvPicPr>
            <p:cNvPr id="74" name="Graphic 73" descr="Closed book outline">
              <a:extLst>
                <a:ext uri="{FF2B5EF4-FFF2-40B4-BE49-F238E27FC236}">
                  <a16:creationId xmlns:a16="http://schemas.microsoft.com/office/drawing/2014/main" id="{62A7DBEA-947C-421E-A778-B1C55871C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63521" y="1690688"/>
              <a:ext cx="794327" cy="590808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BAEFFBD-4345-4014-99FC-CDE604AD138F}"/>
                </a:ext>
              </a:extLst>
            </p:cNvPr>
            <p:cNvSpPr txBox="1"/>
            <p:nvPr/>
          </p:nvSpPr>
          <p:spPr>
            <a:xfrm>
              <a:off x="5488935" y="2186067"/>
              <a:ext cx="943497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accent5">
                      <a:lumMod val="75000"/>
                    </a:schemeClr>
                  </a:solidFill>
                </a:rPr>
                <a:t>Compendium</a:t>
              </a:r>
            </a:p>
          </p:txBody>
        </p:sp>
      </p:grpSp>
      <p:pic>
        <p:nvPicPr>
          <p:cNvPr id="82" name="Picture 81">
            <a:extLst>
              <a:ext uri="{FF2B5EF4-FFF2-40B4-BE49-F238E27FC236}">
                <a16:creationId xmlns:a16="http://schemas.microsoft.com/office/drawing/2014/main" id="{A1213CB1-FA48-47EF-B072-0764E94A07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636" y="5232677"/>
            <a:ext cx="914479" cy="118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196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5C597-5935-4ADD-BCBF-DE2CC6AED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508" y="480512"/>
            <a:ext cx="5228492" cy="1487187"/>
          </a:xfrm>
        </p:spPr>
        <p:txBody>
          <a:bodyPr>
            <a:noAutofit/>
          </a:bodyPr>
          <a:lstStyle/>
          <a:p>
            <a:r>
              <a:rPr lang="en-US" sz="3600" dirty="0"/>
              <a:t>System Use Cases</a:t>
            </a:r>
            <a:br>
              <a:rPr lang="en-US" sz="3600" dirty="0"/>
            </a:br>
            <a:r>
              <a:rPr lang="en-US" sz="3600" dirty="0"/>
              <a:t>Use Case Launch the CS V1.0  - Activities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68EE2C3-3D9B-4C4B-9884-8D1E5E52D961}"/>
              </a:ext>
            </a:extLst>
          </p:cNvPr>
          <p:cNvSpPr/>
          <p:nvPr/>
        </p:nvSpPr>
        <p:spPr>
          <a:xfrm>
            <a:off x="1574159" y="127853"/>
            <a:ext cx="3536574" cy="1046747"/>
          </a:xfrm>
          <a:prstGeom prst="ellips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System Use Case</a:t>
            </a:r>
          </a:p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Launch the CS V1.0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4336FC3-8767-4124-9F2B-1745EFCE493B}"/>
              </a:ext>
            </a:extLst>
          </p:cNvPr>
          <p:cNvGrpSpPr/>
          <p:nvPr/>
        </p:nvGrpSpPr>
        <p:grpSpPr>
          <a:xfrm>
            <a:off x="5799015" y="2840378"/>
            <a:ext cx="5076639" cy="1437902"/>
            <a:chOff x="6187887" y="3437592"/>
            <a:chExt cx="5076639" cy="1437902"/>
          </a:xfrm>
        </p:grpSpPr>
        <p:sp>
          <p:nvSpPr>
            <p:cNvPr id="10" name="Content Placeholder 2">
              <a:extLst>
                <a:ext uri="{FF2B5EF4-FFF2-40B4-BE49-F238E27FC236}">
                  <a16:creationId xmlns:a16="http://schemas.microsoft.com/office/drawing/2014/main" id="{073D07DF-3BF2-4B3F-86B8-600B2A59EE26}"/>
                </a:ext>
              </a:extLst>
            </p:cNvPr>
            <p:cNvSpPr txBox="1">
              <a:spLocks/>
            </p:cNvSpPr>
            <p:nvPr/>
          </p:nvSpPr>
          <p:spPr>
            <a:xfrm>
              <a:off x="6682153" y="3617335"/>
              <a:ext cx="4582373" cy="104674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47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buNone/>
              </a:pPr>
              <a:r>
                <a:rPr lang="en-US" sz="2900" dirty="0"/>
                <a:t>Activity #2 “Connecting to Powerline”:</a:t>
              </a:r>
              <a:br>
                <a:rPr lang="en-US" sz="2000" dirty="0"/>
              </a:br>
              <a:r>
                <a:rPr lang="en-US" sz="2500" dirty="0"/>
                <a:t>CS is connected to the powerline, and the state is set to “POWER_OFF” via the  configuration parameter “Status” by the “</a:t>
              </a:r>
              <a:r>
                <a:rPr lang="en-US" sz="2500" b="1" dirty="0"/>
                <a:t>Charging Station System Operator</a:t>
              </a:r>
              <a:r>
                <a:rPr lang="en-US" sz="2500" dirty="0"/>
                <a:t>” [REF_SHC] </a:t>
              </a:r>
              <a:br>
                <a:rPr lang="en-US" sz="2500" dirty="0"/>
              </a:br>
              <a:r>
                <a:rPr lang="en-US" sz="2500" dirty="0">
                  <a:sym typeface="Wingdings" panose="05000000000000000000" pitchFamily="2" charset="2"/>
                </a:rPr>
                <a:t> </a:t>
              </a:r>
              <a:r>
                <a:rPr lang="en-US" sz="2500" dirty="0">
                  <a:solidFill>
                    <a:srgbClr val="C00000"/>
                  </a:solidFill>
                </a:rPr>
                <a:t>CS State : POWER_OFF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3E40B81-A0CE-408A-BEEC-5540FB498B81}"/>
                </a:ext>
              </a:extLst>
            </p:cNvPr>
            <p:cNvSpPr/>
            <p:nvPr/>
          </p:nvSpPr>
          <p:spPr>
            <a:xfrm>
              <a:off x="6187887" y="3437592"/>
              <a:ext cx="5076639" cy="1437902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B63D4AB-9CA7-4E69-B950-D489E078524D}"/>
              </a:ext>
            </a:extLst>
          </p:cNvPr>
          <p:cNvGrpSpPr/>
          <p:nvPr/>
        </p:nvGrpSpPr>
        <p:grpSpPr>
          <a:xfrm>
            <a:off x="351693" y="4165034"/>
            <a:ext cx="5447322" cy="1180445"/>
            <a:chOff x="638244" y="4553459"/>
            <a:chExt cx="5447322" cy="132556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93CA8B-3F0C-4CC1-AF72-B5452D11178C}"/>
                </a:ext>
              </a:extLst>
            </p:cNvPr>
            <p:cNvSpPr txBox="1"/>
            <p:nvPr/>
          </p:nvSpPr>
          <p:spPr>
            <a:xfrm>
              <a:off x="872706" y="4790847"/>
              <a:ext cx="5212860" cy="7949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/>
                <a:t>Activity #3 “Set to Car Charge ready”:</a:t>
              </a:r>
            </a:p>
            <a:p>
              <a:r>
                <a:rPr lang="en-US" sz="1200" dirty="0"/>
                <a:t>The “</a:t>
              </a:r>
              <a:r>
                <a:rPr lang="en-US" sz="1200" b="1" dirty="0" err="1"/>
                <a:t>SystemControllerUnit</a:t>
              </a:r>
              <a:r>
                <a:rPr lang="en-US" sz="1200" dirty="0"/>
                <a:t>” sets the state to “UX_ READY_TO_CHARGE”</a:t>
              </a:r>
              <a:br>
                <a:rPr lang="en-US" sz="1200" dirty="0"/>
              </a:br>
              <a:r>
                <a:rPr lang="en-US" sz="1200" dirty="0">
                  <a:sym typeface="Wingdings" panose="05000000000000000000" pitchFamily="2" charset="2"/>
                </a:rPr>
                <a:t></a:t>
              </a:r>
              <a:r>
                <a:rPr lang="en-US" sz="1200" dirty="0"/>
                <a:t> </a:t>
              </a:r>
              <a:r>
                <a:rPr lang="en-US" sz="1200" dirty="0">
                  <a:solidFill>
                    <a:srgbClr val="C00000"/>
                  </a:solidFill>
                </a:rPr>
                <a:t>CS State :  UX_ READY_TO_CHARGE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6FDD814-2858-40D3-97F1-B18014105B5D}"/>
                </a:ext>
              </a:extLst>
            </p:cNvPr>
            <p:cNvSpPr/>
            <p:nvPr/>
          </p:nvSpPr>
          <p:spPr>
            <a:xfrm>
              <a:off x="638244" y="4553459"/>
              <a:ext cx="4855972" cy="1325563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6E5BB71-947F-4F12-B988-015D6AD21AD1}"/>
              </a:ext>
            </a:extLst>
          </p:cNvPr>
          <p:cNvGrpSpPr/>
          <p:nvPr/>
        </p:nvGrpSpPr>
        <p:grpSpPr>
          <a:xfrm>
            <a:off x="5678521" y="5247325"/>
            <a:ext cx="5197133" cy="1325564"/>
            <a:chOff x="6872947" y="5114330"/>
            <a:chExt cx="5197133" cy="1325564"/>
          </a:xfrm>
        </p:grpSpPr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B95C3798-5865-461B-9200-01979925E821}"/>
                </a:ext>
              </a:extLst>
            </p:cNvPr>
            <p:cNvSpPr txBox="1">
              <a:spLocks/>
            </p:cNvSpPr>
            <p:nvPr/>
          </p:nvSpPr>
          <p:spPr>
            <a:xfrm>
              <a:off x="7565292" y="5294073"/>
              <a:ext cx="4504788" cy="113017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dirty="0"/>
                <a:t>Activity #4 “Close the Power Circuit”:</a:t>
              </a:r>
              <a:br>
                <a:rPr lang="en-US" sz="1700" dirty="0"/>
              </a:br>
              <a:r>
                <a:rPr lang="en-US" sz="1300" dirty="0"/>
                <a:t>Via </a:t>
              </a:r>
              <a:r>
                <a:rPr lang="en-US" sz="1300" dirty="0" err="1"/>
                <a:t>SmartMeter</a:t>
              </a:r>
              <a:r>
                <a:rPr lang="en-US" sz="1300" dirty="0"/>
                <a:t>, the CS is connected to grid power, and the state is set to “UX_POWER_PRESENT” by the “</a:t>
              </a:r>
              <a:r>
                <a:rPr lang="en-US" sz="1300" b="1" dirty="0"/>
                <a:t>Charging Station System Operator</a:t>
              </a:r>
              <a:r>
                <a:rPr lang="en-US" sz="1300" dirty="0"/>
                <a:t>”!</a:t>
              </a:r>
              <a:br>
                <a:rPr lang="en-US" sz="1300" dirty="0"/>
              </a:br>
              <a:r>
                <a:rPr lang="en-US" sz="1300" dirty="0">
                  <a:sym typeface="Wingdings" panose="05000000000000000000" pitchFamily="2" charset="2"/>
                </a:rPr>
                <a:t> </a:t>
              </a:r>
              <a:r>
                <a:rPr lang="en-US" sz="1300" dirty="0">
                  <a:solidFill>
                    <a:srgbClr val="C00000"/>
                  </a:solidFill>
                </a:rPr>
                <a:t>CS State : UX_POWER_PRESENT</a:t>
              </a:r>
            </a:p>
            <a:p>
              <a:pPr lvl="1"/>
              <a:endParaRPr lang="en-US" sz="1600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6FF72A8-4A64-412F-8729-D9B8DBAD143E}"/>
                </a:ext>
              </a:extLst>
            </p:cNvPr>
            <p:cNvSpPr/>
            <p:nvPr/>
          </p:nvSpPr>
          <p:spPr>
            <a:xfrm>
              <a:off x="6872947" y="5114330"/>
              <a:ext cx="5064367" cy="1325564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9E54736-BE68-410F-81EB-03CFE37F2964}"/>
              </a:ext>
            </a:extLst>
          </p:cNvPr>
          <p:cNvGrpSpPr/>
          <p:nvPr/>
        </p:nvGrpSpPr>
        <p:grpSpPr>
          <a:xfrm>
            <a:off x="164126" y="1512521"/>
            <a:ext cx="5734594" cy="1466174"/>
            <a:chOff x="4595446" y="1670978"/>
            <a:chExt cx="5734594" cy="160419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C6A3A3B-CF09-4197-9E75-A4DDFA851666}"/>
                </a:ext>
              </a:extLst>
            </p:cNvPr>
            <p:cNvSpPr/>
            <p:nvPr/>
          </p:nvSpPr>
          <p:spPr>
            <a:xfrm>
              <a:off x="4595446" y="1670978"/>
              <a:ext cx="5734594" cy="1604195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6BD25E6-7E9B-4943-81AE-FCD56A449EE2}"/>
                </a:ext>
              </a:extLst>
            </p:cNvPr>
            <p:cNvSpPr txBox="1"/>
            <p:nvPr/>
          </p:nvSpPr>
          <p:spPr>
            <a:xfrm>
              <a:off x="5186458" y="1916572"/>
              <a:ext cx="4909648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n-US" sz="1600" dirty="0"/>
                <a:t>Activity #1 “Operational Readiness”:</a:t>
              </a:r>
            </a:p>
            <a:p>
              <a:pPr marL="0" indent="0">
                <a:lnSpc>
                  <a:spcPct val="100000"/>
                </a:lnSpc>
                <a:buNone/>
              </a:pPr>
              <a:r>
                <a:rPr lang="en-US" sz="1200" dirty="0"/>
                <a:t>CS is installed, passed the “operational readiness test”, and the state is set to “INITIAL_STATE” via the configuration parameter “Status” by the “</a:t>
              </a:r>
              <a:r>
                <a:rPr lang="en-US" sz="1200" b="1" dirty="0"/>
                <a:t>Charging Station System Operator</a:t>
              </a:r>
              <a:r>
                <a:rPr lang="en-US" sz="1200" dirty="0"/>
                <a:t>” [REF_SHC] </a:t>
              </a:r>
              <a:br>
                <a:rPr lang="en-US" sz="1200" dirty="0"/>
              </a:br>
              <a:r>
                <a:rPr lang="en-US" sz="1200" dirty="0">
                  <a:sym typeface="Wingdings" panose="05000000000000000000" pitchFamily="2" charset="2"/>
                </a:rPr>
                <a:t></a:t>
              </a:r>
              <a:r>
                <a:rPr lang="en-US" sz="1200" dirty="0"/>
                <a:t> </a:t>
              </a:r>
              <a:r>
                <a:rPr lang="en-US" sz="1200" dirty="0">
                  <a:solidFill>
                    <a:srgbClr val="C00000"/>
                  </a:solidFill>
                </a:rPr>
                <a:t>CS State :  INITIAL_STATE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4DE6368-C7F2-4D6A-A748-B73737E006EF}"/>
              </a:ext>
            </a:extLst>
          </p:cNvPr>
          <p:cNvCxnSpPr>
            <a:cxnSpLocks/>
            <a:stCxn id="11" idx="4"/>
            <a:endCxn id="4" idx="0"/>
          </p:cNvCxnSpPr>
          <p:nvPr/>
        </p:nvCxnSpPr>
        <p:spPr>
          <a:xfrm rot="5400000">
            <a:off x="3017975" y="1188049"/>
            <a:ext cx="337921" cy="31102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2">
            <a:extLst>
              <a:ext uri="{FF2B5EF4-FFF2-40B4-BE49-F238E27FC236}">
                <a16:creationId xmlns:a16="http://schemas.microsoft.com/office/drawing/2014/main" id="{A64C62B4-C67D-43BA-989F-668735784EBB}"/>
              </a:ext>
            </a:extLst>
          </p:cNvPr>
          <p:cNvCxnSpPr>
            <a:cxnSpLocks/>
            <a:stCxn id="4" idx="6"/>
            <a:endCxn id="16" idx="0"/>
          </p:cNvCxnSpPr>
          <p:nvPr/>
        </p:nvCxnSpPr>
        <p:spPr>
          <a:xfrm>
            <a:off x="5898720" y="2245608"/>
            <a:ext cx="2438615" cy="5947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2">
            <a:extLst>
              <a:ext uri="{FF2B5EF4-FFF2-40B4-BE49-F238E27FC236}">
                <a16:creationId xmlns:a16="http://schemas.microsoft.com/office/drawing/2014/main" id="{94EFD41E-A5D4-4A7C-9F35-0FE40246C8BB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rot="10800000" flipV="1">
            <a:off x="2779679" y="3559328"/>
            <a:ext cx="3019336" cy="6057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2">
            <a:extLst>
              <a:ext uri="{FF2B5EF4-FFF2-40B4-BE49-F238E27FC236}">
                <a16:creationId xmlns:a16="http://schemas.microsoft.com/office/drawing/2014/main" id="{3DCB6DA1-258D-423F-B040-D9A2E1E13B71}"/>
              </a:ext>
            </a:extLst>
          </p:cNvPr>
          <p:cNvCxnSpPr>
            <a:cxnSpLocks/>
            <a:stCxn id="17" idx="6"/>
            <a:endCxn id="18" idx="0"/>
          </p:cNvCxnSpPr>
          <p:nvPr/>
        </p:nvCxnSpPr>
        <p:spPr>
          <a:xfrm>
            <a:off x="5207665" y="4755257"/>
            <a:ext cx="3003040" cy="49206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997D507-550B-452B-93A9-CF7F64683949}"/>
              </a:ext>
            </a:extLst>
          </p:cNvPr>
          <p:cNvSpPr txBox="1"/>
          <p:nvPr/>
        </p:nvSpPr>
        <p:spPr>
          <a:xfrm>
            <a:off x="7262523" y="1942378"/>
            <a:ext cx="50409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</a:rPr>
              <a:t>&lt;Describe the User Types and their interest for this Use Case!&gt;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F78E8AD-B259-4A2D-909F-C3B64BB4CC5A}"/>
              </a:ext>
            </a:extLst>
          </p:cNvPr>
          <p:cNvSpPr txBox="1"/>
          <p:nvPr/>
        </p:nvSpPr>
        <p:spPr>
          <a:xfrm>
            <a:off x="7478679" y="22173"/>
            <a:ext cx="5290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Method Task: Specify the system use cases!</a:t>
            </a:r>
          </a:p>
        </p:txBody>
      </p:sp>
    </p:spTree>
    <p:extLst>
      <p:ext uri="{BB962C8B-B14F-4D97-AF65-F5344CB8AC3E}">
        <p14:creationId xmlns:p14="http://schemas.microsoft.com/office/powerpoint/2010/main" val="2505250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5C597-5935-4ADD-BCBF-DE2CC6AED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508" y="480512"/>
            <a:ext cx="5228492" cy="1487187"/>
          </a:xfrm>
        </p:spPr>
        <p:txBody>
          <a:bodyPr>
            <a:noAutofit/>
          </a:bodyPr>
          <a:lstStyle/>
          <a:p>
            <a:r>
              <a:rPr lang="en-US" sz="3600" dirty="0"/>
              <a:t>System Use Cases</a:t>
            </a:r>
            <a:br>
              <a:rPr lang="en-US" sz="3600" dirty="0"/>
            </a:br>
            <a:r>
              <a:rPr lang="en-US" sz="3600" dirty="0"/>
              <a:t>Charge the Car [REF_SHC] V1.0 - Activities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4336FC3-8767-4124-9F2B-1745EFCE493B}"/>
              </a:ext>
            </a:extLst>
          </p:cNvPr>
          <p:cNvGrpSpPr/>
          <p:nvPr/>
        </p:nvGrpSpPr>
        <p:grpSpPr>
          <a:xfrm>
            <a:off x="5799015" y="2840378"/>
            <a:ext cx="5275385" cy="1226491"/>
            <a:chOff x="6187887" y="3437592"/>
            <a:chExt cx="5275385" cy="1226491"/>
          </a:xfrm>
        </p:grpSpPr>
        <p:sp>
          <p:nvSpPr>
            <p:cNvPr id="10" name="Content Placeholder 2">
              <a:extLst>
                <a:ext uri="{FF2B5EF4-FFF2-40B4-BE49-F238E27FC236}">
                  <a16:creationId xmlns:a16="http://schemas.microsoft.com/office/drawing/2014/main" id="{073D07DF-3BF2-4B3F-86B8-600B2A59EE26}"/>
                </a:ext>
              </a:extLst>
            </p:cNvPr>
            <p:cNvSpPr txBox="1">
              <a:spLocks/>
            </p:cNvSpPr>
            <p:nvPr/>
          </p:nvSpPr>
          <p:spPr>
            <a:xfrm>
              <a:off x="6682153" y="3617335"/>
              <a:ext cx="4781119" cy="104674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en-US" sz="1600" dirty="0"/>
                <a:t>Activity #2 “Start charging”:</a:t>
              </a:r>
              <a:br>
                <a:rPr lang="en-US" sz="1600" dirty="0"/>
              </a:br>
              <a:r>
                <a:rPr lang="en-US" sz="1200" dirty="0"/>
                <a:t>The “Home resident” [REF_SHC] starts the charging!.</a:t>
              </a:r>
              <a:br>
                <a:rPr lang="en-US" sz="1200" dirty="0"/>
              </a:br>
              <a:r>
                <a:rPr lang="en-US" sz="1200" dirty="0"/>
                <a:t>The “</a:t>
              </a:r>
              <a:r>
                <a:rPr lang="en-US" sz="1200" dirty="0" err="1"/>
                <a:t>SystemControllerUnit</a:t>
              </a:r>
              <a:r>
                <a:rPr lang="en-US" sz="1200" dirty="0"/>
                <a:t>” sets the system to UX_ VEHICLE_CHARGING!</a:t>
              </a:r>
              <a:br>
                <a:rPr lang="en-US" sz="1200" dirty="0"/>
              </a:br>
              <a:r>
                <a:rPr lang="en-US" sz="1200" dirty="0">
                  <a:solidFill>
                    <a:srgbClr val="C00000"/>
                  </a:solidFill>
                  <a:sym typeface="Wingdings" panose="05000000000000000000" pitchFamily="2" charset="2"/>
                </a:rPr>
                <a:t> </a:t>
              </a:r>
              <a:r>
                <a:rPr lang="en-US" sz="1200" dirty="0">
                  <a:solidFill>
                    <a:srgbClr val="C00000"/>
                  </a:solidFill>
                </a:rPr>
                <a:t>CS State : UX_ VEHICLE_CHARGING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3E40B81-A0CE-408A-BEEC-5540FB498B81}"/>
                </a:ext>
              </a:extLst>
            </p:cNvPr>
            <p:cNvSpPr/>
            <p:nvPr/>
          </p:nvSpPr>
          <p:spPr>
            <a:xfrm>
              <a:off x="6187887" y="3437592"/>
              <a:ext cx="5275385" cy="1201534"/>
            </a:xfrm>
            <a:prstGeom prst="ellipse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B63D4AB-9CA7-4E69-B950-D489E078524D}"/>
              </a:ext>
            </a:extLst>
          </p:cNvPr>
          <p:cNvGrpSpPr/>
          <p:nvPr/>
        </p:nvGrpSpPr>
        <p:grpSpPr>
          <a:xfrm>
            <a:off x="593969" y="4165034"/>
            <a:ext cx="4613695" cy="1518366"/>
            <a:chOff x="880520" y="4553459"/>
            <a:chExt cx="4613695" cy="170502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93CA8B-3F0C-4CC1-AF72-B5452D11178C}"/>
                </a:ext>
              </a:extLst>
            </p:cNvPr>
            <p:cNvSpPr txBox="1"/>
            <p:nvPr/>
          </p:nvSpPr>
          <p:spPr>
            <a:xfrm>
              <a:off x="1286920" y="4790847"/>
              <a:ext cx="4207295" cy="12096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n-US" sz="1600" dirty="0"/>
                <a:t>Activity #3 “Stop charging”:</a:t>
              </a:r>
            </a:p>
            <a:p>
              <a:r>
                <a:rPr lang="en-US" sz="1200" dirty="0"/>
                <a:t>The “</a:t>
              </a:r>
              <a:r>
                <a:rPr lang="en-US" sz="1200" b="1" dirty="0"/>
                <a:t>Home resident</a:t>
              </a:r>
              <a:r>
                <a:rPr lang="en-US" sz="1200" dirty="0"/>
                <a:t>” [REF_SHC] or the “</a:t>
              </a:r>
              <a:r>
                <a:rPr lang="en-US" sz="1200" b="1" dirty="0" err="1"/>
                <a:t>SystemControllerUnit</a:t>
              </a:r>
              <a:r>
                <a:rPr lang="en-US" sz="1200" dirty="0"/>
                <a:t>” stops the charging! The “</a:t>
              </a:r>
              <a:r>
                <a:rPr lang="en-US" sz="1200" b="1" dirty="0" err="1"/>
                <a:t>SystemControllerUnit</a:t>
              </a:r>
              <a:r>
                <a:rPr lang="en-US" sz="1200" dirty="0"/>
                <a:t>” sets the system to UX_ VEHICLE_CONNECTED!</a:t>
              </a:r>
              <a:br>
                <a:rPr lang="en-US" sz="1200" dirty="0"/>
              </a:br>
              <a:r>
                <a:rPr lang="en-US" sz="1200" dirty="0">
                  <a:sym typeface="Wingdings" panose="05000000000000000000" pitchFamily="2" charset="2"/>
                </a:rPr>
                <a:t> </a:t>
              </a:r>
              <a:r>
                <a:rPr lang="en-US" sz="1200" dirty="0">
                  <a:solidFill>
                    <a:srgbClr val="C00000"/>
                  </a:solidFill>
                </a:rPr>
                <a:t>CS State : UX_ VEHICLE_CONNECTED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6FDD814-2858-40D3-97F1-B18014105B5D}"/>
                </a:ext>
              </a:extLst>
            </p:cNvPr>
            <p:cNvSpPr/>
            <p:nvPr/>
          </p:nvSpPr>
          <p:spPr>
            <a:xfrm>
              <a:off x="880520" y="4553459"/>
              <a:ext cx="4613695" cy="1705026"/>
            </a:xfrm>
            <a:prstGeom prst="ellipse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6E5BB71-947F-4F12-B988-015D6AD21AD1}"/>
              </a:ext>
            </a:extLst>
          </p:cNvPr>
          <p:cNvGrpSpPr/>
          <p:nvPr/>
        </p:nvGrpSpPr>
        <p:grpSpPr>
          <a:xfrm>
            <a:off x="5547555" y="5345479"/>
            <a:ext cx="5197133" cy="1325564"/>
            <a:chOff x="6872947" y="5114330"/>
            <a:chExt cx="5197133" cy="1325564"/>
          </a:xfrm>
        </p:grpSpPr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B95C3798-5865-461B-9200-01979925E821}"/>
                </a:ext>
              </a:extLst>
            </p:cNvPr>
            <p:cNvSpPr txBox="1">
              <a:spLocks/>
            </p:cNvSpPr>
            <p:nvPr/>
          </p:nvSpPr>
          <p:spPr>
            <a:xfrm>
              <a:off x="7304161" y="5377498"/>
              <a:ext cx="4765919" cy="104674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700" dirty="0"/>
                <a:t>Activity #4 “Disconnect the Plug from Vehicle”:</a:t>
              </a:r>
              <a:br>
                <a:rPr lang="en-US" sz="1600" dirty="0"/>
              </a:br>
              <a:r>
                <a:rPr lang="en-US" sz="1200" dirty="0"/>
                <a:t>The “Home resident” [REF_SHC] disconnects the CS from the vehicle!</a:t>
              </a:r>
              <a:br>
                <a:rPr lang="en-US" sz="1200" dirty="0"/>
              </a:br>
              <a:r>
                <a:rPr lang="en-US" sz="1200" dirty="0"/>
                <a:t>The “</a:t>
              </a:r>
              <a:r>
                <a:rPr lang="en-US" sz="1200" b="1" dirty="0" err="1"/>
                <a:t>SystemControllerUnit</a:t>
              </a:r>
              <a:r>
                <a:rPr lang="en-US" sz="1200" dirty="0"/>
                <a:t>” sets the system to UX_ READY_TO_CHARGE! </a:t>
              </a:r>
              <a:br>
                <a:rPr lang="en-US" sz="1200" dirty="0"/>
              </a:br>
              <a:r>
                <a:rPr lang="en-US" sz="1200" dirty="0">
                  <a:sym typeface="Wingdings" panose="05000000000000000000" pitchFamily="2" charset="2"/>
                </a:rPr>
                <a:t> </a:t>
              </a:r>
              <a:r>
                <a:rPr lang="en-US" sz="1200" dirty="0">
                  <a:solidFill>
                    <a:srgbClr val="C00000"/>
                  </a:solidFill>
                </a:rPr>
                <a:t>CS State : UX_ READY_TO_CHARGE</a:t>
              </a:r>
              <a:endParaRPr lang="en-US" sz="1600" dirty="0">
                <a:solidFill>
                  <a:srgbClr val="C00000"/>
                </a:solidFill>
              </a:endParaRPr>
            </a:p>
            <a:p>
              <a:pPr lvl="1"/>
              <a:endParaRPr lang="en-US" sz="1600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6FF72A8-4A64-412F-8729-D9B8DBAD143E}"/>
                </a:ext>
              </a:extLst>
            </p:cNvPr>
            <p:cNvSpPr/>
            <p:nvPr/>
          </p:nvSpPr>
          <p:spPr>
            <a:xfrm>
              <a:off x="6872947" y="5114330"/>
              <a:ext cx="5197133" cy="1325564"/>
            </a:xfrm>
            <a:prstGeom prst="ellipse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9E54736-BE68-410F-81EB-03CFE37F2964}"/>
              </a:ext>
            </a:extLst>
          </p:cNvPr>
          <p:cNvGrpSpPr/>
          <p:nvPr/>
        </p:nvGrpSpPr>
        <p:grpSpPr>
          <a:xfrm>
            <a:off x="164126" y="1512521"/>
            <a:ext cx="5734594" cy="1338400"/>
            <a:chOff x="4595446" y="1670978"/>
            <a:chExt cx="5734594" cy="146439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C6A3A3B-CF09-4197-9E75-A4DDFA851666}"/>
                </a:ext>
              </a:extLst>
            </p:cNvPr>
            <p:cNvSpPr/>
            <p:nvPr/>
          </p:nvSpPr>
          <p:spPr>
            <a:xfrm>
              <a:off x="4595446" y="1670978"/>
              <a:ext cx="5734594" cy="1464393"/>
            </a:xfrm>
            <a:prstGeom prst="ellipse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6BD25E6-7E9B-4943-81AE-FCD56A449EE2}"/>
                </a:ext>
              </a:extLst>
            </p:cNvPr>
            <p:cNvSpPr txBox="1"/>
            <p:nvPr/>
          </p:nvSpPr>
          <p:spPr>
            <a:xfrm>
              <a:off x="5186458" y="1916572"/>
              <a:ext cx="4909648" cy="9765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n-US" sz="1600" dirty="0"/>
                <a:t>Activity #1“Connect the Plug to Vehicle”:</a:t>
              </a:r>
            </a:p>
            <a:p>
              <a:pPr marL="0" indent="0">
                <a:buNone/>
              </a:pPr>
              <a:r>
                <a:rPr lang="en-US" sz="1200" dirty="0"/>
                <a:t>The “Home resident” [REF_SHC] connects the CS to the vehicle! </a:t>
              </a:r>
              <a:br>
                <a:rPr lang="en-US" sz="1200" dirty="0"/>
              </a:br>
              <a:r>
                <a:rPr lang="en-US" sz="1200" dirty="0"/>
                <a:t>The “</a:t>
              </a:r>
              <a:r>
                <a:rPr lang="en-US" sz="1200" dirty="0" err="1"/>
                <a:t>SystemControllerUnit</a:t>
              </a:r>
              <a:r>
                <a:rPr lang="en-US" sz="1200" dirty="0"/>
                <a:t>” sets the system to UX_ VEHICLE_CONNECTED!</a:t>
              </a:r>
              <a:br>
                <a:rPr lang="en-US" sz="1200" dirty="0"/>
              </a:br>
              <a:r>
                <a:rPr lang="en-US" sz="1200" dirty="0">
                  <a:solidFill>
                    <a:srgbClr val="C00000"/>
                  </a:solidFill>
                  <a:sym typeface="Wingdings" panose="05000000000000000000" pitchFamily="2" charset="2"/>
                </a:rPr>
                <a:t> </a:t>
              </a:r>
              <a:r>
                <a:rPr lang="en-US" sz="1200" dirty="0">
                  <a:solidFill>
                    <a:srgbClr val="C00000"/>
                  </a:solidFill>
                </a:rPr>
                <a:t>CS State : UX_ VEHICLE_CONNECTED</a:t>
              </a:r>
              <a:endParaRPr lang="en-US" sz="11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4DE6368-C7F2-4D6A-A748-B73737E006EF}"/>
              </a:ext>
            </a:extLst>
          </p:cNvPr>
          <p:cNvCxnSpPr>
            <a:cxnSpLocks/>
            <a:endCxn id="4" idx="0"/>
          </p:cNvCxnSpPr>
          <p:nvPr/>
        </p:nvCxnSpPr>
        <p:spPr>
          <a:xfrm rot="5400000">
            <a:off x="3017977" y="1188047"/>
            <a:ext cx="337921" cy="311027"/>
          </a:xfrm>
          <a:prstGeom prst="curved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2">
            <a:extLst>
              <a:ext uri="{FF2B5EF4-FFF2-40B4-BE49-F238E27FC236}">
                <a16:creationId xmlns:a16="http://schemas.microsoft.com/office/drawing/2014/main" id="{A64C62B4-C67D-43BA-989F-668735784EBB}"/>
              </a:ext>
            </a:extLst>
          </p:cNvPr>
          <p:cNvCxnSpPr>
            <a:cxnSpLocks/>
            <a:stCxn id="4" idx="6"/>
            <a:endCxn id="16" idx="0"/>
          </p:cNvCxnSpPr>
          <p:nvPr/>
        </p:nvCxnSpPr>
        <p:spPr>
          <a:xfrm>
            <a:off x="5898720" y="2181721"/>
            <a:ext cx="2537988" cy="658657"/>
          </a:xfrm>
          <a:prstGeom prst="curved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2">
            <a:extLst>
              <a:ext uri="{FF2B5EF4-FFF2-40B4-BE49-F238E27FC236}">
                <a16:creationId xmlns:a16="http://schemas.microsoft.com/office/drawing/2014/main" id="{94EFD41E-A5D4-4A7C-9F35-0FE40246C8BB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rot="10800000" flipV="1">
            <a:off x="2900817" y="3441144"/>
            <a:ext cx="2898198" cy="723889"/>
          </a:xfrm>
          <a:prstGeom prst="curved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2">
            <a:extLst>
              <a:ext uri="{FF2B5EF4-FFF2-40B4-BE49-F238E27FC236}">
                <a16:creationId xmlns:a16="http://schemas.microsoft.com/office/drawing/2014/main" id="{3DCB6DA1-258D-423F-B040-D9A2E1E13B71}"/>
              </a:ext>
            </a:extLst>
          </p:cNvPr>
          <p:cNvCxnSpPr>
            <a:cxnSpLocks/>
            <a:stCxn id="17" idx="6"/>
            <a:endCxn id="18" idx="0"/>
          </p:cNvCxnSpPr>
          <p:nvPr/>
        </p:nvCxnSpPr>
        <p:spPr>
          <a:xfrm>
            <a:off x="5207664" y="4924217"/>
            <a:ext cx="2938458" cy="421262"/>
          </a:xfrm>
          <a:prstGeom prst="curved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997D507-550B-452B-93A9-CF7F64683949}"/>
              </a:ext>
            </a:extLst>
          </p:cNvPr>
          <p:cNvSpPr txBox="1"/>
          <p:nvPr/>
        </p:nvSpPr>
        <p:spPr>
          <a:xfrm>
            <a:off x="7262523" y="1942378"/>
            <a:ext cx="50409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</a:rPr>
              <a:t>&lt;Describe the User Types and their interest for this Use Case!&gt;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F78E8AD-B259-4A2D-909F-C3B64BB4CC5A}"/>
              </a:ext>
            </a:extLst>
          </p:cNvPr>
          <p:cNvSpPr txBox="1"/>
          <p:nvPr/>
        </p:nvSpPr>
        <p:spPr>
          <a:xfrm>
            <a:off x="7478679" y="22173"/>
            <a:ext cx="5290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Method Task: Specify the system use cases!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631DDC5-EF23-4ADC-BBA1-88931A7013DE}"/>
              </a:ext>
            </a:extLst>
          </p:cNvPr>
          <p:cNvSpPr/>
          <p:nvPr/>
        </p:nvSpPr>
        <p:spPr>
          <a:xfrm>
            <a:off x="1574160" y="111383"/>
            <a:ext cx="3536574" cy="1046747"/>
          </a:xfrm>
          <a:prstGeom prst="ellipse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System Use Case</a:t>
            </a:r>
          </a:p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Charge the Car [REF_SHC] V1.0 </a:t>
            </a:r>
          </a:p>
        </p:txBody>
      </p:sp>
    </p:spTree>
    <p:extLst>
      <p:ext uri="{BB962C8B-B14F-4D97-AF65-F5344CB8AC3E}">
        <p14:creationId xmlns:p14="http://schemas.microsoft.com/office/powerpoint/2010/main" val="3814556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5C597-5935-4ADD-BCBF-DE2CC6AED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31880" cy="1325563"/>
          </a:xfrm>
        </p:spPr>
        <p:txBody>
          <a:bodyPr>
            <a:normAutofit/>
          </a:bodyPr>
          <a:lstStyle/>
          <a:p>
            <a:r>
              <a:rPr lang="en-US" dirty="0"/>
              <a:t>System Use Cases</a:t>
            </a:r>
            <a:br>
              <a:rPr lang="en-US" dirty="0"/>
            </a:br>
            <a:r>
              <a:rPr lang="en-US" dirty="0"/>
              <a:t>Use Case Failure Handling V1.0 - Activities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68EE2C3-3D9B-4C4B-9884-8D1E5E52D961}"/>
              </a:ext>
            </a:extLst>
          </p:cNvPr>
          <p:cNvSpPr/>
          <p:nvPr/>
        </p:nvSpPr>
        <p:spPr>
          <a:xfrm>
            <a:off x="418066" y="1825625"/>
            <a:ext cx="3536574" cy="104674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System Use Case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Failure Handling V1.0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527A72-8E30-47EF-B1B1-C91420D7DFC7}"/>
              </a:ext>
            </a:extLst>
          </p:cNvPr>
          <p:cNvSpPr txBox="1"/>
          <p:nvPr/>
        </p:nvSpPr>
        <p:spPr>
          <a:xfrm>
            <a:off x="6901375" y="104576"/>
            <a:ext cx="5290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Method Task: Specify the system use cases!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B665FB-295B-44C5-A06E-CB6809FACA10}"/>
              </a:ext>
            </a:extLst>
          </p:cNvPr>
          <p:cNvSpPr txBox="1"/>
          <p:nvPr/>
        </p:nvSpPr>
        <p:spPr>
          <a:xfrm>
            <a:off x="385010" y="580763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Describe the User Types and their interest for this Use Case!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90FD61-F865-4D52-ACEE-327A049507DC}"/>
              </a:ext>
            </a:extLst>
          </p:cNvPr>
          <p:cNvGrpSpPr/>
          <p:nvPr/>
        </p:nvGrpSpPr>
        <p:grpSpPr>
          <a:xfrm>
            <a:off x="4532924" y="3150211"/>
            <a:ext cx="6518031" cy="1440640"/>
            <a:chOff x="5072185" y="2599914"/>
            <a:chExt cx="6518031" cy="144064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C312CB8-2D3F-4125-BDE4-238477780529}"/>
                </a:ext>
              </a:extLst>
            </p:cNvPr>
            <p:cNvSpPr/>
            <p:nvPr/>
          </p:nvSpPr>
          <p:spPr>
            <a:xfrm>
              <a:off x="5072185" y="2599914"/>
              <a:ext cx="6314830" cy="14406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66AC2C-04E9-46A6-9A36-36B1203A7952}"/>
                </a:ext>
              </a:extLst>
            </p:cNvPr>
            <p:cNvSpPr txBox="1"/>
            <p:nvPr/>
          </p:nvSpPr>
          <p:spPr>
            <a:xfrm>
              <a:off x="5494216" y="2880188"/>
              <a:ext cx="6096000" cy="8925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lnSpc>
                  <a:spcPct val="100000"/>
                </a:lnSpc>
                <a:buNone/>
              </a:pPr>
              <a:r>
                <a:rPr lang="en-US" sz="1600" dirty="0"/>
                <a:t>Activity “Failure Detection”:</a:t>
              </a:r>
              <a:br>
                <a:rPr lang="en-US" sz="2400" dirty="0"/>
              </a:br>
              <a:r>
                <a:rPr lang="en-US" sz="1200" dirty="0"/>
                <a:t>The “</a:t>
              </a:r>
              <a:r>
                <a:rPr lang="en-US" sz="1200" b="1" dirty="0" err="1"/>
                <a:t>SystemControllerUnit</a:t>
              </a:r>
              <a:r>
                <a:rPr lang="en-US" sz="1200" dirty="0"/>
                <a:t>” sets the state to “UX_ TROUBLE” and starts the system failure handling routine, during which the Failure indicator refreshes the status regularly!</a:t>
              </a:r>
              <a:br>
                <a:rPr lang="en-US" sz="1200" dirty="0"/>
              </a:br>
              <a:r>
                <a:rPr lang="en-US" sz="1200" dirty="0">
                  <a:sym typeface="Wingdings" panose="05000000000000000000" pitchFamily="2" charset="2"/>
                </a:rPr>
                <a:t></a:t>
              </a:r>
              <a:r>
                <a:rPr lang="en-US" sz="1200" dirty="0"/>
                <a:t> </a:t>
              </a:r>
              <a:r>
                <a:rPr lang="en-US" sz="1200" dirty="0">
                  <a:solidFill>
                    <a:srgbClr val="C00000"/>
                  </a:solidFill>
                </a:rPr>
                <a:t>CS State :  UX_ TROUBLE</a:t>
              </a:r>
              <a:endParaRPr lang="en-US" sz="1200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ED7279-F315-41B7-9AD6-34CE97D05E38}"/>
              </a:ext>
            </a:extLst>
          </p:cNvPr>
          <p:cNvCxnSpPr>
            <a:stCxn id="11" idx="6"/>
            <a:endCxn id="9" idx="0"/>
          </p:cNvCxnSpPr>
          <p:nvPr/>
        </p:nvCxnSpPr>
        <p:spPr>
          <a:xfrm>
            <a:off x="3954640" y="2348999"/>
            <a:ext cx="3735699" cy="801212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09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ED177-793A-45CC-AC27-B0DF2C6BF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Requirements -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679F9-41A4-4834-9741-E3B75D153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SREQ_1: All Use Cases should be described (per Activities), UML modelled, implemented and tested. </a:t>
            </a:r>
          </a:p>
          <a:p>
            <a:r>
              <a:rPr lang="en-US" dirty="0"/>
              <a:t>SREQ_ 2: The Actors should be authorized to involve in specific system interactions! 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Role-based service authorization should be given!</a:t>
            </a:r>
          </a:p>
          <a:p>
            <a:r>
              <a:rPr lang="en-US" dirty="0">
                <a:sym typeface="Wingdings" panose="05000000000000000000" pitchFamily="2" charset="2"/>
              </a:rPr>
              <a:t>SREQ_3: The service interfaces should be implemented as given in Swagger design!</a:t>
            </a:r>
          </a:p>
          <a:p>
            <a:r>
              <a:rPr lang="en-US" dirty="0">
                <a:sym typeface="Wingdings" panose="05000000000000000000" pitchFamily="2" charset="2"/>
              </a:rPr>
              <a:t>SREQ_4: The system should catch any failure at any time and handle it!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AE711-645C-42B6-9177-C38B620584AA}"/>
              </a:ext>
            </a:extLst>
          </p:cNvPr>
          <p:cNvSpPr txBox="1"/>
          <p:nvPr/>
        </p:nvSpPr>
        <p:spPr>
          <a:xfrm>
            <a:off x="6901375" y="104576"/>
            <a:ext cx="5290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Method Task: Specify the system requirements!</a:t>
            </a:r>
          </a:p>
        </p:txBody>
      </p:sp>
    </p:spTree>
    <p:extLst>
      <p:ext uri="{BB962C8B-B14F-4D97-AF65-F5344CB8AC3E}">
        <p14:creationId xmlns:p14="http://schemas.microsoft.com/office/powerpoint/2010/main" val="3159009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D58F-5FC3-4D54-BB0E-B05697199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748" y="112679"/>
            <a:ext cx="9317052" cy="1578009"/>
          </a:xfrm>
        </p:spPr>
        <p:txBody>
          <a:bodyPr/>
          <a:lstStyle/>
          <a:p>
            <a:r>
              <a:rPr lang="en-US" dirty="0"/>
              <a:t>System Use Case “Charge the Car”</a:t>
            </a:r>
            <a:br>
              <a:rPr lang="en-US" dirty="0"/>
            </a:br>
            <a:r>
              <a:rPr lang="en-US" dirty="0"/>
              <a:t>System Boundary, Interfaces, and Users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B523BA8-76E4-4BE9-93A8-7D80E832689C}"/>
              </a:ext>
            </a:extLst>
          </p:cNvPr>
          <p:cNvGrpSpPr/>
          <p:nvPr/>
        </p:nvGrpSpPr>
        <p:grpSpPr>
          <a:xfrm>
            <a:off x="6075275" y="1812701"/>
            <a:ext cx="4031835" cy="4145181"/>
            <a:chOff x="4487107" y="1652280"/>
            <a:chExt cx="4031835" cy="414518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DD86175-4D85-441E-9E4F-3F8E745B6406}"/>
                </a:ext>
              </a:extLst>
            </p:cNvPr>
            <p:cNvGrpSpPr/>
            <p:nvPr/>
          </p:nvGrpSpPr>
          <p:grpSpPr>
            <a:xfrm>
              <a:off x="4487107" y="1652280"/>
              <a:ext cx="2489976" cy="2489976"/>
              <a:chOff x="4487107" y="1652280"/>
              <a:chExt cx="2489976" cy="2489976"/>
            </a:xfrm>
          </p:grpSpPr>
          <p:pic>
            <p:nvPicPr>
              <p:cNvPr id="5" name="Graphic 4" descr="Fuel outline">
                <a:extLst>
                  <a:ext uri="{FF2B5EF4-FFF2-40B4-BE49-F238E27FC236}">
                    <a16:creationId xmlns:a16="http://schemas.microsoft.com/office/drawing/2014/main" id="{BA8956EC-131A-423E-9593-B9421E78D9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487107" y="1652280"/>
                <a:ext cx="2489976" cy="2489976"/>
              </a:xfrm>
              <a:prstGeom prst="rect">
                <a:avLst/>
              </a:prstGeom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D74C44A-93C4-462E-9FBC-021FC67AAB31}"/>
                  </a:ext>
                </a:extLst>
              </p:cNvPr>
              <p:cNvSpPr/>
              <p:nvPr/>
            </p:nvSpPr>
            <p:spPr>
              <a:xfrm>
                <a:off x="6063535" y="2108711"/>
                <a:ext cx="433137" cy="18482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7" name="Graphic 6" descr="Electric car outline">
              <a:extLst>
                <a:ext uri="{FF2B5EF4-FFF2-40B4-BE49-F238E27FC236}">
                  <a16:creationId xmlns:a16="http://schemas.microsoft.com/office/drawing/2014/main" id="{4E4BD8FE-9D0B-4B9B-95FC-F46E72209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23342" y="2901861"/>
              <a:ext cx="2895600" cy="2895600"/>
            </a:xfrm>
            <a:prstGeom prst="rect">
              <a:avLst/>
            </a:prstGeom>
          </p:spPr>
        </p:pic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94F261C8-3DFE-4E7C-B376-9FF5DBA8D215}"/>
              </a:ext>
            </a:extLst>
          </p:cNvPr>
          <p:cNvSpPr/>
          <p:nvPr/>
        </p:nvSpPr>
        <p:spPr>
          <a:xfrm>
            <a:off x="6529264" y="2213675"/>
            <a:ext cx="240632" cy="244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FD5A85F-0794-47BE-8585-C35C6554CD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2576" y="1616155"/>
            <a:ext cx="2542944" cy="78771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3AC111F-ADD5-4897-9607-207E587893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2576" y="2506995"/>
            <a:ext cx="2529197" cy="787713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2FA85CFB-19A2-4F65-8A83-65662EECF97F}"/>
              </a:ext>
            </a:extLst>
          </p:cNvPr>
          <p:cNvSpPr/>
          <p:nvPr/>
        </p:nvSpPr>
        <p:spPr>
          <a:xfrm>
            <a:off x="6511411" y="2753811"/>
            <a:ext cx="240632" cy="244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C598D0-80B8-4A5D-B233-D61FA4B32CBF}"/>
              </a:ext>
            </a:extLst>
          </p:cNvPr>
          <p:cNvSpPr txBox="1"/>
          <p:nvPr/>
        </p:nvSpPr>
        <p:spPr>
          <a:xfrm>
            <a:off x="476651" y="4399611"/>
            <a:ext cx="18205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Charging Station System Operator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28E9412-5DB7-4119-AE51-88B15B7B2D71}"/>
              </a:ext>
            </a:extLst>
          </p:cNvPr>
          <p:cNvSpPr/>
          <p:nvPr/>
        </p:nvSpPr>
        <p:spPr>
          <a:xfrm>
            <a:off x="6543496" y="3473699"/>
            <a:ext cx="240632" cy="244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4979A0C-218C-4D66-94E8-2F828828FDFF}"/>
              </a:ext>
            </a:extLst>
          </p:cNvPr>
          <p:cNvCxnSpPr>
            <a:cxnSpLocks/>
            <a:stCxn id="37" idx="6"/>
            <a:endCxn id="24" idx="2"/>
          </p:cNvCxnSpPr>
          <p:nvPr/>
        </p:nvCxnSpPr>
        <p:spPr>
          <a:xfrm flipV="1">
            <a:off x="5458897" y="3595712"/>
            <a:ext cx="1084599" cy="10119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 descr="Man outline">
            <a:extLst>
              <a:ext uri="{FF2B5EF4-FFF2-40B4-BE49-F238E27FC236}">
                <a16:creationId xmlns:a16="http://schemas.microsoft.com/office/drawing/2014/main" id="{09753539-6FC0-4721-A4FA-73014FD5C6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8200" y="3479154"/>
            <a:ext cx="914400" cy="914400"/>
          </a:xfrm>
          <a:prstGeom prst="rect">
            <a:avLst/>
          </a:prstGeom>
        </p:spPr>
      </p:pic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F3C837C9-A07F-4409-8D3F-1A48F192EF62}"/>
              </a:ext>
            </a:extLst>
          </p:cNvPr>
          <p:cNvCxnSpPr>
            <a:cxnSpLocks/>
            <a:stCxn id="34" idx="3"/>
            <a:endCxn id="37" idx="2"/>
          </p:cNvCxnSpPr>
          <p:nvPr/>
        </p:nvCxnSpPr>
        <p:spPr>
          <a:xfrm>
            <a:off x="1752600" y="3936354"/>
            <a:ext cx="1106145" cy="6712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B6BFF9AD-3E59-4B34-8F3C-634C5E672805}"/>
              </a:ext>
            </a:extLst>
          </p:cNvPr>
          <p:cNvCxnSpPr>
            <a:cxnSpLocks/>
            <a:stCxn id="16" idx="3"/>
            <a:endCxn id="15" idx="2"/>
          </p:cNvCxnSpPr>
          <p:nvPr/>
        </p:nvCxnSpPr>
        <p:spPr>
          <a:xfrm>
            <a:off x="5075520" y="2010012"/>
            <a:ext cx="1453744" cy="3256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B564629F-3C1E-486A-9878-EB00D2C71EB4}"/>
              </a:ext>
            </a:extLst>
          </p:cNvPr>
          <p:cNvCxnSpPr>
            <a:cxnSpLocks/>
            <a:stCxn id="18" idx="3"/>
            <a:endCxn id="19" idx="2"/>
          </p:cNvCxnSpPr>
          <p:nvPr/>
        </p:nvCxnSpPr>
        <p:spPr>
          <a:xfrm flipV="1">
            <a:off x="5061773" y="2875824"/>
            <a:ext cx="1449638" cy="250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41A7A43F-4CC8-4A44-8BCB-80923C4E6CA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76169" y="2025869"/>
            <a:ext cx="2931019" cy="914400"/>
          </a:xfrm>
          <a:prstGeom prst="rect">
            <a:avLst/>
          </a:prstGeom>
        </p:spPr>
      </p:pic>
      <p:sp>
        <p:nvSpPr>
          <p:cNvPr id="51" name="Oval 50">
            <a:extLst>
              <a:ext uri="{FF2B5EF4-FFF2-40B4-BE49-F238E27FC236}">
                <a16:creationId xmlns:a16="http://schemas.microsoft.com/office/drawing/2014/main" id="{53AD6E2B-CFF6-432F-86FB-5938E221448A}"/>
              </a:ext>
            </a:extLst>
          </p:cNvPr>
          <p:cNvSpPr/>
          <p:nvPr/>
        </p:nvSpPr>
        <p:spPr>
          <a:xfrm>
            <a:off x="7574100" y="2354524"/>
            <a:ext cx="240632" cy="244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BB0D77D4-2FD6-4C3D-A11B-BE63B2068897}"/>
              </a:ext>
            </a:extLst>
          </p:cNvPr>
          <p:cNvCxnSpPr>
            <a:cxnSpLocks/>
            <a:stCxn id="50" idx="1"/>
            <a:endCxn id="51" idx="6"/>
          </p:cNvCxnSpPr>
          <p:nvPr/>
        </p:nvCxnSpPr>
        <p:spPr>
          <a:xfrm rot="10800000">
            <a:off x="7814733" y="2476537"/>
            <a:ext cx="861437" cy="65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Graphic 54" descr="Man outline">
            <a:extLst>
              <a:ext uri="{FF2B5EF4-FFF2-40B4-BE49-F238E27FC236}">
                <a16:creationId xmlns:a16="http://schemas.microsoft.com/office/drawing/2014/main" id="{941D3E63-D955-4491-BB0C-FDCFD851BD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78874" y="3917732"/>
            <a:ext cx="1361889" cy="1361889"/>
          </a:xfrm>
          <a:prstGeom prst="rect">
            <a:avLst/>
          </a:prstGeom>
        </p:spPr>
      </p:pic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E810E9BA-3266-4090-9A16-02F9EBC35586}"/>
              </a:ext>
            </a:extLst>
          </p:cNvPr>
          <p:cNvCxnSpPr>
            <a:cxnSpLocks/>
            <a:stCxn id="55" idx="0"/>
            <a:endCxn id="50" idx="3"/>
          </p:cNvCxnSpPr>
          <p:nvPr/>
        </p:nvCxnSpPr>
        <p:spPr>
          <a:xfrm rot="5400000" flipH="1" flipV="1">
            <a:off x="10716172" y="3026717"/>
            <a:ext cx="1434663" cy="347369"/>
          </a:xfrm>
          <a:prstGeom prst="bentConnector4">
            <a:avLst>
              <a:gd name="adj1" fmla="val 34066"/>
              <a:gd name="adj2" fmla="val 1658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Graphic 65" descr="Man outline">
            <a:extLst>
              <a:ext uri="{FF2B5EF4-FFF2-40B4-BE49-F238E27FC236}">
                <a16:creationId xmlns:a16="http://schemas.microsoft.com/office/drawing/2014/main" id="{76718685-1F91-4A14-958F-68B710FB3A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4564" y="1794819"/>
            <a:ext cx="914400" cy="914400"/>
          </a:xfrm>
          <a:prstGeom prst="rect">
            <a:avLst/>
          </a:prstGeom>
        </p:spPr>
      </p:pic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4299C036-E391-4C0B-B8AA-3635D18C6833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122348" y="998738"/>
            <a:ext cx="1410228" cy="10112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AB550E1E-F6AA-4F36-BCE5-3D07E174347A}"/>
              </a:ext>
            </a:extLst>
          </p:cNvPr>
          <p:cNvCxnSpPr>
            <a:cxnSpLocks/>
            <a:stCxn id="66" idx="3"/>
            <a:endCxn id="18" idx="1"/>
          </p:cNvCxnSpPr>
          <p:nvPr/>
        </p:nvCxnSpPr>
        <p:spPr>
          <a:xfrm>
            <a:off x="1688964" y="2252019"/>
            <a:ext cx="843612" cy="6488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8AEDA6E-F51A-4F09-8071-2CCDB4CE752A}"/>
              </a:ext>
            </a:extLst>
          </p:cNvPr>
          <p:cNvSpPr txBox="1"/>
          <p:nvPr/>
        </p:nvSpPr>
        <p:spPr>
          <a:xfrm>
            <a:off x="6901375" y="18285"/>
            <a:ext cx="5290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Method Task: Define the system boundary!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EFC81DE-90EF-4A44-8354-04162B382886}"/>
              </a:ext>
            </a:extLst>
          </p:cNvPr>
          <p:cNvSpPr/>
          <p:nvPr/>
        </p:nvSpPr>
        <p:spPr>
          <a:xfrm>
            <a:off x="2858745" y="4248653"/>
            <a:ext cx="2600152" cy="717998"/>
          </a:xfrm>
          <a:prstGeom prst="ellipse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System Use Case</a:t>
            </a:r>
          </a:p>
          <a:p>
            <a:pPr algn="ctr"/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Launch the CS V1.0 </a:t>
            </a:r>
          </a:p>
        </p:txBody>
      </p:sp>
      <p:pic>
        <p:nvPicPr>
          <p:cNvPr id="43" name="Graphic 42" descr="Man outline">
            <a:extLst>
              <a:ext uri="{FF2B5EF4-FFF2-40B4-BE49-F238E27FC236}">
                <a16:creationId xmlns:a16="http://schemas.microsoft.com/office/drawing/2014/main" id="{51A4D2A3-A139-492D-A2FF-E4B35A2211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9546" y="5197722"/>
            <a:ext cx="971708" cy="971708"/>
          </a:xfrm>
          <a:prstGeom prst="rect">
            <a:avLst/>
          </a:prstGeom>
        </p:spPr>
      </p:pic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1B9AFDC3-B86C-4496-992C-C28AD0FCC1EB}"/>
              </a:ext>
            </a:extLst>
          </p:cNvPr>
          <p:cNvCxnSpPr>
            <a:cxnSpLocks/>
            <a:stCxn id="43" idx="3"/>
            <a:endCxn id="29" idx="1"/>
          </p:cNvCxnSpPr>
          <p:nvPr/>
        </p:nvCxnSpPr>
        <p:spPr>
          <a:xfrm>
            <a:off x="1781254" y="5683576"/>
            <a:ext cx="1031540" cy="2109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44F17BE0-C2AA-4392-9925-AB520D9BD93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12794" y="5474604"/>
            <a:ext cx="2692053" cy="839848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357F46D-E406-439E-BE98-0FC179062D13}"/>
              </a:ext>
            </a:extLst>
          </p:cNvPr>
          <p:cNvCxnSpPr>
            <a:stCxn id="37" idx="4"/>
            <a:endCxn id="29" idx="0"/>
          </p:cNvCxnSpPr>
          <p:nvPr/>
        </p:nvCxnSpPr>
        <p:spPr>
          <a:xfrm>
            <a:off x="4158821" y="4966651"/>
            <a:ext cx="0" cy="507953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F7C5EBC-9413-45FE-A6B7-566B8175D5EC}"/>
              </a:ext>
            </a:extLst>
          </p:cNvPr>
          <p:cNvCxnSpPr>
            <a:cxnSpLocks/>
            <a:stCxn id="50" idx="2"/>
            <a:endCxn id="29" idx="0"/>
          </p:cNvCxnSpPr>
          <p:nvPr/>
        </p:nvCxnSpPr>
        <p:spPr>
          <a:xfrm flipH="1">
            <a:off x="4158821" y="2940269"/>
            <a:ext cx="5982858" cy="253433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258D45B-6DF4-41A8-9FB7-2583E6562533}"/>
              </a:ext>
            </a:extLst>
          </p:cNvPr>
          <p:cNvSpPr txBox="1"/>
          <p:nvPr/>
        </p:nvSpPr>
        <p:spPr>
          <a:xfrm>
            <a:off x="10338609" y="5314244"/>
            <a:ext cx="1602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Home resident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15A78E-AAF0-4540-B461-8D305BE77431}"/>
              </a:ext>
            </a:extLst>
          </p:cNvPr>
          <p:cNvSpPr txBox="1"/>
          <p:nvPr/>
        </p:nvSpPr>
        <p:spPr>
          <a:xfrm>
            <a:off x="847187" y="6136544"/>
            <a:ext cx="838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service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25D360-B570-4614-B4A0-5EC3916DD809}"/>
              </a:ext>
            </a:extLst>
          </p:cNvPr>
          <p:cNvSpPr txBox="1"/>
          <p:nvPr/>
        </p:nvSpPr>
        <p:spPr>
          <a:xfrm>
            <a:off x="-69254" y="2686121"/>
            <a:ext cx="26516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BEA</a:t>
            </a:r>
            <a:br>
              <a:rPr lang="en-US" sz="1200" dirty="0"/>
            </a:br>
            <a:r>
              <a:rPr lang="en-US" sz="1200" dirty="0"/>
              <a:t>Home_resident Charging_Station_System_Operator Building_Technology_System_Operator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C4D1CE-053E-4607-BB6E-04F37D8F92F0}"/>
              </a:ext>
            </a:extLst>
          </p:cNvPr>
          <p:cNvSpPr txBox="1"/>
          <p:nvPr/>
        </p:nvSpPr>
        <p:spPr>
          <a:xfrm>
            <a:off x="57550" y="1375583"/>
            <a:ext cx="14752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stakeholder</a:t>
            </a:r>
            <a:endParaRPr lang="en-US" dirty="0"/>
          </a:p>
        </p:txBody>
      </p:sp>
      <p:pic>
        <p:nvPicPr>
          <p:cNvPr id="46" name="Graphic 45" descr="Man outline">
            <a:extLst>
              <a:ext uri="{FF2B5EF4-FFF2-40B4-BE49-F238E27FC236}">
                <a16:creationId xmlns:a16="http://schemas.microsoft.com/office/drawing/2014/main" id="{02384167-BEA9-4C5A-A6C4-BE3A656DDC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7948" y="54153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871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30B14-B9C7-4FDA-9B61-787DA397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a System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26F97-ED4E-4F1B-A4A4-18D434B87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conceptual architecture </a:t>
            </a:r>
          </a:p>
          <a:p>
            <a:pPr lvl="1"/>
            <a:r>
              <a:rPr lang="en-US" dirty="0"/>
              <a:t>functional building blocks, physical architecture, system external interfaces, users (stakeholders)</a:t>
            </a:r>
          </a:p>
          <a:p>
            <a:r>
              <a:rPr lang="en-US" dirty="0"/>
              <a:t>Contains activity diagrams as scenarios of the System Use Cases!</a:t>
            </a:r>
          </a:p>
          <a:p>
            <a:r>
              <a:rPr lang="en-US" dirty="0"/>
              <a:t>UX mapping to Use Case Activities (illustration), LED color mapping to FSM states!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98DCD6-22FB-49EE-B194-C058539CF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972" y="4061285"/>
            <a:ext cx="5108891" cy="25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70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9CEF7-5A9D-465F-93B9-E1F90F72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3A8DA282-1F6A-4A21-9796-CB338404A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dirty="0"/>
              <a:t>[REF_SHC] … SmartHome_ConceptSpecificationSimplified_v2022.1.docx</a:t>
            </a:r>
          </a:p>
          <a:p>
            <a:r>
              <a:rPr lang="en-US" dirty="0"/>
              <a:t>[REF_FORDCS] … FORD – Charging Station</a:t>
            </a:r>
          </a:p>
          <a:p>
            <a:pPr lvl="1"/>
            <a:r>
              <a:rPr lang="en-US" dirty="0">
                <a:hlinkClick r:id="rId2"/>
              </a:rPr>
              <a:t>https://www.evsolutions.com/Upload/Product/635652466512570000.pdf</a:t>
            </a:r>
            <a:endParaRPr lang="en-US" dirty="0"/>
          </a:p>
          <a:p>
            <a:pPr marL="128016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716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CD769-D7CA-4408-8E98-F9D941E80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BACKYARD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62B01-8386-44F4-B488-AD54E186E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9345" y="836202"/>
            <a:ext cx="10515600" cy="4351338"/>
          </a:xfr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endParaRPr lang="en-US" sz="8000" dirty="0"/>
          </a:p>
          <a:p>
            <a:pPr marL="0" indent="0"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BACKYARD</a:t>
            </a:r>
          </a:p>
        </p:txBody>
      </p:sp>
    </p:spTree>
    <p:extLst>
      <p:ext uri="{BB962C8B-B14F-4D97-AF65-F5344CB8AC3E}">
        <p14:creationId xmlns:p14="http://schemas.microsoft.com/office/powerpoint/2010/main" val="535390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E6848C-4072-409E-99FE-4A39B259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15107"/>
          </a:xfrm>
        </p:spPr>
        <p:txBody>
          <a:bodyPr>
            <a:noAutofit/>
          </a:bodyPr>
          <a:lstStyle/>
          <a:p>
            <a:r>
              <a:rPr lang="en-US" sz="2800" dirty="0"/>
              <a:t>EDUp-Full-Stack-Software-Project-Development-Method</a:t>
            </a:r>
            <a:br>
              <a:rPr lang="en-US" sz="2800" dirty="0"/>
            </a:br>
            <a:r>
              <a:rPr lang="en-US" sz="2800" dirty="0"/>
              <a:t>Development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5C2122-6B5B-44A0-85E3-4D5AD0FDA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87" y="1033965"/>
            <a:ext cx="11546825" cy="565757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47E63B-4335-45A8-BE3A-58020A985050}"/>
              </a:ext>
            </a:extLst>
          </p:cNvPr>
          <p:cNvSpPr/>
          <p:nvPr/>
        </p:nvSpPr>
        <p:spPr>
          <a:xfrm>
            <a:off x="4302369" y="2942493"/>
            <a:ext cx="3294186" cy="39858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2AE54DD9-A2E3-4CF6-BD9B-7B5DC406C0A9}"/>
              </a:ext>
            </a:extLst>
          </p:cNvPr>
          <p:cNvCxnSpPr>
            <a:cxnSpLocks/>
            <a:stCxn id="6" idx="1"/>
            <a:endCxn id="9" idx="2"/>
          </p:cNvCxnSpPr>
          <p:nvPr/>
        </p:nvCxnSpPr>
        <p:spPr>
          <a:xfrm rot="10800000" flipV="1">
            <a:off x="4208585" y="3141785"/>
            <a:ext cx="93784" cy="1805354"/>
          </a:xfrm>
          <a:prstGeom prst="bentConnector3">
            <a:avLst>
              <a:gd name="adj1" fmla="val 343752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846D98B-9139-42E1-8CA2-4848F5A69E48}"/>
              </a:ext>
            </a:extLst>
          </p:cNvPr>
          <p:cNvSpPr/>
          <p:nvPr/>
        </p:nvSpPr>
        <p:spPr>
          <a:xfrm>
            <a:off x="4208585" y="4888523"/>
            <a:ext cx="93784" cy="11723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BF106D2-7CA1-4A02-872D-0DEA0FB8C8B3}"/>
              </a:ext>
            </a:extLst>
          </p:cNvPr>
          <p:cNvSpPr/>
          <p:nvPr/>
        </p:nvSpPr>
        <p:spPr>
          <a:xfrm>
            <a:off x="152400" y="2274277"/>
            <a:ext cx="3774831" cy="4665785"/>
          </a:xfrm>
          <a:prstGeom prst="roundRect">
            <a:avLst/>
          </a:prstGeom>
          <a:solidFill>
            <a:srgbClr val="E7E6E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6A924AB-F10B-4385-B8EB-3A99F7DDD961}"/>
              </a:ext>
            </a:extLst>
          </p:cNvPr>
          <p:cNvSpPr/>
          <p:nvPr/>
        </p:nvSpPr>
        <p:spPr>
          <a:xfrm>
            <a:off x="7959970" y="2274277"/>
            <a:ext cx="4056183" cy="4665785"/>
          </a:xfrm>
          <a:prstGeom prst="roundRect">
            <a:avLst/>
          </a:prstGeom>
          <a:solidFill>
            <a:srgbClr val="E7E6E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47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50DF94-04F1-4607-93B0-9E994D815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System Requirements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70818F-D2D4-438F-9432-92C945FC3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9" y="1709779"/>
            <a:ext cx="11973582" cy="34384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CCBB23-AAD6-4087-A0B6-2703F0AC9584}"/>
              </a:ext>
            </a:extLst>
          </p:cNvPr>
          <p:cNvSpPr txBox="1"/>
          <p:nvPr/>
        </p:nvSpPr>
        <p:spPr>
          <a:xfrm>
            <a:off x="3979984" y="4778889"/>
            <a:ext cx="4232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Requirements Analysis Work-stream Tasks</a:t>
            </a:r>
          </a:p>
        </p:txBody>
      </p:sp>
    </p:spTree>
    <p:extLst>
      <p:ext uri="{BB962C8B-B14F-4D97-AF65-F5344CB8AC3E}">
        <p14:creationId xmlns:p14="http://schemas.microsoft.com/office/powerpoint/2010/main" val="1915274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A2D0B-F651-4DA1-9EE4-AA8BD311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3A11F-7B67-40D5-BD62-E6E2B0BCB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CEC0249-01B7-493F-80DC-67134A1BA966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43513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6000" dirty="0"/>
              <a:t>Define System Requirements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2882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5118C-9773-4436-9850-8279F3D3E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Boundary - Illustrated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6C8D22C-F7DB-4C48-AAC4-C82A1BA635E6}"/>
              </a:ext>
            </a:extLst>
          </p:cNvPr>
          <p:cNvGrpSpPr/>
          <p:nvPr/>
        </p:nvGrpSpPr>
        <p:grpSpPr>
          <a:xfrm>
            <a:off x="6901375" y="3995855"/>
            <a:ext cx="5060119" cy="2497020"/>
            <a:chOff x="838200" y="1690688"/>
            <a:chExt cx="5060119" cy="249702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35991E0-B6F6-4C4C-80CB-8B9FDF928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690688"/>
              <a:ext cx="5060119" cy="212768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4154367-FF92-465D-AA72-67B9C588A3F4}"/>
                </a:ext>
              </a:extLst>
            </p:cNvPr>
            <p:cNvSpPr txBox="1"/>
            <p:nvPr/>
          </p:nvSpPr>
          <p:spPr>
            <a:xfrm>
              <a:off x="838200" y="3818376"/>
              <a:ext cx="50601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Ref.: FORDCS-V1.0 Customer requirements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E810FE8-4A33-42CB-AE8A-046274F97F10}"/>
              </a:ext>
            </a:extLst>
          </p:cNvPr>
          <p:cNvGrpSpPr/>
          <p:nvPr/>
        </p:nvGrpSpPr>
        <p:grpSpPr>
          <a:xfrm>
            <a:off x="230506" y="1502757"/>
            <a:ext cx="6268182" cy="3665914"/>
            <a:chOff x="230506" y="1502757"/>
            <a:chExt cx="6268182" cy="36659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DD88E74-AD8B-4C63-BFDD-96B723F9C7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0395" y="1502757"/>
              <a:ext cx="5785605" cy="326164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869CA6-F969-45F4-889D-FA90EF199446}"/>
                </a:ext>
              </a:extLst>
            </p:cNvPr>
            <p:cNvSpPr txBox="1"/>
            <p:nvPr/>
          </p:nvSpPr>
          <p:spPr>
            <a:xfrm>
              <a:off x="230506" y="4799339"/>
              <a:ext cx="62681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Ref.: SmartHome_ConceptSpecificationSimplified_v2022.1.docx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8B47F7C-8F8F-438F-9456-93D83E58B0BD}"/>
              </a:ext>
            </a:extLst>
          </p:cNvPr>
          <p:cNvSpPr txBox="1"/>
          <p:nvPr/>
        </p:nvSpPr>
        <p:spPr>
          <a:xfrm>
            <a:off x="6901375" y="104576"/>
            <a:ext cx="5290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Method Task: Analyze the  system requirements!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650D91-364A-4E06-A097-B961E2F2D8CE}"/>
              </a:ext>
            </a:extLst>
          </p:cNvPr>
          <p:cNvSpPr txBox="1"/>
          <p:nvPr/>
        </p:nvSpPr>
        <p:spPr>
          <a:xfrm>
            <a:off x="6901375" y="451189"/>
            <a:ext cx="5290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Method Task: Define the system boundary!</a:t>
            </a:r>
          </a:p>
        </p:txBody>
      </p:sp>
    </p:spTree>
    <p:extLst>
      <p:ext uri="{BB962C8B-B14F-4D97-AF65-F5344CB8AC3E}">
        <p14:creationId xmlns:p14="http://schemas.microsoft.com/office/powerpoint/2010/main" val="1537105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AA0A-49C0-4EE2-9AE4-53C096780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FORDCS-V1.0 System States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E421A1F-C48C-4FF6-98BE-C7589D545DE4}"/>
              </a:ext>
            </a:extLst>
          </p:cNvPr>
          <p:cNvGrpSpPr/>
          <p:nvPr/>
        </p:nvGrpSpPr>
        <p:grpSpPr>
          <a:xfrm>
            <a:off x="114777" y="1733376"/>
            <a:ext cx="12077223" cy="5124624"/>
            <a:chOff x="114777" y="1254800"/>
            <a:chExt cx="12077223" cy="512462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29FDB51-64D3-41D9-B8B6-CF479B563808}"/>
                </a:ext>
              </a:extLst>
            </p:cNvPr>
            <p:cNvSpPr txBox="1"/>
            <p:nvPr/>
          </p:nvSpPr>
          <p:spPr>
            <a:xfrm>
              <a:off x="942535" y="6010092"/>
              <a:ext cx="610537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Ref.: FORDCS-V1.0 Customer requirements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17A8197-0AF4-4EFF-A2F7-0F02DB002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777" y="1254800"/>
              <a:ext cx="12077223" cy="4755292"/>
            </a:xfrm>
            <a:prstGeom prst="rect">
              <a:avLst/>
            </a:prstGeom>
          </p:spPr>
        </p:pic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FC6E5C3-305A-487B-BE2A-C1164BB05C23}"/>
              </a:ext>
            </a:extLst>
          </p:cNvPr>
          <p:cNvSpPr/>
          <p:nvPr/>
        </p:nvSpPr>
        <p:spPr>
          <a:xfrm>
            <a:off x="4526843" y="3206044"/>
            <a:ext cx="4752623" cy="3420534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EAB09B-4758-4A7F-B31B-F62DD7E8F6EA}"/>
              </a:ext>
            </a:extLst>
          </p:cNvPr>
          <p:cNvSpPr txBox="1"/>
          <p:nvPr/>
        </p:nvSpPr>
        <p:spPr>
          <a:xfrm>
            <a:off x="5621866" y="2789956"/>
            <a:ext cx="263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Charge the Car [REF_SHC]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F8ADCE-96C7-47DE-97D1-B78DDD13E7F2}"/>
              </a:ext>
            </a:extLst>
          </p:cNvPr>
          <p:cNvSpPr txBox="1"/>
          <p:nvPr/>
        </p:nvSpPr>
        <p:spPr>
          <a:xfrm>
            <a:off x="6901375" y="104576"/>
            <a:ext cx="5290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Method Task: Analyze the  system requirements!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CD1249-991F-4101-A9AB-9BEFD58FFF06}"/>
              </a:ext>
            </a:extLst>
          </p:cNvPr>
          <p:cNvSpPr txBox="1"/>
          <p:nvPr/>
        </p:nvSpPr>
        <p:spPr>
          <a:xfrm>
            <a:off x="6901374" y="443044"/>
            <a:ext cx="5290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Method Task: Define the system behavior!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794D830-6D82-4994-827F-95488E986BCF}"/>
              </a:ext>
            </a:extLst>
          </p:cNvPr>
          <p:cNvSpPr/>
          <p:nvPr/>
        </p:nvSpPr>
        <p:spPr>
          <a:xfrm>
            <a:off x="9525" y="2244019"/>
            <a:ext cx="4257675" cy="220415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411994-B57D-4CF1-BCAE-6FE7227047FB}"/>
              </a:ext>
            </a:extLst>
          </p:cNvPr>
          <p:cNvSpPr txBox="1"/>
          <p:nvPr/>
        </p:nvSpPr>
        <p:spPr>
          <a:xfrm>
            <a:off x="4306634" y="2244019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Launch the CS V1.0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7C99B0-85A2-4308-BEC9-CBB51AF6EAC7}"/>
              </a:ext>
            </a:extLst>
          </p:cNvPr>
          <p:cNvSpPr txBox="1"/>
          <p:nvPr/>
        </p:nvSpPr>
        <p:spPr>
          <a:xfrm>
            <a:off x="1049084" y="6067123"/>
            <a:ext cx="2500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CS Failure Handling V1.0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90016F4-C240-4513-95A4-191D0405D53B}"/>
              </a:ext>
            </a:extLst>
          </p:cNvPr>
          <p:cNvSpPr/>
          <p:nvPr/>
        </p:nvSpPr>
        <p:spPr>
          <a:xfrm>
            <a:off x="542924" y="4653843"/>
            <a:ext cx="3219451" cy="1413279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0550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5C597-5935-4ADD-BCBF-DE2CC6AED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Use Cases</a:t>
            </a:r>
            <a:br>
              <a:rPr lang="en-US" dirty="0"/>
            </a:br>
            <a:r>
              <a:rPr lang="en-US" dirty="0"/>
              <a:t>Use Case Report Factory Setting V1.0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B606C-749E-4C39-BDE6-6D5520966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780" y="3577389"/>
            <a:ext cx="10723020" cy="2599574"/>
          </a:xfrm>
        </p:spPr>
        <p:txBody>
          <a:bodyPr/>
          <a:lstStyle/>
          <a:p>
            <a:r>
              <a:rPr lang="en-US" dirty="0"/>
              <a:t>Following scenario is </a:t>
            </a:r>
            <a:r>
              <a:rPr lang="en-US" dirty="0">
                <a:solidFill>
                  <a:srgbClr val="C00000"/>
                </a:solidFill>
              </a:rPr>
              <a:t>assumed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ASSUMPTION: Any</a:t>
            </a:r>
            <a:r>
              <a:rPr lang="en-US" dirty="0"/>
              <a:t> Actor may request the Data from the FORDCS!</a:t>
            </a:r>
          </a:p>
          <a:p>
            <a:pPr lvl="1"/>
            <a:r>
              <a:rPr lang="en-US" dirty="0"/>
              <a:t>Use Case should be implemented referring to the Swagger interface design: </a:t>
            </a:r>
            <a:br>
              <a:rPr lang="en-US" dirty="0"/>
            </a:br>
            <a:r>
              <a:rPr lang="en-US" dirty="0">
                <a:hlinkClick r:id="rId2"/>
              </a:rPr>
              <a:t>https://app.swaggerhub.com/apis/karacankos/fordcs/1.0-oas3</a:t>
            </a:r>
            <a:endParaRPr lang="en-US" dirty="0"/>
          </a:p>
          <a:p>
            <a:pPr lvl="2"/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GET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https://api.example.com/v1/reportCsFactorySetting</a:t>
            </a:r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04EA89-9334-41D6-9BC4-2EE23915F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79" y="2052193"/>
            <a:ext cx="3615241" cy="11217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D5734B-D37C-4101-B4E4-F1CC6F30C28C}"/>
              </a:ext>
            </a:extLst>
          </p:cNvPr>
          <p:cNvSpPr txBox="1"/>
          <p:nvPr/>
        </p:nvSpPr>
        <p:spPr>
          <a:xfrm>
            <a:off x="6901375" y="104576"/>
            <a:ext cx="5290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Method Task: Specify the system use cases!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817DD1-3FBE-4927-BD6E-9C24F3AE46CA}"/>
              </a:ext>
            </a:extLst>
          </p:cNvPr>
          <p:cNvSpPr txBox="1"/>
          <p:nvPr/>
        </p:nvSpPr>
        <p:spPr>
          <a:xfrm>
            <a:off x="385010" y="580763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Describe the User Types and their interest for this Use Case!</a:t>
            </a:r>
          </a:p>
        </p:txBody>
      </p:sp>
      <p:pic>
        <p:nvPicPr>
          <p:cNvPr id="10" name="Graphic 9" descr="Man with solid fill">
            <a:extLst>
              <a:ext uri="{FF2B5EF4-FFF2-40B4-BE49-F238E27FC236}">
                <a16:creationId xmlns:a16="http://schemas.microsoft.com/office/drawing/2014/main" id="{4D86DD3B-C9AB-480A-9D8B-E191E08124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68810" y="2166000"/>
            <a:ext cx="914400" cy="914400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3247D9C-BA13-4D02-B928-4D42545DE431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rot="10800000">
            <a:off x="4246020" y="2613074"/>
            <a:ext cx="4922790" cy="101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510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B59DAE-CCDF-484D-9909-55979F921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79" y="2052193"/>
            <a:ext cx="3615241" cy="11278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B5C597-5935-4ADD-BCBF-DE2CC6AED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Use Cases</a:t>
            </a:r>
            <a:br>
              <a:rPr lang="en-US" dirty="0"/>
            </a:br>
            <a:r>
              <a:rPr lang="en-US" dirty="0"/>
              <a:t>Use Case Run-time Status Report V1.0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B606C-749E-4C39-BDE6-6D5520966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77389"/>
            <a:ext cx="10515599" cy="25995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Following scenario is </a:t>
            </a:r>
            <a:r>
              <a:rPr lang="en-US" dirty="0">
                <a:solidFill>
                  <a:srgbClr val="C00000"/>
                </a:solidFill>
              </a:rPr>
              <a:t>assumed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ASSUMPTION: ONLY</a:t>
            </a:r>
            <a:r>
              <a:rPr lang="en-US" dirty="0"/>
              <a:t> the following Actors may request the Data from the FORDCS:</a:t>
            </a:r>
          </a:p>
          <a:p>
            <a:pPr lvl="2"/>
            <a:r>
              <a:rPr lang="en-US" dirty="0"/>
              <a:t>“Home resident”, “Charging Station System Operator”, “Building Technology System Operator”, and “BEA”!</a:t>
            </a:r>
          </a:p>
          <a:p>
            <a:pPr lvl="1"/>
            <a:r>
              <a:rPr lang="en-US" dirty="0"/>
              <a:t>Use Case should be implemented referring to the Swagger interface design: </a:t>
            </a:r>
            <a:br>
              <a:rPr lang="en-US" dirty="0"/>
            </a:br>
            <a:r>
              <a:rPr lang="en-US" dirty="0">
                <a:hlinkClick r:id="rId3"/>
              </a:rPr>
              <a:t>https://app.swaggerhub.com/apis/karacankos/fordcs/1.0-oas3</a:t>
            </a:r>
            <a:endParaRPr lang="en-US" dirty="0"/>
          </a:p>
          <a:p>
            <a:pPr lvl="2"/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GET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https://api.example.com/v1/runtimeStatusReport/{user}</a:t>
            </a:r>
            <a:endParaRPr lang="en-US" b="1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DA48BC-7AA2-49B3-865A-C7F4A12E8015}"/>
              </a:ext>
            </a:extLst>
          </p:cNvPr>
          <p:cNvSpPr txBox="1"/>
          <p:nvPr/>
        </p:nvSpPr>
        <p:spPr>
          <a:xfrm>
            <a:off x="6901375" y="104576"/>
            <a:ext cx="5290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Method Task: Specify the system use cases!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6B988A-B308-49C0-A0AF-749800A2E723}"/>
              </a:ext>
            </a:extLst>
          </p:cNvPr>
          <p:cNvSpPr txBox="1"/>
          <p:nvPr/>
        </p:nvSpPr>
        <p:spPr>
          <a:xfrm>
            <a:off x="368968" y="622176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Describe the User Types and their interest for this Use Case!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31BBAD5-2511-4BDA-B356-1D8CD3449D85}"/>
              </a:ext>
            </a:extLst>
          </p:cNvPr>
          <p:cNvGrpSpPr/>
          <p:nvPr/>
        </p:nvGrpSpPr>
        <p:grpSpPr>
          <a:xfrm>
            <a:off x="8952614" y="1690688"/>
            <a:ext cx="3125972" cy="2061158"/>
            <a:chOff x="9691155" y="-29471"/>
            <a:chExt cx="3125972" cy="2061158"/>
          </a:xfrm>
        </p:grpSpPr>
        <p:pic>
          <p:nvPicPr>
            <p:cNvPr id="9" name="Graphic 8" descr="Man with solid fill">
              <a:extLst>
                <a:ext uri="{FF2B5EF4-FFF2-40B4-BE49-F238E27FC236}">
                  <a16:creationId xmlns:a16="http://schemas.microsoft.com/office/drawing/2014/main" id="{484E5371-A44D-406F-8857-BA28103D5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06974" y="-29471"/>
              <a:ext cx="914400" cy="9144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07010E9-2D6D-42C7-A120-E0E61452C377}"/>
                </a:ext>
              </a:extLst>
            </p:cNvPr>
            <p:cNvSpPr txBox="1"/>
            <p:nvPr/>
          </p:nvSpPr>
          <p:spPr>
            <a:xfrm>
              <a:off x="9691155" y="862136"/>
              <a:ext cx="3125972" cy="11695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&lt;actor&gt;</a:t>
              </a:r>
            </a:p>
            <a:p>
              <a:pPr algn="ctr"/>
              <a:r>
                <a:rPr lang="en-US" sz="1400" dirty="0"/>
                <a:t>Home resident”</a:t>
              </a:r>
              <a:br>
                <a:rPr lang="en-US" sz="1400" dirty="0"/>
              </a:br>
              <a:r>
                <a:rPr lang="en-US" sz="1400" dirty="0"/>
                <a:t>“Charging Station System Operator”</a:t>
              </a:r>
              <a:br>
                <a:rPr lang="en-US" sz="1400" dirty="0"/>
              </a:br>
              <a:r>
                <a:rPr lang="en-US" sz="1400" dirty="0"/>
                <a:t>“Building Technology System Operator”</a:t>
              </a:r>
            </a:p>
            <a:p>
              <a:pPr algn="ctr"/>
              <a:r>
                <a:rPr lang="en-US" sz="1400" dirty="0"/>
                <a:t>“BEA”</a:t>
              </a:r>
            </a:p>
          </p:txBody>
        </p:sp>
      </p:grp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6A279770-B28D-437D-A9D8-A7F603DD6E1A}"/>
              </a:ext>
            </a:extLst>
          </p:cNvPr>
          <p:cNvCxnSpPr>
            <a:cxnSpLocks/>
            <a:stCxn id="9" idx="1"/>
            <a:endCxn id="5" idx="3"/>
          </p:cNvCxnSpPr>
          <p:nvPr/>
        </p:nvCxnSpPr>
        <p:spPr>
          <a:xfrm rot="10800000" flipV="1">
            <a:off x="4246021" y="2147888"/>
            <a:ext cx="5822413" cy="4682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912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82DEB-24D0-4098-BC79-E315C4DF1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46747"/>
          </a:xfrm>
        </p:spPr>
        <p:txBody>
          <a:bodyPr/>
          <a:lstStyle/>
          <a:p>
            <a:r>
              <a:rPr lang="en-US" dirty="0"/>
              <a:t>System Use Cases during Charging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B6EDA-86ED-4B35-B29C-5A50DFE00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892" y="3428999"/>
            <a:ext cx="11114808" cy="324802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Following scenario is </a:t>
            </a:r>
            <a:r>
              <a:rPr lang="en-US" dirty="0">
                <a:solidFill>
                  <a:srgbClr val="C00000"/>
                </a:solidFill>
              </a:rPr>
              <a:t>assumed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ASSUMPTION: Only</a:t>
            </a:r>
            <a:r>
              <a:rPr lang="en-US" dirty="0"/>
              <a:t> the Actor “service” may get/set the FMS state for FORDCS operations!</a:t>
            </a:r>
          </a:p>
          <a:p>
            <a:pPr lvl="1"/>
            <a:r>
              <a:rPr lang="en-US" dirty="0"/>
              <a:t>The System Use Cases are realized by the Charging Control Interfaces:</a:t>
            </a:r>
          </a:p>
          <a:p>
            <a:pPr lvl="2"/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GET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https://api.example.com/v1/monitorVehicleChargingState/{user} </a:t>
            </a:r>
            <a:r>
              <a:rPr lang="en-US" dirty="0">
                <a:sym typeface="Wingdings" panose="05000000000000000000" pitchFamily="2" charset="2"/>
              </a:rPr>
              <a:t>, where user=“service”</a:t>
            </a:r>
          </a:p>
          <a:p>
            <a:pPr lvl="2"/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PUT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https://api.example.com/v1/controlVehicleChargingState/{user}/{event}</a:t>
            </a:r>
            <a:r>
              <a:rPr lang="en-US" dirty="0">
                <a:sym typeface="Wingdings" panose="05000000000000000000" pitchFamily="2" charset="2"/>
              </a:rPr>
              <a:t>, where user=“service” and “event” is the event name to change the FSM state!</a:t>
            </a:r>
          </a:p>
          <a:p>
            <a:pPr lvl="1"/>
            <a:r>
              <a:rPr lang="en-US" dirty="0"/>
              <a:t>They should be implemented referring to the Swagger interface design: </a:t>
            </a:r>
            <a:br>
              <a:rPr lang="en-US" dirty="0"/>
            </a:br>
            <a:r>
              <a:rPr lang="en-US" dirty="0">
                <a:hlinkClick r:id="rId2"/>
              </a:rPr>
              <a:t>https://app.swaggerhub.com/apis/karacankos/fordcs/1.0-oas3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742FB9-A653-4043-A48C-82FD53559952}"/>
              </a:ext>
            </a:extLst>
          </p:cNvPr>
          <p:cNvSpPr/>
          <p:nvPr/>
        </p:nvSpPr>
        <p:spPr>
          <a:xfrm>
            <a:off x="351741" y="1951237"/>
            <a:ext cx="3536574" cy="1046747"/>
          </a:xfrm>
          <a:prstGeom prst="ellips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System Use Case</a:t>
            </a:r>
          </a:p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Launch the CS V1.0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6A97EAC-3271-401F-91AB-92EF7365E6C3}"/>
              </a:ext>
            </a:extLst>
          </p:cNvPr>
          <p:cNvSpPr/>
          <p:nvPr/>
        </p:nvSpPr>
        <p:spPr>
          <a:xfrm>
            <a:off x="5814766" y="1953452"/>
            <a:ext cx="3536574" cy="1046747"/>
          </a:xfrm>
          <a:prstGeom prst="ellipse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System Use Case</a:t>
            </a:r>
          </a:p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Charge the Car [REF_SHC] V1.0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08FFB5-3377-4704-9C0F-52C9CFF5126A}"/>
              </a:ext>
            </a:extLst>
          </p:cNvPr>
          <p:cNvSpPr txBox="1"/>
          <p:nvPr/>
        </p:nvSpPr>
        <p:spPr>
          <a:xfrm>
            <a:off x="6901375" y="104576"/>
            <a:ext cx="5290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Method Task: Specify the system use cases!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62E05641-212E-4A0F-A33E-405C29EC33D6}"/>
              </a:ext>
            </a:extLst>
          </p:cNvPr>
          <p:cNvCxnSpPr>
            <a:cxnSpLocks/>
            <a:stCxn id="9" idx="2"/>
            <a:endCxn id="5" idx="2"/>
          </p:cNvCxnSpPr>
          <p:nvPr/>
        </p:nvCxnSpPr>
        <p:spPr>
          <a:xfrm rot="16200000" flipH="1">
            <a:off x="4962729" y="1624789"/>
            <a:ext cx="585132" cy="1118941"/>
          </a:xfrm>
          <a:prstGeom prst="bentConnector2">
            <a:avLst/>
          </a:prstGeom>
          <a:ln w="3810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770EA4D-96AB-40F2-8CFE-DF417CB611D4}"/>
              </a:ext>
            </a:extLst>
          </p:cNvPr>
          <p:cNvCxnSpPr>
            <a:cxnSpLocks/>
            <a:stCxn id="9" idx="2"/>
            <a:endCxn id="4" idx="6"/>
          </p:cNvCxnSpPr>
          <p:nvPr/>
        </p:nvCxnSpPr>
        <p:spPr>
          <a:xfrm rot="5400000">
            <a:off x="4000612" y="1779397"/>
            <a:ext cx="582917" cy="807510"/>
          </a:xfrm>
          <a:prstGeom prst="bentConnector2">
            <a:avLst/>
          </a:prstGeom>
          <a:ln w="3810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DCA3D9D-9E9D-400C-A6DD-3FC989E9DD6C}"/>
              </a:ext>
            </a:extLst>
          </p:cNvPr>
          <p:cNvGrpSpPr/>
          <p:nvPr/>
        </p:nvGrpSpPr>
        <p:grpSpPr>
          <a:xfrm>
            <a:off x="2888204" y="763836"/>
            <a:ext cx="3615241" cy="1127858"/>
            <a:chOff x="2888204" y="763836"/>
            <a:chExt cx="3615241" cy="112785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2D4A848-F7AB-43B5-AFEB-E89339034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88204" y="763836"/>
              <a:ext cx="3615241" cy="1127858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6C05A40-0590-438D-9E4A-53F525EF098C}"/>
                </a:ext>
              </a:extLst>
            </p:cNvPr>
            <p:cNvSpPr/>
            <p:nvPr/>
          </p:nvSpPr>
          <p:spPr>
            <a:xfrm>
              <a:off x="3248025" y="940110"/>
              <a:ext cx="2847975" cy="274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&lt;Customer Use Case&gt;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02DEC82-B74B-41C6-8C7D-3635F1A890E0}"/>
              </a:ext>
            </a:extLst>
          </p:cNvPr>
          <p:cNvGrpSpPr/>
          <p:nvPr/>
        </p:nvGrpSpPr>
        <p:grpSpPr>
          <a:xfrm>
            <a:off x="9763482" y="870648"/>
            <a:ext cx="1043492" cy="1411389"/>
            <a:chOff x="9763482" y="940110"/>
            <a:chExt cx="1043492" cy="1411389"/>
          </a:xfrm>
        </p:grpSpPr>
        <p:pic>
          <p:nvPicPr>
            <p:cNvPr id="17" name="Graphic 16" descr="Man with solid fill">
              <a:extLst>
                <a:ext uri="{FF2B5EF4-FFF2-40B4-BE49-F238E27FC236}">
                  <a16:creationId xmlns:a16="http://schemas.microsoft.com/office/drawing/2014/main" id="{1B90AC3D-CF57-4249-98F2-82263F26B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828028" y="940110"/>
              <a:ext cx="914400" cy="9144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30C89EA-ADC6-4C42-B208-D9EBEE2A711F}"/>
                </a:ext>
              </a:extLst>
            </p:cNvPr>
            <p:cNvSpPr txBox="1"/>
            <p:nvPr/>
          </p:nvSpPr>
          <p:spPr>
            <a:xfrm>
              <a:off x="9763482" y="1828279"/>
              <a:ext cx="104349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&lt;actor&gt;</a:t>
              </a:r>
            </a:p>
            <a:p>
              <a:pPr algn="ctr"/>
              <a:r>
                <a:rPr lang="en-US" sz="1400" dirty="0"/>
                <a:t>service</a:t>
              </a:r>
            </a:p>
          </p:txBody>
        </p:sp>
      </p:grp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CAB4FD3-ADF2-4B43-B21D-5EAC1597668F}"/>
              </a:ext>
            </a:extLst>
          </p:cNvPr>
          <p:cNvCxnSpPr>
            <a:stCxn id="17" idx="1"/>
            <a:endCxn id="9" idx="3"/>
          </p:cNvCxnSpPr>
          <p:nvPr/>
        </p:nvCxnSpPr>
        <p:spPr>
          <a:xfrm rot="10800000">
            <a:off x="6503446" y="1327766"/>
            <a:ext cx="3324583" cy="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C84332A-D05F-4E9D-B8CC-5710AD5BF528}"/>
              </a:ext>
            </a:extLst>
          </p:cNvPr>
          <p:cNvSpPr txBox="1"/>
          <p:nvPr/>
        </p:nvSpPr>
        <p:spPr>
          <a:xfrm rot="1862613">
            <a:off x="4729500" y="2052411"/>
            <a:ext cx="80750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 include</a:t>
            </a:r>
            <a:endParaRPr lang="en-US" sz="12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E37FD0-1D14-4276-B3E0-DFCB57292D5A}"/>
              </a:ext>
            </a:extLst>
          </p:cNvPr>
          <p:cNvSpPr txBox="1"/>
          <p:nvPr/>
        </p:nvSpPr>
        <p:spPr>
          <a:xfrm rot="20197207">
            <a:off x="3888316" y="2038326"/>
            <a:ext cx="80750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include</a:t>
            </a:r>
            <a:r>
              <a:rPr lang="en-US" sz="1200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i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endParaRPr lang="en-US" sz="1200" i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382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1389</Words>
  <Application>Microsoft Office PowerPoint</Application>
  <PresentationFormat>Widescreen</PresentationFormat>
  <Paragraphs>126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EDUp FORDCS V1.0 System Requirements</vt:lpstr>
      <vt:lpstr>EDUp-Full-Stack-Software-Project-Development-Method Development</vt:lpstr>
      <vt:lpstr>Define System Requirements</vt:lpstr>
      <vt:lpstr>PowerPoint Presentation</vt:lpstr>
      <vt:lpstr>System Boundary - Illustrated</vt:lpstr>
      <vt:lpstr>FORDCS-V1.0 System States</vt:lpstr>
      <vt:lpstr>System Use Cases Use Case Report Factory Setting V1.0</vt:lpstr>
      <vt:lpstr>System Use Cases Use Case Run-time Status Report V1.0 </vt:lpstr>
      <vt:lpstr>System Use Cases during Charging</vt:lpstr>
      <vt:lpstr>System Use Cases Use Case Launch the CS V1.0  - Activities</vt:lpstr>
      <vt:lpstr>System Use Cases Charge the Car [REF_SHC] V1.0 - Activities </vt:lpstr>
      <vt:lpstr>System Use Cases Use Case Failure Handling V1.0 - Activities</vt:lpstr>
      <vt:lpstr>System Requirements - Overview</vt:lpstr>
      <vt:lpstr>System Use Case “Charge the Car” System Boundary, Interfaces, and Users</vt:lpstr>
      <vt:lpstr>Define a System Model</vt:lpstr>
      <vt:lpstr>References</vt:lpstr>
      <vt:lpstr>BACKYARD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Ömer</dc:creator>
  <cp:lastModifiedBy>Ömer Karacan</cp:lastModifiedBy>
  <cp:revision>106</cp:revision>
  <dcterms:created xsi:type="dcterms:W3CDTF">2022-03-14T15:31:02Z</dcterms:created>
  <dcterms:modified xsi:type="dcterms:W3CDTF">2022-07-11T21:57:55Z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8b70055-b36e-4b3a-8b31-34156bd0f0a4_Enabled">
    <vt:lpwstr>true</vt:lpwstr>
  </property>
  <property fmtid="{D5CDD505-2E9C-101B-9397-08002B2CF9AE}" pid="3" name="MSIP_Label_b8b70055-b36e-4b3a-8b31-34156bd0f0a4_SetDate">
    <vt:lpwstr>2022-06-23T21:44:52Z</vt:lpwstr>
  </property>
  <property fmtid="{D5CDD505-2E9C-101B-9397-08002B2CF9AE}" pid="4" name="MSIP_Label_b8b70055-b36e-4b3a-8b31-34156bd0f0a4_Method">
    <vt:lpwstr>Privileged</vt:lpwstr>
  </property>
  <property fmtid="{D5CDD505-2E9C-101B-9397-08002B2CF9AE}" pid="5" name="MSIP_Label_b8b70055-b36e-4b3a-8b31-34156bd0f0a4_Name">
    <vt:lpwstr>Public</vt:lpwstr>
  </property>
  <property fmtid="{D5CDD505-2E9C-101B-9397-08002B2CF9AE}" pid="6" name="MSIP_Label_b8b70055-b36e-4b3a-8b31-34156bd0f0a4_SiteId">
    <vt:lpwstr>5638dc0c-ffa2-418f-8078-70f739ff781f</vt:lpwstr>
  </property>
  <property fmtid="{D5CDD505-2E9C-101B-9397-08002B2CF9AE}" pid="7" name="MSIP_Label_b8b70055-b36e-4b3a-8b31-34156bd0f0a4_ActionId">
    <vt:lpwstr>67f4a735-2f74-4063-b5e3-556ac1bb1356</vt:lpwstr>
  </property>
  <property fmtid="{D5CDD505-2E9C-101B-9397-08002B2CF9AE}" pid="8" name="MSIP_Label_b8b70055-b36e-4b3a-8b31-34156bd0f0a4_ContentBits">
    <vt:lpwstr>0</vt:lpwstr>
  </property>
</Properties>
</file>