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notesMasterIdLst>
    <p:notesMasterId r:id="rId16"/>
  </p:notesMasterIdLst>
  <p:sldIdLst>
    <p:sldId id="256" r:id="rId2"/>
    <p:sldId id="366" r:id="rId3"/>
    <p:sldId id="367" r:id="rId4"/>
    <p:sldId id="368" r:id="rId5"/>
    <p:sldId id="369" r:id="rId6"/>
    <p:sldId id="370" r:id="rId7"/>
    <p:sldId id="371" r:id="rId8"/>
    <p:sldId id="372" r:id="rId9"/>
    <p:sldId id="373" r:id="rId10"/>
    <p:sldId id="374" r:id="rId11"/>
    <p:sldId id="375" r:id="rId12"/>
    <p:sldId id="260" r:id="rId13"/>
    <p:sldId id="350"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0066FF"/>
    <a:srgbClr val="000000"/>
    <a:srgbClr val="00FF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35" autoAdjust="0"/>
  </p:normalViewPr>
  <p:slideViewPr>
    <p:cSldViewPr snapToGrid="0">
      <p:cViewPr varScale="1">
        <p:scale>
          <a:sx n="73" d="100"/>
          <a:sy n="73" d="100"/>
        </p:scale>
        <p:origin x="19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C96C-930C-419B-BBDD-CB345942406C}"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7D444-3025-4988-852C-BFD45C075687}" type="slidenum">
              <a:rPr lang="en-US" smtClean="0"/>
              <a:t>‹#›</a:t>
            </a:fld>
            <a:endParaRPr lang="en-US"/>
          </a:p>
        </p:txBody>
      </p:sp>
    </p:spTree>
    <p:extLst>
      <p:ext uri="{BB962C8B-B14F-4D97-AF65-F5344CB8AC3E}">
        <p14:creationId xmlns:p14="http://schemas.microsoft.com/office/powerpoint/2010/main" val="136889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1</a:t>
            </a:fld>
            <a:endParaRPr lang="en-US"/>
          </a:p>
        </p:txBody>
      </p:sp>
    </p:spTree>
    <p:extLst>
      <p:ext uri="{BB962C8B-B14F-4D97-AF65-F5344CB8AC3E}">
        <p14:creationId xmlns:p14="http://schemas.microsoft.com/office/powerpoint/2010/main" val="151954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planning</a:t>
            </a:r>
          </a:p>
          <a:p>
            <a:r>
              <a:rPr lang="en-US" dirty="0"/>
              <a:t>Determining the scope, objectives, and risks of testing</a:t>
            </a:r>
          </a:p>
          <a:p>
            <a:endParaRPr lang="en-US" dirty="0"/>
          </a:p>
          <a:p>
            <a:r>
              <a:rPr lang="en-US" dirty="0"/>
              <a:t>Defining the overall approach of testing</a:t>
            </a:r>
          </a:p>
          <a:p>
            <a:endParaRPr lang="en-US" dirty="0"/>
          </a:p>
          <a:p>
            <a:r>
              <a:rPr lang="en-US" dirty="0"/>
              <a:t>Integrating and coordinating the test activities into the software lifecycle activities</a:t>
            </a:r>
          </a:p>
          <a:p>
            <a:endParaRPr lang="en-US" dirty="0"/>
          </a:p>
          <a:p>
            <a:r>
              <a:rPr lang="en-US" dirty="0"/>
              <a:t>Making decisions about what to test, the people and other resources required to perform the various test activities, and how test activities will be carried out</a:t>
            </a:r>
          </a:p>
          <a:p>
            <a:endParaRPr lang="en-US" dirty="0"/>
          </a:p>
          <a:p>
            <a:r>
              <a:rPr lang="en-US" dirty="0"/>
              <a:t>Scheduling of test analysis, design, implementation, execution, and evaluation activities, either on particular dates (e.g., in sequential development) or in the context of each iteration (e.g., in iterative development)</a:t>
            </a:r>
          </a:p>
          <a:p>
            <a:endParaRPr lang="en-US" dirty="0"/>
          </a:p>
          <a:p>
            <a:r>
              <a:rPr lang="en-US" dirty="0"/>
              <a:t>Selecting metrics for test monitoring and control</a:t>
            </a:r>
          </a:p>
          <a:p>
            <a:endParaRPr lang="en-US" dirty="0"/>
          </a:p>
          <a:p>
            <a:r>
              <a:rPr lang="en-US" dirty="0"/>
              <a:t>Budgeting for the test activities</a:t>
            </a:r>
          </a:p>
          <a:p>
            <a:endParaRPr lang="en-US" dirty="0"/>
          </a:p>
          <a:p>
            <a:r>
              <a:rPr lang="en-US" dirty="0"/>
              <a:t>Determining the level of detail and structure for test documentation (e.g., by providing templates or example documents)</a:t>
            </a:r>
          </a:p>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4</a:t>
            </a:fld>
            <a:endParaRPr lang="en-US"/>
          </a:p>
        </p:txBody>
      </p:sp>
    </p:spTree>
    <p:extLst>
      <p:ext uri="{BB962C8B-B14F-4D97-AF65-F5344CB8AC3E}">
        <p14:creationId xmlns:p14="http://schemas.microsoft.com/office/powerpoint/2010/main" val="128278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6</a:t>
            </a:fld>
            <a:endParaRPr lang="en-US"/>
          </a:p>
        </p:txBody>
      </p:sp>
    </p:spTree>
    <p:extLst>
      <p:ext uri="{BB962C8B-B14F-4D97-AF65-F5344CB8AC3E}">
        <p14:creationId xmlns:p14="http://schemas.microsoft.com/office/powerpoint/2010/main" val="104034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7</a:t>
            </a:fld>
            <a:endParaRPr lang="en-US"/>
          </a:p>
        </p:txBody>
      </p:sp>
    </p:spTree>
    <p:extLst>
      <p:ext uri="{BB962C8B-B14F-4D97-AF65-F5344CB8AC3E}">
        <p14:creationId xmlns:p14="http://schemas.microsoft.com/office/powerpoint/2010/main" val="401038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8</a:t>
            </a:fld>
            <a:endParaRPr lang="en-US"/>
          </a:p>
        </p:txBody>
      </p:sp>
    </p:spTree>
    <p:extLst>
      <p:ext uri="{BB962C8B-B14F-4D97-AF65-F5344CB8AC3E}">
        <p14:creationId xmlns:p14="http://schemas.microsoft.com/office/powerpoint/2010/main" val="231039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9</a:t>
            </a:fld>
            <a:endParaRPr lang="en-US"/>
          </a:p>
        </p:txBody>
      </p:sp>
    </p:spTree>
    <p:extLst>
      <p:ext uri="{BB962C8B-B14F-4D97-AF65-F5344CB8AC3E}">
        <p14:creationId xmlns:p14="http://schemas.microsoft.com/office/powerpoint/2010/main" val="398375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7D444-3025-4988-852C-BFD45C075687}" type="slidenum">
              <a:rPr lang="en-US" smtClean="0"/>
              <a:t>10</a:t>
            </a:fld>
            <a:endParaRPr lang="en-US"/>
          </a:p>
        </p:txBody>
      </p:sp>
    </p:spTree>
    <p:extLst>
      <p:ext uri="{BB962C8B-B14F-4D97-AF65-F5344CB8AC3E}">
        <p14:creationId xmlns:p14="http://schemas.microsoft.com/office/powerpoint/2010/main" val="36014317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EA0569B-3CC5-4370-93F9-07FE1494979A}" type="slidenum">
              <a:rPr lang="en-GB" smtClean="0"/>
              <a:t>‹#›</a:t>
            </a:fld>
            <a:endParaRPr lang="en-GB" dirty="0"/>
          </a:p>
        </p:txBody>
      </p:sp>
    </p:spTree>
    <p:extLst>
      <p:ext uri="{BB962C8B-B14F-4D97-AF65-F5344CB8AC3E}">
        <p14:creationId xmlns:p14="http://schemas.microsoft.com/office/powerpoint/2010/main" val="245914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243641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838193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271288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5BA542F-B73B-47E7-BABB-8194D77513EA}" type="datetimeFigureOut">
              <a:rPr lang="en-GB" smtClean="0"/>
              <a:t>09/07/2022</a:t>
            </a:fld>
            <a:endParaRPr lang="en-GB" dirty="0"/>
          </a:p>
        </p:txBody>
      </p:sp>
      <p:sp>
        <p:nvSpPr>
          <p:cNvPr id="5" name="Footer Placeholder 4"/>
          <p:cNvSpPr>
            <a:spLocks noGrp="1"/>
          </p:cNvSpPr>
          <p:nvPr>
            <p:ph type="ftr" sz="quarter" idx="11"/>
          </p:nvPr>
        </p:nvSpPr>
        <p:spPr>
          <a:xfrm>
            <a:off x="2182708" y="6272784"/>
            <a:ext cx="6327648" cy="365125"/>
          </a:xfrm>
        </p:spPr>
        <p:txBody>
          <a:bodyPr/>
          <a:lstStyle/>
          <a:p>
            <a:endParaRPr lang="en-GB"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EA0569B-3CC5-4370-93F9-07FE1494979A}" type="slidenum">
              <a:rPr lang="en-GB" smtClean="0"/>
              <a:t>‹#›</a:t>
            </a:fld>
            <a:endParaRPr lang="en-GB" dirty="0"/>
          </a:p>
        </p:txBody>
      </p:sp>
    </p:spTree>
    <p:extLst>
      <p:ext uri="{BB962C8B-B14F-4D97-AF65-F5344CB8AC3E}">
        <p14:creationId xmlns:p14="http://schemas.microsoft.com/office/powerpoint/2010/main" val="77350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152453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293066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2442335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191198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A542F-B73B-47E7-BABB-8194D77513EA}" type="datetimeFigureOut">
              <a:rPr lang="en-GB" smtClean="0"/>
              <a:t>09/07/2022</a:t>
            </a:fld>
            <a:endParaRPr lang="en-GB" dirty="0"/>
          </a:p>
        </p:txBody>
      </p:sp>
      <p:sp>
        <p:nvSpPr>
          <p:cNvPr id="6" name="Footer Placeholder 5"/>
          <p:cNvSpPr>
            <a:spLocks noGrp="1"/>
          </p:cNvSpPr>
          <p:nvPr>
            <p:ph type="ftr" sz="quarter" idx="11"/>
          </p:nvPr>
        </p:nvSpPr>
        <p:spPr/>
        <p:txBody>
          <a:bodyPr/>
          <a:lstStyle/>
          <a:p>
            <a:endParaRPr lang="en-GB"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90229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A542F-B73B-47E7-BABB-8194D77513EA}" type="datetimeFigureOut">
              <a:rPr lang="en-GB" smtClean="0"/>
              <a:t>09/07/2022</a:t>
            </a:fld>
            <a:endParaRPr lang="en-GB"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EA0569B-3CC5-4370-93F9-07FE1494979A}" type="slidenum">
              <a:rPr lang="en-GB" smtClean="0"/>
              <a:t>‹#›</a:t>
            </a:fld>
            <a:endParaRPr lang="en-GB" dirty="0"/>
          </a:p>
        </p:txBody>
      </p:sp>
    </p:spTree>
    <p:extLst>
      <p:ext uri="{BB962C8B-B14F-4D97-AF65-F5344CB8AC3E}">
        <p14:creationId xmlns:p14="http://schemas.microsoft.com/office/powerpoint/2010/main" val="92679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5BA542F-B73B-47E7-BABB-8194D77513EA}" type="datetimeFigureOut">
              <a:rPr lang="en-GB" smtClean="0"/>
              <a:t>09/07/2022</a:t>
            </a:fld>
            <a:endParaRPr lang="en-GB"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EA0569B-3CC5-4370-93F9-07FE1494979A}" type="slidenum">
              <a:rPr lang="en-GB" smtClean="0"/>
              <a:t>‹#›</a:t>
            </a:fld>
            <a:endParaRPr lang="en-GB" dirty="0"/>
          </a:p>
        </p:txBody>
      </p:sp>
    </p:spTree>
    <p:extLst>
      <p:ext uri="{BB962C8B-B14F-4D97-AF65-F5344CB8AC3E}">
        <p14:creationId xmlns:p14="http://schemas.microsoft.com/office/powerpoint/2010/main" val="78234221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vsolutions.com/Upload/Product/635652466512570000.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BF3B7-F12A-46BA-9C24-AE183969D376}"/>
              </a:ext>
            </a:extLst>
          </p:cNvPr>
          <p:cNvSpPr>
            <a:spLocks noGrp="1"/>
          </p:cNvSpPr>
          <p:nvPr>
            <p:ph type="ctrTitle"/>
          </p:nvPr>
        </p:nvSpPr>
        <p:spPr>
          <a:xfrm>
            <a:off x="2471058" y="484632"/>
            <a:ext cx="8657190" cy="1971964"/>
          </a:xfrm>
        </p:spPr>
        <p:txBody>
          <a:bodyPr vert="horz" lIns="91440" tIns="45720" rIns="91440" bIns="45720" rtlCol="0" anchor="ctr">
            <a:normAutofit/>
          </a:bodyPr>
          <a:lstStyle/>
          <a:p>
            <a:pPr>
              <a:lnSpc>
                <a:spcPct val="90000"/>
              </a:lnSpc>
            </a:pPr>
            <a:r>
              <a:rPr lang="en-US" sz="4800" spc="100" dirty="0">
                <a:blipFill>
                  <a:blip r:embed="rId3">
                    <a:extLst>
                      <a:ext uri="{28A0092B-C50C-407E-A947-70E740481C1C}">
                        <a14:useLocalDpi xmlns:a14="http://schemas.microsoft.com/office/drawing/2010/main" val="0"/>
                      </a:ext>
                    </a:extLst>
                  </a:blip>
                  <a:tile tx="6350" ty="-127000" sx="65000" sy="64000" flip="none" algn="tl"/>
                </a:blipFill>
              </a:rPr>
              <a:t>ford</a:t>
            </a:r>
            <a:r>
              <a:rPr lang="tr-TR" sz="4800" spc="100" dirty="0">
                <a:blipFill>
                  <a:blip r:embed="rId3">
                    <a:extLst>
                      <a:ext uri="{28A0092B-C50C-407E-A947-70E740481C1C}">
                        <a14:useLocalDpi xmlns:a14="http://schemas.microsoft.com/office/drawing/2010/main" val="0"/>
                      </a:ext>
                    </a:extLst>
                  </a:blip>
                  <a:tile tx="6350" ty="-127000" sx="65000" sy="64000" flip="none" algn="tl"/>
                </a:blipFill>
              </a:rPr>
              <a:t> </a:t>
            </a:r>
            <a:r>
              <a:rPr lang="en-US" sz="4800" spc="100" dirty="0">
                <a:blipFill>
                  <a:blip r:embed="rId3">
                    <a:extLst>
                      <a:ext uri="{28A0092B-C50C-407E-A947-70E740481C1C}">
                        <a14:useLocalDpi xmlns:a14="http://schemas.microsoft.com/office/drawing/2010/main" val="0"/>
                      </a:ext>
                    </a:extLst>
                  </a:blip>
                  <a:tile tx="6350" ty="-127000" sx="65000" sy="64000" flip="none" algn="tl"/>
                </a:blipFill>
              </a:rPr>
              <a:t>CHARGING Station</a:t>
            </a:r>
            <a:br>
              <a:rPr lang="tr-TR" sz="4800" spc="100" dirty="0">
                <a:blipFill>
                  <a:blip r:embed="rId3">
                    <a:extLst>
                      <a:ext uri="{28A0092B-C50C-407E-A947-70E740481C1C}">
                        <a14:useLocalDpi xmlns:a14="http://schemas.microsoft.com/office/drawing/2010/main" val="0"/>
                      </a:ext>
                    </a:extLst>
                  </a:blip>
                  <a:tile tx="6350" ty="-127000" sx="65000" sy="64000" flip="none" algn="tl"/>
                </a:blipFill>
              </a:rPr>
            </a:br>
            <a:r>
              <a:rPr lang="de-AT" sz="4800" spc="100" dirty="0">
                <a:blipFill>
                  <a:blip r:embed="rId3">
                    <a:extLst>
                      <a:ext uri="{28A0092B-C50C-407E-A947-70E740481C1C}">
                        <a14:useLocalDpi xmlns:a14="http://schemas.microsoft.com/office/drawing/2010/main" val="0"/>
                      </a:ext>
                    </a:extLst>
                  </a:blip>
                  <a:tile tx="6350" ty="-127000" sx="65000" sy="64000" flip="none" algn="tl"/>
                </a:blipFill>
              </a:rPr>
              <a:t>System Validation</a:t>
            </a:r>
            <a:endParaRPr lang="en-US" sz="4800" spc="100" dirty="0">
              <a:blipFill>
                <a:blip r:embed="rId3">
                  <a:extLst>
                    <a:ext uri="{28A0092B-C50C-407E-A947-70E740481C1C}">
                      <a14:useLocalDpi xmlns:a14="http://schemas.microsoft.com/office/drawing/2010/main" val="0"/>
                    </a:ext>
                  </a:extLst>
                </a:blip>
                <a:tile tx="6350" ty="-127000" sx="65000" sy="64000" flip="none" algn="tl"/>
              </a:blipFill>
            </a:endParaRPr>
          </a:p>
        </p:txBody>
      </p:sp>
      <p:sp>
        <p:nvSpPr>
          <p:cNvPr id="3" name="Subtitle 2">
            <a:extLst>
              <a:ext uri="{FF2B5EF4-FFF2-40B4-BE49-F238E27FC236}">
                <a16:creationId xmlns:a16="http://schemas.microsoft.com/office/drawing/2014/main" id="{9366B1A4-34D2-4123-92C1-ABB3A1E5FD97}"/>
              </a:ext>
            </a:extLst>
          </p:cNvPr>
          <p:cNvSpPr>
            <a:spLocks noGrp="1"/>
          </p:cNvSpPr>
          <p:nvPr>
            <p:ph type="subTitle" idx="1"/>
          </p:nvPr>
        </p:nvSpPr>
        <p:spPr/>
        <p:txBody>
          <a:bodyPr>
            <a:normAutofit/>
          </a:bodyPr>
          <a:lstStyle/>
          <a:p>
            <a:r>
              <a:rPr lang="de-AT" sz="2000" dirty="0"/>
              <a:t>EDU Project</a:t>
            </a:r>
            <a:endParaRPr lang="en-GB" sz="2000" dirty="0"/>
          </a:p>
        </p:txBody>
      </p:sp>
      <p:grpSp>
        <p:nvGrpSpPr>
          <p:cNvPr id="11" name="Group 10">
            <a:extLst>
              <a:ext uri="{FF2B5EF4-FFF2-40B4-BE49-F238E27FC236}">
                <a16:creationId xmlns:a16="http://schemas.microsoft.com/office/drawing/2014/main" id="{DC5CD299-D26F-4828-B39C-E9B8DA1891D7}"/>
              </a:ext>
            </a:extLst>
          </p:cNvPr>
          <p:cNvGrpSpPr/>
          <p:nvPr/>
        </p:nvGrpSpPr>
        <p:grpSpPr>
          <a:xfrm>
            <a:off x="0" y="6248401"/>
            <a:ext cx="3573675" cy="609600"/>
            <a:chOff x="7722524" y="6012026"/>
            <a:chExt cx="4469477" cy="762406"/>
          </a:xfrm>
        </p:grpSpPr>
        <p:sp>
          <p:nvSpPr>
            <p:cNvPr id="5" name="Rectangle 4">
              <a:extLst>
                <a:ext uri="{FF2B5EF4-FFF2-40B4-BE49-F238E27FC236}">
                  <a16:creationId xmlns:a16="http://schemas.microsoft.com/office/drawing/2014/main" id="{52C08B3F-00F1-471F-BF3D-47713E712C21}"/>
                </a:ext>
              </a:extLst>
            </p:cNvPr>
            <p:cNvSpPr/>
            <p:nvPr/>
          </p:nvSpPr>
          <p:spPr>
            <a:xfrm>
              <a:off x="7722524" y="6012026"/>
              <a:ext cx="4469476" cy="762406"/>
            </a:xfrm>
            <a:prstGeom prst="rect">
              <a:avLst/>
            </a:prstGeom>
            <a:solidFill>
              <a:schemeClr val="bg1"/>
            </a:solidFill>
            <a:ln>
              <a:solidFill>
                <a:schemeClr val="bg1">
                  <a:lumMod val="85000"/>
                </a:schemeClr>
              </a:solidFill>
            </a:ln>
          </p:spPr>
          <p:txBody>
            <a:bodyPr wrap="square">
              <a:normAutofit/>
            </a:bodyPr>
            <a:lstStyle/>
            <a:p>
              <a:pPr>
                <a:lnSpc>
                  <a:spcPct val="90000"/>
                </a:lnSpc>
                <a:spcAft>
                  <a:spcPts val="600"/>
                </a:spcAft>
              </a:pPr>
              <a:r>
                <a:rPr lang="tr-TR" sz="800" dirty="0"/>
                <a:t>karacankos@gmail.com</a:t>
              </a:r>
            </a:p>
            <a:p>
              <a:pPr>
                <a:lnSpc>
                  <a:spcPct val="90000"/>
                </a:lnSpc>
                <a:spcAft>
                  <a:spcPts val="600"/>
                </a:spcAft>
              </a:pPr>
              <a:r>
                <a:rPr lang="en-GB" sz="800" dirty="0"/>
                <a:t>https://www.linkedin.com/in/omer-karacan/</a:t>
              </a:r>
            </a:p>
            <a:p>
              <a:pPr>
                <a:lnSpc>
                  <a:spcPct val="90000"/>
                </a:lnSpc>
                <a:spcAft>
                  <a:spcPts val="600"/>
                </a:spcAft>
              </a:pPr>
              <a:r>
                <a:rPr lang="en-GB" sz="800" dirty="0"/>
                <a:t>https://www.instagram.com/karacanos/</a:t>
              </a:r>
            </a:p>
          </p:txBody>
        </p:sp>
        <p:grpSp>
          <p:nvGrpSpPr>
            <p:cNvPr id="10" name="Group 9">
              <a:extLst>
                <a:ext uri="{FF2B5EF4-FFF2-40B4-BE49-F238E27FC236}">
                  <a16:creationId xmlns:a16="http://schemas.microsoft.com/office/drawing/2014/main" id="{61A72A0A-5109-47D4-BFD2-DB2BBB647902}"/>
                </a:ext>
              </a:extLst>
            </p:cNvPr>
            <p:cNvGrpSpPr/>
            <p:nvPr/>
          </p:nvGrpSpPr>
          <p:grpSpPr>
            <a:xfrm>
              <a:off x="11074401" y="6474964"/>
              <a:ext cx="1117600" cy="299468"/>
              <a:chOff x="11074401" y="6474964"/>
              <a:chExt cx="1117600" cy="299468"/>
            </a:xfrm>
          </p:grpSpPr>
          <p:pic>
            <p:nvPicPr>
              <p:cNvPr id="6" name="Picture 5">
                <a:extLst>
                  <a:ext uri="{FF2B5EF4-FFF2-40B4-BE49-F238E27FC236}">
                    <a16:creationId xmlns:a16="http://schemas.microsoft.com/office/drawing/2014/main" id="{17AD90A8-736B-44E7-8D3D-FF21CACE801B}"/>
                  </a:ext>
                </a:extLst>
              </p:cNvPr>
              <p:cNvPicPr>
                <a:picLocks noChangeAspect="1"/>
              </p:cNvPicPr>
              <p:nvPr/>
            </p:nvPicPr>
            <p:blipFill>
              <a:blip r:embed="rId4"/>
              <a:stretch>
                <a:fillRect/>
              </a:stretch>
            </p:blipFill>
            <p:spPr>
              <a:xfrm>
                <a:off x="11074401" y="6474964"/>
                <a:ext cx="1117600" cy="299468"/>
              </a:xfrm>
              <a:prstGeom prst="rect">
                <a:avLst/>
              </a:prstGeom>
            </p:spPr>
          </p:pic>
          <p:sp>
            <p:nvSpPr>
              <p:cNvPr id="7" name="Rectangle 6">
                <a:extLst>
                  <a:ext uri="{FF2B5EF4-FFF2-40B4-BE49-F238E27FC236}">
                    <a16:creationId xmlns:a16="http://schemas.microsoft.com/office/drawing/2014/main" id="{70A10D85-DA1B-43D2-8CB9-DDA95C620143}"/>
                  </a:ext>
                </a:extLst>
              </p:cNvPr>
              <p:cNvSpPr/>
              <p:nvPr/>
            </p:nvSpPr>
            <p:spPr>
              <a:xfrm>
                <a:off x="11074401" y="6474964"/>
                <a:ext cx="360733" cy="299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800"/>
              </a:p>
            </p:txBody>
          </p:sp>
        </p:grpSp>
      </p:grpSp>
      <p:pic>
        <p:nvPicPr>
          <p:cNvPr id="9" name="Picture 8">
            <a:extLst>
              <a:ext uri="{FF2B5EF4-FFF2-40B4-BE49-F238E27FC236}">
                <a16:creationId xmlns:a16="http://schemas.microsoft.com/office/drawing/2014/main" id="{9407C040-37BB-4319-8E2C-2E72F0B7F4FB}"/>
              </a:ext>
            </a:extLst>
          </p:cNvPr>
          <p:cNvPicPr>
            <a:picLocks noChangeAspect="1"/>
          </p:cNvPicPr>
          <p:nvPr/>
        </p:nvPicPr>
        <p:blipFill>
          <a:blip r:embed="rId5"/>
          <a:stretch>
            <a:fillRect/>
          </a:stretch>
        </p:blipFill>
        <p:spPr>
          <a:xfrm>
            <a:off x="7033661" y="1594643"/>
            <a:ext cx="1927459" cy="2513339"/>
          </a:xfrm>
          <a:prstGeom prst="rect">
            <a:avLst/>
          </a:prstGeom>
        </p:spPr>
      </p:pic>
    </p:spTree>
    <p:extLst>
      <p:ext uri="{BB962C8B-B14F-4D97-AF65-F5344CB8AC3E}">
        <p14:creationId xmlns:p14="http://schemas.microsoft.com/office/powerpoint/2010/main" val="68778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7FEE-6E2F-4E98-8B60-142042C7EA2F}"/>
              </a:ext>
            </a:extLst>
          </p:cNvPr>
          <p:cNvSpPr>
            <a:spLocks noGrp="1"/>
          </p:cNvSpPr>
          <p:nvPr>
            <p:ph type="title"/>
          </p:nvPr>
        </p:nvSpPr>
        <p:spPr/>
        <p:txBody>
          <a:bodyPr>
            <a:normAutofit/>
          </a:bodyPr>
          <a:lstStyle/>
          <a:p>
            <a:r>
              <a:rPr lang="en-US" dirty="0"/>
              <a:t>Test execution</a:t>
            </a:r>
            <a:br>
              <a:rPr lang="en-US" dirty="0"/>
            </a:br>
            <a:endParaRPr lang="en-US" dirty="0"/>
          </a:p>
        </p:txBody>
      </p:sp>
      <p:sp>
        <p:nvSpPr>
          <p:cNvPr id="3" name="Content Placeholder 2">
            <a:extLst>
              <a:ext uri="{FF2B5EF4-FFF2-40B4-BE49-F238E27FC236}">
                <a16:creationId xmlns:a16="http://schemas.microsoft.com/office/drawing/2014/main" id="{602B327D-93AE-4B75-A46C-0D4676F5B1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982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137E-0F19-4EE0-B763-40F72AFB711B}"/>
              </a:ext>
            </a:extLst>
          </p:cNvPr>
          <p:cNvSpPr>
            <a:spLocks noGrp="1"/>
          </p:cNvSpPr>
          <p:nvPr>
            <p:ph type="title"/>
          </p:nvPr>
        </p:nvSpPr>
        <p:spPr/>
        <p:txBody>
          <a:bodyPr/>
          <a:lstStyle/>
          <a:p>
            <a:r>
              <a:rPr lang="en-US" dirty="0"/>
              <a:t>Test completion</a:t>
            </a:r>
          </a:p>
        </p:txBody>
      </p:sp>
      <p:sp>
        <p:nvSpPr>
          <p:cNvPr id="3" name="Content Placeholder 2">
            <a:extLst>
              <a:ext uri="{FF2B5EF4-FFF2-40B4-BE49-F238E27FC236}">
                <a16:creationId xmlns:a16="http://schemas.microsoft.com/office/drawing/2014/main" id="{5B43EFF9-872D-43E0-946D-AAAC224574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531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DABD-7197-4424-97FB-417AF697EEEA}"/>
              </a:ext>
            </a:extLst>
          </p:cNvPr>
          <p:cNvSpPr>
            <a:spLocks noGrp="1"/>
          </p:cNvSpPr>
          <p:nvPr>
            <p:ph type="title"/>
          </p:nvPr>
        </p:nvSpPr>
        <p:spPr>
          <a:xfrm>
            <a:off x="643466" y="1534475"/>
            <a:ext cx="6992351" cy="3861558"/>
          </a:xfrm>
        </p:spPr>
        <p:txBody>
          <a:bodyPr vert="horz" lIns="91440" tIns="45720" rIns="91440" bIns="45720" rtlCol="0" anchor="ctr">
            <a:normAutofit/>
          </a:bodyPr>
          <a:lstStyle/>
          <a:p>
            <a:r>
              <a:rPr lang="tr-TR" sz="6000" dirty="0"/>
              <a:t>BACKYARD</a:t>
            </a:r>
            <a:endParaRPr lang="en-US" sz="6000" dirty="0"/>
          </a:p>
        </p:txBody>
      </p:sp>
      <p:sp>
        <p:nvSpPr>
          <p:cNvPr id="4" name="Text Placeholder 3">
            <a:extLst>
              <a:ext uri="{FF2B5EF4-FFF2-40B4-BE49-F238E27FC236}">
                <a16:creationId xmlns:a16="http://schemas.microsoft.com/office/drawing/2014/main" id="{96696396-984E-4FFC-83C0-4E037DC569A3}"/>
              </a:ext>
            </a:extLst>
          </p:cNvPr>
          <p:cNvSpPr>
            <a:spLocks noGrp="1"/>
          </p:cNvSpPr>
          <p:nvPr>
            <p:ph type="body" idx="1"/>
          </p:nvPr>
        </p:nvSpPr>
        <p:spPr>
          <a:xfrm>
            <a:off x="8596797" y="1534475"/>
            <a:ext cx="2727369" cy="3861558"/>
          </a:xfrm>
        </p:spPr>
        <p:txBody>
          <a:bodyPr vert="horz" lIns="91440" tIns="45720" rIns="91440" bIns="45720" rtlCol="0" anchor="ctr">
            <a:normAutofit/>
          </a:bodyPr>
          <a:lstStyle/>
          <a:p>
            <a:r>
              <a:rPr lang="de-DE" sz="2000">
                <a:solidFill>
                  <a:srgbClr val="FFFFFF"/>
                </a:solidFill>
              </a:rPr>
              <a:t>Wichtige Informationen</a:t>
            </a:r>
          </a:p>
        </p:txBody>
      </p:sp>
    </p:spTree>
    <p:extLst>
      <p:ext uri="{BB962C8B-B14F-4D97-AF65-F5344CB8AC3E}">
        <p14:creationId xmlns:p14="http://schemas.microsoft.com/office/powerpoint/2010/main" val="298511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CF53-9CFD-4D9F-83D8-47F865F273F8}"/>
              </a:ext>
            </a:extLst>
          </p:cNvPr>
          <p:cNvSpPr>
            <a:spLocks noGrp="1"/>
          </p:cNvSpPr>
          <p:nvPr>
            <p:ph type="title"/>
          </p:nvPr>
        </p:nvSpPr>
        <p:spPr>
          <a:xfrm>
            <a:off x="1066800" y="129374"/>
            <a:ext cx="5579327" cy="2093976"/>
          </a:xfrm>
        </p:spPr>
        <p:txBody>
          <a:bodyPr>
            <a:normAutofit fontScale="90000"/>
          </a:bodyPr>
          <a:lstStyle/>
          <a:p>
            <a:r>
              <a:rPr lang="en-GB"/>
              <a:t>Car charging state</a:t>
            </a:r>
            <a:br>
              <a:rPr lang="en-GB"/>
            </a:br>
            <a:r>
              <a:rPr lang="en-GB"/>
              <a:t>State/Event Table </a:t>
            </a:r>
            <a:br>
              <a:rPr lang="en-GB"/>
            </a:br>
            <a:r>
              <a:rPr lang="en-GB"/>
              <a:t>test cases</a:t>
            </a:r>
          </a:p>
        </p:txBody>
      </p:sp>
      <p:graphicFrame>
        <p:nvGraphicFramePr>
          <p:cNvPr id="9" name="Table 9">
            <a:extLst>
              <a:ext uri="{FF2B5EF4-FFF2-40B4-BE49-F238E27FC236}">
                <a16:creationId xmlns:a16="http://schemas.microsoft.com/office/drawing/2014/main" id="{BBA8A266-2FE4-48EF-B2E6-2B95A0C29AA1}"/>
              </a:ext>
            </a:extLst>
          </p:cNvPr>
          <p:cNvGraphicFramePr>
            <a:graphicFrameLocks noGrp="1"/>
          </p:cNvGraphicFramePr>
          <p:nvPr>
            <p:extLst>
              <p:ext uri="{D42A27DB-BD31-4B8C-83A1-F6EECF244321}">
                <p14:modId xmlns:p14="http://schemas.microsoft.com/office/powerpoint/2010/main" val="3204118214"/>
              </p:ext>
            </p:extLst>
          </p:nvPr>
        </p:nvGraphicFramePr>
        <p:xfrm>
          <a:off x="201478" y="3632930"/>
          <a:ext cx="11546239" cy="2270760"/>
        </p:xfrm>
        <a:graphic>
          <a:graphicData uri="http://schemas.openxmlformats.org/drawingml/2006/table">
            <a:tbl>
              <a:tblPr firstRow="1" bandRow="1">
                <a:tableStyleId>{5C22544A-7EE6-4342-B048-85BDC9FD1C3A}</a:tableStyleId>
              </a:tblPr>
              <a:tblGrid>
                <a:gridCol w="2309248">
                  <a:extLst>
                    <a:ext uri="{9D8B030D-6E8A-4147-A177-3AD203B41FA5}">
                      <a16:colId xmlns:a16="http://schemas.microsoft.com/office/drawing/2014/main" val="2775593619"/>
                    </a:ext>
                  </a:extLst>
                </a:gridCol>
                <a:gridCol w="2448907">
                  <a:extLst>
                    <a:ext uri="{9D8B030D-6E8A-4147-A177-3AD203B41FA5}">
                      <a16:colId xmlns:a16="http://schemas.microsoft.com/office/drawing/2014/main" val="2137340134"/>
                    </a:ext>
                  </a:extLst>
                </a:gridCol>
                <a:gridCol w="2169588">
                  <a:extLst>
                    <a:ext uri="{9D8B030D-6E8A-4147-A177-3AD203B41FA5}">
                      <a16:colId xmlns:a16="http://schemas.microsoft.com/office/drawing/2014/main" val="4065161330"/>
                    </a:ext>
                  </a:extLst>
                </a:gridCol>
                <a:gridCol w="2309248">
                  <a:extLst>
                    <a:ext uri="{9D8B030D-6E8A-4147-A177-3AD203B41FA5}">
                      <a16:colId xmlns:a16="http://schemas.microsoft.com/office/drawing/2014/main" val="1197519383"/>
                    </a:ext>
                  </a:extLst>
                </a:gridCol>
                <a:gridCol w="2309248">
                  <a:extLst>
                    <a:ext uri="{9D8B030D-6E8A-4147-A177-3AD203B41FA5}">
                      <a16:colId xmlns:a16="http://schemas.microsoft.com/office/drawing/2014/main" val="2062070662"/>
                    </a:ext>
                  </a:extLst>
                </a:gridCol>
              </a:tblGrid>
              <a:tr h="370840">
                <a:tc>
                  <a:txBody>
                    <a:bodyPr/>
                    <a:lstStyle/>
                    <a:p>
                      <a:r>
                        <a:rPr lang="tr-TR" sz="1600" dirty="0"/>
                        <a:t>Test Case</a:t>
                      </a:r>
                      <a:endParaRPr lang="de-AT" sz="1600" dirty="0"/>
                    </a:p>
                  </a:txBody>
                  <a:tcPr/>
                </a:tc>
                <a:tc>
                  <a:txBody>
                    <a:bodyPr/>
                    <a:lstStyle/>
                    <a:p>
                      <a:r>
                        <a:rPr lang="tr-TR" sz="1600" dirty="0"/>
                        <a:t>TC #1</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TC #2</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TC #3</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TC #4</a:t>
                      </a:r>
                      <a:endParaRPr lang="de-AT" sz="1600" dirty="0"/>
                    </a:p>
                  </a:txBody>
                  <a:tcPr/>
                </a:tc>
                <a:extLst>
                  <a:ext uri="{0D108BD9-81ED-4DB2-BD59-A6C34878D82A}">
                    <a16:rowId xmlns:a16="http://schemas.microsoft.com/office/drawing/2014/main" val="3527071722"/>
                  </a:ext>
                </a:extLst>
              </a:tr>
              <a:tr h="370840">
                <a:tc>
                  <a:txBody>
                    <a:bodyPr/>
                    <a:lstStyle/>
                    <a:p>
                      <a:r>
                        <a:rPr lang="tr-TR" sz="1600" dirty="0"/>
                        <a:t>Start state</a:t>
                      </a:r>
                      <a:endParaRPr lang="de-AT" sz="1600" dirty="0"/>
                    </a:p>
                  </a:txBody>
                  <a:tcPr/>
                </a:tc>
                <a:tc>
                  <a:txBody>
                    <a:bodyPr/>
                    <a:lstStyle/>
                    <a:p>
                      <a:r>
                        <a:rPr lang="tr-TR" sz="1600" dirty="0"/>
                        <a:t>Ready to charge</a:t>
                      </a:r>
                      <a:endParaRPr lang="de-AT" sz="1600" dirty="0"/>
                    </a:p>
                  </a:txBody>
                  <a:tcPr/>
                </a:tc>
                <a:tc>
                  <a:txBody>
                    <a:bodyPr/>
                    <a:lstStyle/>
                    <a:p>
                      <a:r>
                        <a:rPr lang="tr-TR" sz="1600" dirty="0"/>
                        <a:t>Vehicle 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charging</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connected</a:t>
                      </a:r>
                      <a:endParaRPr lang="de-AT" sz="1600" dirty="0"/>
                    </a:p>
                  </a:txBody>
                  <a:tcPr/>
                </a:tc>
                <a:extLst>
                  <a:ext uri="{0D108BD9-81ED-4DB2-BD59-A6C34878D82A}">
                    <a16:rowId xmlns:a16="http://schemas.microsoft.com/office/drawing/2014/main" val="2131982300"/>
                  </a:ext>
                </a:extLst>
              </a:tr>
              <a:tr h="370840">
                <a:tc>
                  <a:txBody>
                    <a:bodyPr/>
                    <a:lstStyle/>
                    <a:p>
                      <a:r>
                        <a:rPr lang="tr-TR" sz="1600" dirty="0"/>
                        <a:t>Event/Input</a:t>
                      </a:r>
                      <a:endParaRPr lang="de-AT" sz="1600" dirty="0"/>
                    </a:p>
                  </a:txBody>
                  <a:tcPr/>
                </a:tc>
                <a:tc>
                  <a:txBody>
                    <a:bodyPr/>
                    <a:lstStyle/>
                    <a:p>
                      <a:r>
                        <a:rPr lang="tr-TR" sz="1600" dirty="0"/>
                        <a:t>Vehicle_connected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Start_charging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Stop_charging</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Vehicle_disconnected</a:t>
                      </a:r>
                      <a:endParaRPr lang="de-AT" sz="1600" dirty="0"/>
                    </a:p>
                    <a:p>
                      <a:endParaRPr lang="de-AT" sz="1600" dirty="0"/>
                    </a:p>
                  </a:txBody>
                  <a:tcPr/>
                </a:tc>
                <a:extLst>
                  <a:ext uri="{0D108BD9-81ED-4DB2-BD59-A6C34878D82A}">
                    <a16:rowId xmlns:a16="http://schemas.microsoft.com/office/drawing/2014/main" val="701844438"/>
                  </a:ext>
                </a:extLst>
              </a:tr>
              <a:tr h="370840">
                <a:tc>
                  <a:txBody>
                    <a:bodyPr/>
                    <a:lstStyle/>
                    <a:p>
                      <a:r>
                        <a:rPr lang="tr-TR" sz="1600" dirty="0"/>
                        <a:t>Expected Output</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charging»</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disconnected»</a:t>
                      </a:r>
                      <a:endParaRPr lang="de-AT" sz="1600" dirty="0"/>
                    </a:p>
                  </a:txBody>
                  <a:tcPr/>
                </a:tc>
                <a:extLst>
                  <a:ext uri="{0D108BD9-81ED-4DB2-BD59-A6C34878D82A}">
                    <a16:rowId xmlns:a16="http://schemas.microsoft.com/office/drawing/2014/main" val="4246435766"/>
                  </a:ext>
                </a:extLst>
              </a:tr>
              <a:tr h="370840">
                <a:tc>
                  <a:txBody>
                    <a:bodyPr/>
                    <a:lstStyle/>
                    <a:p>
                      <a:r>
                        <a:rPr lang="tr-TR" sz="1600" dirty="0"/>
                        <a:t>End state</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charging</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Vehicle connected</a:t>
                      </a:r>
                      <a:endParaRPr lang="de-AT"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dirty="0"/>
                        <a:t>Ready to charge</a:t>
                      </a:r>
                      <a:endParaRPr lang="de-AT" sz="1600" dirty="0"/>
                    </a:p>
                  </a:txBody>
                  <a:tcPr/>
                </a:tc>
                <a:extLst>
                  <a:ext uri="{0D108BD9-81ED-4DB2-BD59-A6C34878D82A}">
                    <a16:rowId xmlns:a16="http://schemas.microsoft.com/office/drawing/2014/main" val="1942272626"/>
                  </a:ext>
                </a:extLst>
              </a:tr>
            </a:tbl>
          </a:graphicData>
        </a:graphic>
      </p:graphicFrame>
      <p:sp>
        <p:nvSpPr>
          <p:cNvPr id="11" name="Rectangle 10">
            <a:extLst>
              <a:ext uri="{FF2B5EF4-FFF2-40B4-BE49-F238E27FC236}">
                <a16:creationId xmlns:a16="http://schemas.microsoft.com/office/drawing/2014/main" id="{A2675C9D-59CF-4F29-91A3-2F5DA858D1DA}"/>
              </a:ext>
            </a:extLst>
          </p:cNvPr>
          <p:cNvSpPr/>
          <p:nvPr/>
        </p:nvSpPr>
        <p:spPr>
          <a:xfrm>
            <a:off x="0" y="6217272"/>
            <a:ext cx="11990522" cy="5695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Rectangle: Rounded Corners 2">
            <a:extLst>
              <a:ext uri="{FF2B5EF4-FFF2-40B4-BE49-F238E27FC236}">
                <a16:creationId xmlns:a16="http://schemas.microsoft.com/office/drawing/2014/main" id="{649F8C4A-204A-40F7-8939-09EBCEA53093}"/>
              </a:ext>
            </a:extLst>
          </p:cNvPr>
          <p:cNvSpPr/>
          <p:nvPr/>
        </p:nvSpPr>
        <p:spPr>
          <a:xfrm>
            <a:off x="928255" y="3225071"/>
            <a:ext cx="8963890" cy="3369693"/>
          </a:xfrm>
          <a:prstGeom prst="round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REVISIT</a:t>
            </a:r>
          </a:p>
        </p:txBody>
      </p:sp>
    </p:spTree>
    <p:extLst>
      <p:ext uri="{BB962C8B-B14F-4D97-AF65-F5344CB8AC3E}">
        <p14:creationId xmlns:p14="http://schemas.microsoft.com/office/powerpoint/2010/main" val="337136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8A7BE1-142B-46DD-A68C-2C8432671B8C}"/>
              </a:ext>
            </a:extLst>
          </p:cNvPr>
          <p:cNvSpPr>
            <a:spLocks noGrp="1"/>
          </p:cNvSpPr>
          <p:nvPr>
            <p:ph type="title"/>
          </p:nvPr>
        </p:nvSpPr>
        <p:spPr/>
        <p:txBody>
          <a:bodyPr/>
          <a:lstStyle/>
          <a:p>
            <a:r>
              <a:rPr lang="tr-TR" dirty="0"/>
              <a:t>Notes</a:t>
            </a:r>
            <a:endParaRPr lang="de-AT" dirty="0"/>
          </a:p>
        </p:txBody>
      </p:sp>
      <p:sp>
        <p:nvSpPr>
          <p:cNvPr id="5" name="Content Placeholder 4">
            <a:extLst>
              <a:ext uri="{FF2B5EF4-FFF2-40B4-BE49-F238E27FC236}">
                <a16:creationId xmlns:a16="http://schemas.microsoft.com/office/drawing/2014/main" id="{555083BC-92FE-4CC6-A9A5-667B36563AFE}"/>
              </a:ext>
            </a:extLst>
          </p:cNvPr>
          <p:cNvSpPr>
            <a:spLocks noGrp="1"/>
          </p:cNvSpPr>
          <p:nvPr>
            <p:ph idx="1"/>
          </p:nvPr>
        </p:nvSpPr>
        <p:spPr/>
        <p:txBody>
          <a:bodyPr/>
          <a:lstStyle/>
          <a:p>
            <a:endParaRPr lang="tr-TR" dirty="0"/>
          </a:p>
          <a:p>
            <a:r>
              <a:rPr lang="tr-TR" dirty="0"/>
              <a:t>FORD – Charging Station</a:t>
            </a:r>
          </a:p>
          <a:p>
            <a:pPr lvl="1"/>
            <a:r>
              <a:rPr lang="tr-TR" dirty="0">
                <a:hlinkClick r:id="rId2"/>
              </a:rPr>
              <a:t>https://www.evsolutions.com/Upload/Product/635652466512570000.pdf</a:t>
            </a:r>
            <a:endParaRPr lang="tr-TR" dirty="0"/>
          </a:p>
          <a:p>
            <a:pPr marL="128016" lvl="1" indent="0">
              <a:buNone/>
            </a:pPr>
            <a:endParaRPr lang="de-AT" dirty="0"/>
          </a:p>
          <a:p>
            <a:pPr lvl="1"/>
            <a:endParaRPr lang="de-AT" dirty="0"/>
          </a:p>
        </p:txBody>
      </p:sp>
    </p:spTree>
    <p:extLst>
      <p:ext uri="{BB962C8B-B14F-4D97-AF65-F5344CB8AC3E}">
        <p14:creationId xmlns:p14="http://schemas.microsoft.com/office/powerpoint/2010/main" val="221949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459C7A8-9F3A-4BFD-AB69-3F23A8D9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7C0FA09C-1B86-4BC1-8793-3DC3ECCC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7"/>
            <a:ext cx="12192000" cy="26104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541C0-7E1E-4060-A9C6-3011A0B03540}"/>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kern="1200" cap="all" baseline="0">
                <a:blipFill dpi="0" rotWithShape="1">
                  <a:blip r:embed="rId4"/>
                  <a:srcRect/>
                  <a:tile tx="6350" ty="-127000" sx="65000" sy="64000" flip="none" algn="tl"/>
                </a:blipFill>
                <a:latin typeface="+mj-lt"/>
                <a:ea typeface="+mj-ea"/>
                <a:cs typeface="+mj-cs"/>
              </a:rPr>
              <a:t>Project Context</a:t>
            </a:r>
          </a:p>
        </p:txBody>
      </p:sp>
      <p:pic>
        <p:nvPicPr>
          <p:cNvPr id="5" name="Picture 4">
            <a:extLst>
              <a:ext uri="{FF2B5EF4-FFF2-40B4-BE49-F238E27FC236}">
                <a16:creationId xmlns:a16="http://schemas.microsoft.com/office/drawing/2014/main" id="{05247FE7-BA99-46DC-A339-75F9227BCC3C}"/>
              </a:ext>
            </a:extLst>
          </p:cNvPr>
          <p:cNvPicPr>
            <a:picLocks noChangeAspect="1"/>
          </p:cNvPicPr>
          <p:nvPr/>
        </p:nvPicPr>
        <p:blipFill>
          <a:blip r:embed="rId6"/>
          <a:stretch>
            <a:fillRect/>
          </a:stretch>
        </p:blipFill>
        <p:spPr>
          <a:xfrm>
            <a:off x="2802012" y="368360"/>
            <a:ext cx="6463864" cy="3700563"/>
          </a:xfrm>
          <a:prstGeom prst="rect">
            <a:avLst/>
          </a:prstGeom>
        </p:spPr>
      </p:pic>
      <p:grpSp>
        <p:nvGrpSpPr>
          <p:cNvPr id="24" name="Group 23">
            <a:extLst>
              <a:ext uri="{FF2B5EF4-FFF2-40B4-BE49-F238E27FC236}">
                <a16:creationId xmlns:a16="http://schemas.microsoft.com/office/drawing/2014/main" id="{A560C308-AF88-4E6B-B601-74A5B889E5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6C989C99-37FA-4068-B9DC-2E0199A2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57DA07CC-C857-4245-BE87-DBEDE8BC6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3971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1964-2BBA-44C6-9A0A-BBF5D3F124EE}"/>
              </a:ext>
            </a:extLst>
          </p:cNvPr>
          <p:cNvSpPr>
            <a:spLocks noGrp="1"/>
          </p:cNvSpPr>
          <p:nvPr>
            <p:ph type="title"/>
          </p:nvPr>
        </p:nvSpPr>
        <p:spPr>
          <a:xfrm>
            <a:off x="1069847" y="85060"/>
            <a:ext cx="10913045" cy="2008916"/>
          </a:xfrm>
        </p:spPr>
        <p:txBody>
          <a:bodyPr>
            <a:normAutofit fontScale="90000"/>
          </a:bodyPr>
          <a:lstStyle/>
          <a:p>
            <a:r>
              <a:rPr lang="en-US" dirty="0"/>
              <a:t>System validation (System testing) process</a:t>
            </a:r>
            <a:br>
              <a:rPr lang="en-US" dirty="0"/>
            </a:br>
            <a:r>
              <a:rPr lang="en-US" dirty="0"/>
              <a:t>Testing Activities (Ref.: ISTQB) </a:t>
            </a:r>
          </a:p>
        </p:txBody>
      </p:sp>
      <p:sp>
        <p:nvSpPr>
          <p:cNvPr id="3" name="Content Placeholder 2">
            <a:extLst>
              <a:ext uri="{FF2B5EF4-FFF2-40B4-BE49-F238E27FC236}">
                <a16:creationId xmlns:a16="http://schemas.microsoft.com/office/drawing/2014/main" id="{01D816A3-E8DB-4E4D-8C73-C6FA22043EBF}"/>
              </a:ext>
            </a:extLst>
          </p:cNvPr>
          <p:cNvSpPr>
            <a:spLocks noGrp="1"/>
          </p:cNvSpPr>
          <p:nvPr>
            <p:ph idx="1"/>
          </p:nvPr>
        </p:nvSpPr>
        <p:spPr/>
        <p:txBody>
          <a:bodyPr/>
          <a:lstStyle/>
          <a:p>
            <a:r>
              <a:rPr lang="en-US" dirty="0"/>
              <a:t>Test planning</a:t>
            </a:r>
          </a:p>
          <a:p>
            <a:r>
              <a:rPr lang="en-US" dirty="0"/>
              <a:t>Test monitoring and control</a:t>
            </a:r>
          </a:p>
          <a:p>
            <a:r>
              <a:rPr lang="en-US" dirty="0"/>
              <a:t>Test analysis</a:t>
            </a:r>
          </a:p>
          <a:p>
            <a:r>
              <a:rPr lang="en-US" dirty="0"/>
              <a:t>Test design</a:t>
            </a:r>
          </a:p>
          <a:p>
            <a:r>
              <a:rPr lang="en-US" dirty="0"/>
              <a:t>Test implementation</a:t>
            </a:r>
          </a:p>
          <a:p>
            <a:r>
              <a:rPr lang="en-US" dirty="0"/>
              <a:t>Test execution</a:t>
            </a:r>
          </a:p>
          <a:p>
            <a:r>
              <a:rPr lang="en-US" dirty="0"/>
              <a:t>Test completion</a:t>
            </a:r>
          </a:p>
        </p:txBody>
      </p:sp>
      <p:sp>
        <p:nvSpPr>
          <p:cNvPr id="4" name="TextBox 3">
            <a:extLst>
              <a:ext uri="{FF2B5EF4-FFF2-40B4-BE49-F238E27FC236}">
                <a16:creationId xmlns:a16="http://schemas.microsoft.com/office/drawing/2014/main" id="{A098FDFA-5015-4B1C-B7DC-8D2362745019}"/>
              </a:ext>
            </a:extLst>
          </p:cNvPr>
          <p:cNvSpPr txBox="1"/>
          <p:nvPr/>
        </p:nvSpPr>
        <p:spPr>
          <a:xfrm>
            <a:off x="6549656" y="3048397"/>
            <a:ext cx="3785011" cy="369332"/>
          </a:xfrm>
          <a:prstGeom prst="rect">
            <a:avLst/>
          </a:prstGeom>
          <a:noFill/>
        </p:spPr>
        <p:txBody>
          <a:bodyPr wrap="none" rtlCol="0">
            <a:spAutoFit/>
          </a:bodyPr>
          <a:lstStyle/>
          <a:p>
            <a:r>
              <a:rPr lang="en-US" dirty="0">
                <a:solidFill>
                  <a:srgbClr val="C00000"/>
                </a:solidFill>
              </a:rPr>
              <a:t>&lt;insert the picture from SU SW-T&gt;</a:t>
            </a:r>
          </a:p>
        </p:txBody>
      </p:sp>
    </p:spTree>
    <p:extLst>
      <p:ext uri="{BB962C8B-B14F-4D97-AF65-F5344CB8AC3E}">
        <p14:creationId xmlns:p14="http://schemas.microsoft.com/office/powerpoint/2010/main" val="306581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F0DB-80EE-45FF-9DAD-269771DAD269}"/>
              </a:ext>
            </a:extLst>
          </p:cNvPr>
          <p:cNvSpPr>
            <a:spLocks noGrp="1"/>
          </p:cNvSpPr>
          <p:nvPr>
            <p:ph type="title"/>
          </p:nvPr>
        </p:nvSpPr>
        <p:spPr>
          <a:xfrm>
            <a:off x="1069848" y="0"/>
            <a:ext cx="10058400" cy="1977656"/>
          </a:xfrm>
        </p:spPr>
        <p:txBody>
          <a:bodyPr>
            <a:normAutofit/>
          </a:bodyPr>
          <a:lstStyle/>
          <a:p>
            <a:r>
              <a:rPr lang="en-US" dirty="0"/>
              <a:t>Test Planning</a:t>
            </a:r>
            <a:br>
              <a:rPr lang="en-US" dirty="0"/>
            </a:br>
            <a:r>
              <a:rPr lang="en-US" sz="1800" b="1" dirty="0">
                <a:effectLst/>
                <a:latin typeface="Arial" panose="020B0604020202020204" pitchFamily="34" charset="0"/>
                <a:ea typeface="Arial" panose="020B0604020202020204" pitchFamily="34" charset="0"/>
              </a:rPr>
              <a:t>Determining the scope, objectives, and risks of testing</a:t>
            </a:r>
            <a:br>
              <a:rPr lang="en-US" sz="1800" b="1" dirty="0">
                <a:effectLst/>
                <a:latin typeface="Arial" panose="020B0604020202020204" pitchFamily="34" charset="0"/>
                <a:ea typeface="Arial" panose="020B0604020202020204" pitchFamily="34" charset="0"/>
              </a:rPr>
            </a:br>
            <a:r>
              <a:rPr lang="en-US" sz="1800" b="1" dirty="0">
                <a:effectLst/>
                <a:latin typeface="Arial" panose="020B0604020202020204" pitchFamily="34" charset="0"/>
                <a:ea typeface="Arial" panose="020B0604020202020204" pitchFamily="34" charset="0"/>
              </a:rPr>
              <a:t>Defining the overall approach of testing</a:t>
            </a:r>
            <a:br>
              <a:rPr lang="en-US" sz="1800" b="1" dirty="0">
                <a:effectLst/>
                <a:latin typeface="Arial" panose="020B0604020202020204" pitchFamily="34" charset="0"/>
                <a:ea typeface="Arial" panose="020B0604020202020204" pitchFamily="34" charset="0"/>
              </a:rPr>
            </a:br>
            <a:r>
              <a:rPr lang="en-US" sz="1800" b="1" dirty="0">
                <a:effectLst/>
                <a:latin typeface="Arial" panose="020B0604020202020204" pitchFamily="34" charset="0"/>
                <a:ea typeface="Arial" panose="020B0604020202020204" pitchFamily="34" charset="0"/>
              </a:rPr>
              <a:t>Making decisions about what to test, the people and other resources </a:t>
            </a:r>
            <a:br>
              <a:rPr lang="en-US" sz="1800" b="1" dirty="0">
                <a:effectLst/>
                <a:latin typeface="Arial" panose="020B0604020202020204" pitchFamily="34" charset="0"/>
                <a:ea typeface="Arial" panose="020B0604020202020204" pitchFamily="34" charset="0"/>
              </a:rPr>
            </a:br>
            <a:r>
              <a:rPr lang="en-US" sz="1800" b="1" dirty="0">
                <a:effectLst/>
                <a:latin typeface="Arial" panose="020B0604020202020204" pitchFamily="34" charset="0"/>
                <a:ea typeface="Arial" panose="020B0604020202020204" pitchFamily="34" charset="0"/>
              </a:rPr>
              <a:t>Which test activities will be carried out</a:t>
            </a:r>
            <a:endParaRPr lang="en-US" dirty="0"/>
          </a:p>
        </p:txBody>
      </p:sp>
      <p:sp>
        <p:nvSpPr>
          <p:cNvPr id="3" name="Content Placeholder 2">
            <a:extLst>
              <a:ext uri="{FF2B5EF4-FFF2-40B4-BE49-F238E27FC236}">
                <a16:creationId xmlns:a16="http://schemas.microsoft.com/office/drawing/2014/main" id="{4968F4F9-016F-467F-901E-6A04AF7C73A5}"/>
              </a:ext>
            </a:extLst>
          </p:cNvPr>
          <p:cNvSpPr>
            <a:spLocks noGrp="1"/>
          </p:cNvSpPr>
          <p:nvPr>
            <p:ph idx="1"/>
          </p:nvPr>
        </p:nvSpPr>
        <p:spPr>
          <a:xfrm>
            <a:off x="1069848" y="2121408"/>
            <a:ext cx="10058400" cy="4736592"/>
          </a:xfrm>
        </p:spPr>
        <p:txBody>
          <a:bodyPr>
            <a:normAutofit fontScale="70000" lnSpcReduction="20000"/>
          </a:bodyPr>
          <a:lstStyle/>
          <a:p>
            <a:r>
              <a:rPr lang="en-US" dirty="0"/>
              <a:t>The System Validation is a testing process to ensure that the </a:t>
            </a:r>
            <a:r>
              <a:rPr lang="en-US" b="1" dirty="0"/>
              <a:t>system use cases and system requirements</a:t>
            </a:r>
            <a:r>
              <a:rPr lang="en-US" dirty="0"/>
              <a:t> are realized correctly. </a:t>
            </a:r>
            <a:r>
              <a:rPr lang="en-US" dirty="0">
                <a:sym typeface="Wingdings" panose="05000000000000000000" pitchFamily="2" charset="2"/>
              </a:rPr>
              <a:t> </a:t>
            </a:r>
            <a:r>
              <a:rPr lang="en-US" dirty="0">
                <a:solidFill>
                  <a:srgbClr val="C00000"/>
                </a:solidFill>
                <a:sym typeface="Wingdings" panose="05000000000000000000" pitchFamily="2" charset="2"/>
              </a:rPr>
              <a:t>Objectives</a:t>
            </a:r>
            <a:endParaRPr lang="en-US" dirty="0">
              <a:solidFill>
                <a:srgbClr val="C00000"/>
              </a:solidFill>
            </a:endParaRPr>
          </a:p>
          <a:p>
            <a:r>
              <a:rPr lang="en-US" dirty="0"/>
              <a:t>The system functionality, as defined through the system use cases and implemented as webservices are to be tested only in </a:t>
            </a:r>
            <a:r>
              <a:rPr lang="en-US" b="1" dirty="0"/>
              <a:t>good case scenarios</a:t>
            </a:r>
            <a:r>
              <a:rPr lang="en-US" dirty="0"/>
              <a:t>. Testing the defined and generated swagger webservice descriptions are to tested manually (</a:t>
            </a:r>
            <a:r>
              <a:rPr lang="en-US" b="1" dirty="0"/>
              <a:t>comparison of swagger documentation via walkthrough review</a:t>
            </a:r>
            <a:r>
              <a:rPr lang="en-US" dirty="0"/>
              <a:t>). No automation, configuration of test data is expected, i.e., </a:t>
            </a:r>
            <a:r>
              <a:rPr lang="en-US" b="1" dirty="0"/>
              <a:t>test data may be hard-coded</a:t>
            </a:r>
            <a:r>
              <a:rPr lang="en-US" dirty="0"/>
              <a:t>! </a:t>
            </a:r>
            <a:r>
              <a:rPr lang="en-US" b="1" dirty="0"/>
              <a:t>Secure connection </a:t>
            </a:r>
            <a:r>
              <a:rPr lang="en-US" dirty="0"/>
              <a:t>(https) is out-of-scope, since the Validation focuses on the functionality defined by Use Cases (functional requirements)!</a:t>
            </a:r>
          </a:p>
          <a:p>
            <a:r>
              <a:rPr lang="en-US" dirty="0"/>
              <a:t>Black-box test tool is Postman, where the test cases should be executed when they are </a:t>
            </a:r>
            <a:r>
              <a:rPr lang="en-US" b="1" dirty="0"/>
              <a:t>triggered by the Tester</a:t>
            </a:r>
            <a:r>
              <a:rPr lang="en-US" dirty="0"/>
              <a:t>. The FORDCS YAML-based API description should be imported into a </a:t>
            </a:r>
            <a:r>
              <a:rPr lang="en-US" b="1" dirty="0"/>
              <a:t>Postman test case Collection</a:t>
            </a:r>
            <a:r>
              <a:rPr lang="en-US" dirty="0"/>
              <a:t>! The validation should have </a:t>
            </a:r>
            <a:r>
              <a:rPr lang="en-US" b="1" dirty="0"/>
              <a:t>a generated evidence (report), </a:t>
            </a:r>
            <a:r>
              <a:rPr lang="en-US" dirty="0"/>
              <a:t>which can be generated manually in Postman. Test execution over Postman CLI is out-of-scope! </a:t>
            </a:r>
            <a:r>
              <a:rPr lang="en-US" b="1" dirty="0"/>
              <a:t>ISTQB test techniques </a:t>
            </a:r>
            <a:r>
              <a:rPr lang="en-US" dirty="0"/>
              <a:t>should be utilized where appropriate (mandatory: State Testing and Use Case Testing)</a:t>
            </a:r>
            <a:r>
              <a:rPr lang="en-US" dirty="0">
                <a:sym typeface="Wingdings" panose="05000000000000000000" pitchFamily="2" charset="2"/>
              </a:rPr>
              <a:t> </a:t>
            </a:r>
            <a:r>
              <a:rPr lang="en-US" dirty="0">
                <a:solidFill>
                  <a:srgbClr val="C00000"/>
                </a:solidFill>
                <a:sym typeface="Wingdings" panose="05000000000000000000" pitchFamily="2" charset="2"/>
              </a:rPr>
              <a:t>Scope, What to test? </a:t>
            </a:r>
            <a:endParaRPr lang="en-US" dirty="0">
              <a:solidFill>
                <a:srgbClr val="C00000"/>
              </a:solidFill>
            </a:endParaRPr>
          </a:p>
          <a:p>
            <a:r>
              <a:rPr lang="en-US" dirty="0"/>
              <a:t>The validation test cases are derived from the system use cases!</a:t>
            </a:r>
          </a:p>
          <a:p>
            <a:r>
              <a:rPr lang="en-US" dirty="0"/>
              <a:t>Test case names should follow the conventions according to  [</a:t>
            </a:r>
            <a:r>
              <a:rPr lang="en-US" dirty="0" err="1"/>
              <a:t>UnitOfWork_StateUnderTest_ExpectedBehavior</a:t>
            </a:r>
            <a:r>
              <a:rPr lang="en-US" dirty="0"/>
              <a:t>] template, </a:t>
            </a:r>
          </a:p>
          <a:p>
            <a:pPr lvl="1"/>
            <a:r>
              <a:rPr lang="en-US" dirty="0"/>
              <a:t>see https://osherove.com/blog/2005/4/3/naming-standards-for-unit-tests.html</a:t>
            </a:r>
          </a:p>
          <a:p>
            <a:r>
              <a:rPr lang="en-US" dirty="0"/>
              <a:t>One or more test cases may validate one system use case, which should be clearly traceable, e.g., via test case templates, test case naming conventions, etc.!</a:t>
            </a:r>
          </a:p>
          <a:p>
            <a:r>
              <a:rPr lang="en-US" dirty="0">
                <a:solidFill>
                  <a:srgbClr val="FF0000"/>
                </a:solidFill>
              </a:rPr>
              <a:t>For validation testing a document template should be used!</a:t>
            </a:r>
          </a:p>
          <a:p>
            <a:pPr lvl="1"/>
            <a:r>
              <a:rPr lang="en-US" dirty="0">
                <a:solidFill>
                  <a:srgbClr val="FF0000"/>
                </a:solidFill>
              </a:rPr>
              <a:t>draft EDUp FORDCS-TEST-SPECIFICATION-template-v2022.2.doc</a:t>
            </a:r>
          </a:p>
          <a:p>
            <a:r>
              <a:rPr lang="en-US" dirty="0"/>
              <a:t>The validation should be 100% automated except test execution start, which is triggered by the Tester!</a:t>
            </a:r>
          </a:p>
          <a:p>
            <a:r>
              <a:rPr lang="en-US" dirty="0">
                <a:solidFill>
                  <a:srgbClr val="FF0000"/>
                </a:solidFill>
              </a:rPr>
              <a:t>No test risks are identified???</a:t>
            </a:r>
          </a:p>
          <a:p>
            <a:endParaRPr lang="en-US" dirty="0"/>
          </a:p>
        </p:txBody>
      </p:sp>
      <p:sp>
        <p:nvSpPr>
          <p:cNvPr id="5" name="TextBox 4">
            <a:extLst>
              <a:ext uri="{FF2B5EF4-FFF2-40B4-BE49-F238E27FC236}">
                <a16:creationId xmlns:a16="http://schemas.microsoft.com/office/drawing/2014/main" id="{0B475892-ABAC-45E4-8B7D-097E36B53745}"/>
              </a:ext>
            </a:extLst>
          </p:cNvPr>
          <p:cNvSpPr txBox="1"/>
          <p:nvPr/>
        </p:nvSpPr>
        <p:spPr>
          <a:xfrm>
            <a:off x="8660856" y="945575"/>
            <a:ext cx="2958510" cy="369332"/>
          </a:xfrm>
          <a:prstGeom prst="rect">
            <a:avLst/>
          </a:prstGeom>
          <a:noFill/>
        </p:spPr>
        <p:txBody>
          <a:bodyPr wrap="square">
            <a:spAutoFit/>
          </a:bodyPr>
          <a:lstStyle/>
          <a:p>
            <a:r>
              <a:rPr lang="en-US" dirty="0">
                <a:solidFill>
                  <a:srgbClr val="FF0000"/>
                </a:solidFill>
              </a:rPr>
              <a:t>&lt;What is a test risk?&gt; </a:t>
            </a:r>
          </a:p>
        </p:txBody>
      </p:sp>
      <p:sp>
        <p:nvSpPr>
          <p:cNvPr id="6" name="TextBox 5">
            <a:extLst>
              <a:ext uri="{FF2B5EF4-FFF2-40B4-BE49-F238E27FC236}">
                <a16:creationId xmlns:a16="http://schemas.microsoft.com/office/drawing/2014/main" id="{8AEA030D-4D95-4075-84A9-70B455E123CB}"/>
              </a:ext>
            </a:extLst>
          </p:cNvPr>
          <p:cNvSpPr txBox="1"/>
          <p:nvPr/>
        </p:nvSpPr>
        <p:spPr>
          <a:xfrm>
            <a:off x="8686800" y="231407"/>
            <a:ext cx="3423684" cy="646331"/>
          </a:xfrm>
          <a:prstGeom prst="rect">
            <a:avLst/>
          </a:prstGeom>
          <a:noFill/>
        </p:spPr>
        <p:txBody>
          <a:bodyPr wrap="square">
            <a:spAutoFit/>
          </a:bodyPr>
          <a:lstStyle/>
          <a:p>
            <a:r>
              <a:rPr lang="en-US" dirty="0">
                <a:solidFill>
                  <a:srgbClr val="C00000"/>
                </a:solidFill>
              </a:rPr>
              <a:t>Best practice: create a list of out-of-scope test cases!</a:t>
            </a:r>
          </a:p>
        </p:txBody>
      </p:sp>
    </p:spTree>
    <p:extLst>
      <p:ext uri="{BB962C8B-B14F-4D97-AF65-F5344CB8AC3E}">
        <p14:creationId xmlns:p14="http://schemas.microsoft.com/office/powerpoint/2010/main" val="384116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ED7E-A1AF-44B4-8D70-C90A32E658FB}"/>
              </a:ext>
            </a:extLst>
          </p:cNvPr>
          <p:cNvSpPr>
            <a:spLocks noGrp="1"/>
          </p:cNvSpPr>
          <p:nvPr>
            <p:ph type="title"/>
          </p:nvPr>
        </p:nvSpPr>
        <p:spPr/>
        <p:txBody>
          <a:bodyPr>
            <a:normAutofit/>
          </a:bodyPr>
          <a:lstStyle/>
          <a:p>
            <a:r>
              <a:rPr lang="en-US" dirty="0"/>
              <a:t>Test Planning</a:t>
            </a:r>
            <a:br>
              <a:rPr lang="en-US" dirty="0"/>
            </a:br>
            <a:r>
              <a:rPr lang="en-US" sz="2000" dirty="0"/>
              <a:t>Which test activities will be carried out</a:t>
            </a:r>
          </a:p>
        </p:txBody>
      </p:sp>
      <p:sp>
        <p:nvSpPr>
          <p:cNvPr id="3" name="Content Placeholder 2">
            <a:extLst>
              <a:ext uri="{FF2B5EF4-FFF2-40B4-BE49-F238E27FC236}">
                <a16:creationId xmlns:a16="http://schemas.microsoft.com/office/drawing/2014/main" id="{83AE0750-4EDB-46D9-978C-E59A3D5EA0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200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CBAA-085B-4344-B597-6CFCFD2B94B4}"/>
              </a:ext>
            </a:extLst>
          </p:cNvPr>
          <p:cNvSpPr>
            <a:spLocks noGrp="1"/>
          </p:cNvSpPr>
          <p:nvPr>
            <p:ph type="title"/>
          </p:nvPr>
        </p:nvSpPr>
        <p:spPr/>
        <p:txBody>
          <a:bodyPr/>
          <a:lstStyle/>
          <a:p>
            <a:r>
              <a:rPr lang="en-US" dirty="0"/>
              <a:t>Test monitoring and control</a:t>
            </a:r>
          </a:p>
        </p:txBody>
      </p:sp>
      <p:sp>
        <p:nvSpPr>
          <p:cNvPr id="3" name="Content Placeholder 2">
            <a:extLst>
              <a:ext uri="{FF2B5EF4-FFF2-40B4-BE49-F238E27FC236}">
                <a16:creationId xmlns:a16="http://schemas.microsoft.com/office/drawing/2014/main" id="{0F134464-D966-4FD5-837D-850C354FF06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3504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1BC0-4E96-40FD-8AF3-9807EBFB67F8}"/>
              </a:ext>
            </a:extLst>
          </p:cNvPr>
          <p:cNvSpPr>
            <a:spLocks noGrp="1"/>
          </p:cNvSpPr>
          <p:nvPr>
            <p:ph type="title"/>
          </p:nvPr>
        </p:nvSpPr>
        <p:spPr/>
        <p:txBody>
          <a:bodyPr/>
          <a:lstStyle/>
          <a:p>
            <a:r>
              <a:rPr lang="en-US" dirty="0"/>
              <a:t>Test analysis</a:t>
            </a:r>
            <a:br>
              <a:rPr lang="en-US" dirty="0"/>
            </a:br>
            <a:endParaRPr lang="en-US" dirty="0"/>
          </a:p>
        </p:txBody>
      </p:sp>
      <p:sp>
        <p:nvSpPr>
          <p:cNvPr id="3" name="Content Placeholder 2">
            <a:extLst>
              <a:ext uri="{FF2B5EF4-FFF2-40B4-BE49-F238E27FC236}">
                <a16:creationId xmlns:a16="http://schemas.microsoft.com/office/drawing/2014/main" id="{5DDACEFC-40A7-4115-B0BD-AF349F6DE2F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093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58F0-E961-4E10-8C72-DDE736CE297D}"/>
              </a:ext>
            </a:extLst>
          </p:cNvPr>
          <p:cNvSpPr>
            <a:spLocks noGrp="1"/>
          </p:cNvSpPr>
          <p:nvPr>
            <p:ph type="title"/>
          </p:nvPr>
        </p:nvSpPr>
        <p:spPr/>
        <p:txBody>
          <a:bodyPr/>
          <a:lstStyle/>
          <a:p>
            <a:r>
              <a:rPr lang="en-US" dirty="0"/>
              <a:t>Test design</a:t>
            </a:r>
          </a:p>
        </p:txBody>
      </p:sp>
      <p:sp>
        <p:nvSpPr>
          <p:cNvPr id="3" name="Content Placeholder 2">
            <a:extLst>
              <a:ext uri="{FF2B5EF4-FFF2-40B4-BE49-F238E27FC236}">
                <a16:creationId xmlns:a16="http://schemas.microsoft.com/office/drawing/2014/main" id="{32DA85A9-B346-4E74-9BB8-E3180FD2937F}"/>
              </a:ext>
            </a:extLst>
          </p:cNvPr>
          <p:cNvSpPr>
            <a:spLocks noGrp="1"/>
          </p:cNvSpPr>
          <p:nvPr>
            <p:ph idx="1"/>
          </p:nvPr>
        </p:nvSpPr>
        <p:spPr/>
        <p:txBody>
          <a:bodyPr/>
          <a:lstStyle/>
          <a:p>
            <a:r>
              <a:rPr lang="en-US" dirty="0"/>
              <a:t>FORDCS API is to import into a Postman test case Collection</a:t>
            </a:r>
          </a:p>
          <a:p>
            <a:r>
              <a:rPr lang="en-US" dirty="0"/>
              <a:t>Test Case TC_&lt;use-case-name-test-spec&gt;_&lt;#&gt; </a:t>
            </a:r>
            <a:r>
              <a:rPr lang="en-US" dirty="0">
                <a:sym typeface="Wingdings" panose="05000000000000000000" pitchFamily="2" charset="2"/>
              </a:rPr>
              <a:t> </a:t>
            </a:r>
            <a:r>
              <a:rPr lang="en-US" dirty="0">
                <a:solidFill>
                  <a:srgbClr val="FF0000"/>
                </a:solidFill>
                <a:sym typeface="Wingdings" panose="05000000000000000000" pitchFamily="2" charset="2"/>
              </a:rPr>
              <a:t>check naming conventions</a:t>
            </a:r>
            <a:endParaRPr lang="en-US" dirty="0">
              <a:solidFill>
                <a:srgbClr val="FF0000"/>
              </a:solidFill>
            </a:endParaRPr>
          </a:p>
          <a:p>
            <a:r>
              <a:rPr lang="en-US" dirty="0"/>
              <a:t>Test Case TC_&lt;name&gt;_&lt;#&gt;</a:t>
            </a:r>
          </a:p>
          <a:p>
            <a:endParaRPr lang="en-US" dirty="0"/>
          </a:p>
        </p:txBody>
      </p:sp>
      <p:pic>
        <p:nvPicPr>
          <p:cNvPr id="5" name="Picture 4">
            <a:extLst>
              <a:ext uri="{FF2B5EF4-FFF2-40B4-BE49-F238E27FC236}">
                <a16:creationId xmlns:a16="http://schemas.microsoft.com/office/drawing/2014/main" id="{2C4194DC-F07C-49EB-A4D2-21416FD2B25F}"/>
              </a:ext>
            </a:extLst>
          </p:cNvPr>
          <p:cNvPicPr>
            <a:picLocks noChangeAspect="1"/>
          </p:cNvPicPr>
          <p:nvPr/>
        </p:nvPicPr>
        <p:blipFill>
          <a:blip r:embed="rId3"/>
          <a:stretch>
            <a:fillRect/>
          </a:stretch>
        </p:blipFill>
        <p:spPr>
          <a:xfrm>
            <a:off x="8404132" y="1131448"/>
            <a:ext cx="3613336" cy="1251014"/>
          </a:xfrm>
          <a:prstGeom prst="rect">
            <a:avLst/>
          </a:prstGeom>
        </p:spPr>
      </p:pic>
    </p:spTree>
    <p:extLst>
      <p:ext uri="{BB962C8B-B14F-4D97-AF65-F5344CB8AC3E}">
        <p14:creationId xmlns:p14="http://schemas.microsoft.com/office/powerpoint/2010/main" val="142772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4AAD-8B11-4E30-81A5-AAA4EDB99E32}"/>
              </a:ext>
            </a:extLst>
          </p:cNvPr>
          <p:cNvSpPr>
            <a:spLocks noGrp="1"/>
          </p:cNvSpPr>
          <p:nvPr>
            <p:ph type="title"/>
          </p:nvPr>
        </p:nvSpPr>
        <p:spPr/>
        <p:txBody>
          <a:bodyPr/>
          <a:lstStyle/>
          <a:p>
            <a:r>
              <a:rPr lang="en-US" dirty="0"/>
              <a:t>Test implementation</a:t>
            </a:r>
            <a:br>
              <a:rPr lang="en-US" dirty="0"/>
            </a:br>
            <a:endParaRPr lang="en-US" dirty="0"/>
          </a:p>
        </p:txBody>
      </p:sp>
      <p:sp>
        <p:nvSpPr>
          <p:cNvPr id="3" name="Content Placeholder 2">
            <a:extLst>
              <a:ext uri="{FF2B5EF4-FFF2-40B4-BE49-F238E27FC236}">
                <a16:creationId xmlns:a16="http://schemas.microsoft.com/office/drawing/2014/main" id="{DBE40E12-EE67-4ACB-9BD2-E413EB9E88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1557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752</Words>
  <Application>Microsoft Office PowerPoint</Application>
  <PresentationFormat>Widescreen</PresentationFormat>
  <Paragraphs>95</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Rockwell</vt:lpstr>
      <vt:lpstr>Rockwell Condensed</vt:lpstr>
      <vt:lpstr>Rockwell Extra Bold</vt:lpstr>
      <vt:lpstr>Wingdings</vt:lpstr>
      <vt:lpstr>Wood Type</vt:lpstr>
      <vt:lpstr>ford CHARGING Station System Validation</vt:lpstr>
      <vt:lpstr>Project Context</vt:lpstr>
      <vt:lpstr>System validation (System testing) process Testing Activities (Ref.: ISTQB) </vt:lpstr>
      <vt:lpstr>Test Planning Determining the scope, objectives, and risks of testing Defining the overall approach of testing Making decisions about what to test, the people and other resources  Which test activities will be carried out</vt:lpstr>
      <vt:lpstr>Test Planning Which test activities will be carried out</vt:lpstr>
      <vt:lpstr>Test monitoring and control</vt:lpstr>
      <vt:lpstr>Test analysis </vt:lpstr>
      <vt:lpstr>Test design</vt:lpstr>
      <vt:lpstr>Test implementation </vt:lpstr>
      <vt:lpstr>Test execution </vt:lpstr>
      <vt:lpstr>Test completion</vt:lpstr>
      <vt:lpstr>BACKYARD</vt:lpstr>
      <vt:lpstr>Car charging state State/Event Table  test cases</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Ford Charger</dc:title>
  <dc:creator>Oemer Karacan</dc:creator>
  <cp:lastModifiedBy>Ömer Karacan</cp:lastModifiedBy>
  <cp:revision>90</cp:revision>
  <dcterms:created xsi:type="dcterms:W3CDTF">2020-12-30T10:49:12Z</dcterms:created>
  <dcterms:modified xsi:type="dcterms:W3CDTF">2022-07-09T09:10:42Z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b70055-b36e-4b3a-8b31-34156bd0f0a4_Enabled">
    <vt:lpwstr>true</vt:lpwstr>
  </property>
  <property fmtid="{D5CDD505-2E9C-101B-9397-08002B2CF9AE}" pid="3" name="MSIP_Label_b8b70055-b36e-4b3a-8b31-34156bd0f0a4_SetDate">
    <vt:lpwstr>2022-07-08T14:53:09Z</vt:lpwstr>
  </property>
  <property fmtid="{D5CDD505-2E9C-101B-9397-08002B2CF9AE}" pid="4" name="MSIP_Label_b8b70055-b36e-4b3a-8b31-34156bd0f0a4_Method">
    <vt:lpwstr>Privileged</vt:lpwstr>
  </property>
  <property fmtid="{D5CDD505-2E9C-101B-9397-08002B2CF9AE}" pid="5" name="MSIP_Label_b8b70055-b36e-4b3a-8b31-34156bd0f0a4_Name">
    <vt:lpwstr>Public</vt:lpwstr>
  </property>
  <property fmtid="{D5CDD505-2E9C-101B-9397-08002B2CF9AE}" pid="6" name="MSIP_Label_b8b70055-b36e-4b3a-8b31-34156bd0f0a4_SiteId">
    <vt:lpwstr>5638dc0c-ffa2-418f-8078-70f739ff781f</vt:lpwstr>
  </property>
  <property fmtid="{D5CDD505-2E9C-101B-9397-08002B2CF9AE}" pid="7" name="MSIP_Label_b8b70055-b36e-4b3a-8b31-34156bd0f0a4_ActionId">
    <vt:lpwstr>897a6c01-83df-41e2-b4b0-462fa29a980a</vt:lpwstr>
  </property>
  <property fmtid="{D5CDD505-2E9C-101B-9397-08002B2CF9AE}" pid="8" name="MSIP_Label_b8b70055-b36e-4b3a-8b31-34156bd0f0a4_ContentBits">
    <vt:lpwstr>0</vt:lpwstr>
  </property>
</Properties>
</file>