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39" r:id="rId3"/>
    <p:sldId id="349" r:id="rId4"/>
    <p:sldId id="350" r:id="rId5"/>
    <p:sldId id="341" r:id="rId6"/>
    <p:sldId id="336" r:id="rId7"/>
    <p:sldId id="337" r:id="rId8"/>
    <p:sldId id="347" r:id="rId9"/>
    <p:sldId id="348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0212" y="484632"/>
            <a:ext cx="5848035" cy="1971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spc="100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Smarthome</a:t>
            </a:r>
            <a:r>
              <a:rPr lang="tr-TR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 </a:t>
            </a: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</a:t>
            </a:r>
            <a:r>
              <a:rPr lang="tr-TR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 </a:t>
            </a: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charger</a:t>
            </a:r>
            <a:br>
              <a:rPr lang="tr-TR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tr-TR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UX/UI PROJECT</a:t>
            </a:r>
            <a:endParaRPr lang="en-US" sz="4800" spc="1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First Steps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095121"/>
            <a:ext cx="3573675" cy="762879"/>
            <a:chOff x="7722524" y="5820325"/>
            <a:chExt cx="4469477" cy="9541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5820325"/>
              <a:ext cx="4469476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Notes</a:t>
            </a:r>
            <a:endParaRPr lang="de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FORD – Charging Station</a:t>
            </a:r>
          </a:p>
          <a:p>
            <a:pPr lvl="1"/>
            <a:r>
              <a:rPr lang="tr-TR" dirty="0">
                <a:hlinkClick r:id="rId2"/>
              </a:rPr>
              <a:t>https://www.evsolutions.com/Upload/Product/635652466512570000.pdf</a:t>
            </a:r>
            <a:endParaRPr lang="tr-TR" dirty="0"/>
          </a:p>
          <a:p>
            <a:pPr marL="128016" lvl="1" indent="0">
              <a:buNone/>
            </a:pP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046747"/>
          </a:xfrm>
        </p:spPr>
        <p:txBody>
          <a:bodyPr>
            <a:normAutofit/>
          </a:bodyPr>
          <a:lstStyle/>
          <a:p>
            <a:r>
              <a:rPr lang="en-GB" dirty="0"/>
              <a:t>FORD Charging station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2804-CAD2-4783-8A9B-5D8967E4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172199"/>
            <a:ext cx="9720073" cy="462013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https://www.evsolutions.com/Upload/Product/635652466512570000.pdf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38638-5164-44AB-AA72-D9BD85C5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5" y="789679"/>
            <a:ext cx="1927459" cy="2513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A94CB-8F48-47A4-8086-C586CC2BCAE7}"/>
              </a:ext>
            </a:extLst>
          </p:cNvPr>
          <p:cNvSpPr txBox="1"/>
          <p:nvPr/>
        </p:nvSpPr>
        <p:spPr>
          <a:xfrm>
            <a:off x="2622884" y="925135"/>
            <a:ext cx="24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 Web Services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95425" y="3767019"/>
            <a:ext cx="5055670" cy="2165831"/>
            <a:chOff x="2446267" y="3582354"/>
            <a:chExt cx="4696480" cy="19411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622884" y="358235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0B0ACCB-B997-44D0-BBE5-DD46D34D9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097" y="3040824"/>
            <a:ext cx="3762900" cy="2667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77E7ED-4563-4C81-8E45-2B07011E9B06}"/>
              </a:ext>
            </a:extLst>
          </p:cNvPr>
          <p:cNvSpPr txBox="1"/>
          <p:nvPr/>
        </p:nvSpPr>
        <p:spPr>
          <a:xfrm>
            <a:off x="6799429" y="262415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Dom</a:t>
            </a:r>
            <a:r>
              <a:rPr lang="tr-TR" dirty="0"/>
              <a:t>ain </a:t>
            </a:r>
            <a:r>
              <a:rPr lang="de-DE" dirty="0"/>
              <a:t>Model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DF243F-A4D6-4414-A7CD-9336063AA625}"/>
              </a:ext>
            </a:extLst>
          </p:cNvPr>
          <p:cNvSpPr/>
          <p:nvPr/>
        </p:nvSpPr>
        <p:spPr>
          <a:xfrm>
            <a:off x="7231709" y="986308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Factory Setting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67E41D-E89A-4421-9203-9B00CE9DC0EC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2622884" y="1611217"/>
            <a:ext cx="786776" cy="5233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0A58DD-C9B4-4638-9FB8-64B723D43E12}"/>
              </a:ext>
            </a:extLst>
          </p:cNvPr>
          <p:cNvCxnSpPr>
            <a:cxnSpLocks/>
            <a:stCxn id="19" idx="4"/>
            <a:endCxn id="4" idx="0"/>
          </p:cNvCxnSpPr>
          <p:nvPr/>
        </p:nvCxnSpPr>
        <p:spPr>
          <a:xfrm flipH="1">
            <a:off x="3223260" y="2657964"/>
            <a:ext cx="1954687" cy="15211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6D170-5FE2-4F74-B096-DFCC376EE223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8999996" y="2033055"/>
            <a:ext cx="0" cy="775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3409660" y="1611217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</a:t>
            </a:r>
          </a:p>
        </p:txBody>
      </p:sp>
    </p:spTree>
    <p:extLst>
      <p:ext uri="{BB962C8B-B14F-4D97-AF65-F5344CB8AC3E}">
        <p14:creationId xmlns:p14="http://schemas.microsoft.com/office/powerpoint/2010/main" val="64392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SYSTEM Behavior</a:t>
            </a:r>
            <a:br>
              <a:rPr lang="en-US"/>
            </a:br>
            <a:r>
              <a:rPr lang="en-US"/>
              <a:t>Chargıng Process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0A5BA9-51F8-4491-9550-A8B2088E24C5}"/>
              </a:ext>
            </a:extLst>
          </p:cNvPr>
          <p:cNvGrpSpPr/>
          <p:nvPr/>
        </p:nvGrpSpPr>
        <p:grpSpPr>
          <a:xfrm>
            <a:off x="7136330" y="136162"/>
            <a:ext cx="5055670" cy="1753756"/>
            <a:chOff x="2446267" y="3704391"/>
            <a:chExt cx="4696480" cy="1571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1EFC7E-1574-4D57-B8B0-B968512AD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704391"/>
              <a:ext cx="4696480" cy="15718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82DEE6-550C-4840-9C12-37BE999BAC29}"/>
                </a:ext>
              </a:extLst>
            </p:cNvPr>
            <p:cNvSpPr txBox="1"/>
            <p:nvPr/>
          </p:nvSpPr>
          <p:spPr>
            <a:xfrm>
              <a:off x="2549006" y="372630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9564846" y="2486086"/>
            <a:ext cx="25092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Failure_fixed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  <a:endParaRPr lang="de-AT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9564846" y="4741126"/>
            <a:ext cx="2509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TROUBLE</a:t>
            </a:r>
            <a:endParaRPr lang="de-AT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2003257"/>
            <a:ext cx="9376429" cy="4799636"/>
            <a:chOff x="121181" y="2003257"/>
            <a:chExt cx="9376429" cy="479963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2364337"/>
              <a:ext cx="9376429" cy="4438556"/>
              <a:chOff x="450965" y="2269165"/>
              <a:chExt cx="9376429" cy="443855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465096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power present</a:t>
                </a:r>
                <a:endParaRPr lang="de-AT" sz="16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678006" cy="75252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3251787" y="2453245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6028623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ready to charge</a:t>
                </a:r>
                <a:endParaRPr lang="de-AT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4571445" y="3115215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ready_to_charge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4794AAC-BCB9-43BC-84AA-95C1058C8F31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>
                <a:off x="4620127" y="3857199"/>
                <a:ext cx="1408496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819331" y="4381028"/>
                <a:ext cx="1324669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connected</a:t>
                </a:r>
                <a:endParaRPr lang="de-AT" sz="1600" dirty="0"/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950821" y="3855417"/>
                <a:ext cx="523829" cy="121319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548576" y="5738043"/>
                <a:ext cx="1324669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charging</a:t>
                </a:r>
                <a:endParaRPr lang="de-AT" sz="1600" dirty="0"/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70399" y="4769675"/>
                <a:ext cx="1014115" cy="160842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819331" y="5752628"/>
                <a:ext cx="1367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508064" y="4426776"/>
                <a:ext cx="1014115" cy="16084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5" y="2269165"/>
                <a:ext cx="9288379" cy="4438556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219933" y="5395143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trouble</a:t>
                </a:r>
                <a:endParaRPr lang="de-AT" sz="16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553240" y="5066828"/>
                <a:ext cx="2244209" cy="32831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1642880" y="4690662"/>
                <a:ext cx="795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</a:t>
                </a:r>
              </a:p>
              <a:p>
                <a:r>
                  <a:rPr lang="tr-TR" sz="1200" dirty="0"/>
                  <a:t>t: failure</a:t>
                </a:r>
                <a:endParaRPr lang="de-AT" sz="1200" dirty="0"/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570746" y="3470108"/>
                <a:ext cx="523829" cy="129801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387306" y="3318399"/>
                <a:ext cx="1890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374964" y="3857199"/>
                <a:ext cx="2653659" cy="188084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805522" y="2003257"/>
              <a:ext cx="2633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3</a:t>
              </a:r>
              <a:endParaRPr lang="tr-TR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CEDB5B-75EC-4654-93E0-B0F63C498978}"/>
              </a:ext>
            </a:extLst>
          </p:cNvPr>
          <p:cNvSpPr/>
          <p:nvPr/>
        </p:nvSpPr>
        <p:spPr>
          <a:xfrm>
            <a:off x="4680488" y="3010082"/>
            <a:ext cx="4608782" cy="3678511"/>
          </a:xfrm>
          <a:prstGeom prst="roundRect">
            <a:avLst/>
          </a:prstGeom>
          <a:noFill/>
          <a:ln w="38100">
            <a:solidFill>
              <a:srgbClr val="0066FF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EA608-31C1-4A91-953D-DAA5EDCB11FE}"/>
              </a:ext>
            </a:extLst>
          </p:cNvPr>
          <p:cNvSpPr txBox="1"/>
          <p:nvPr/>
        </p:nvSpPr>
        <p:spPr>
          <a:xfrm>
            <a:off x="5041341" y="2655278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Car charging state</a:t>
            </a:r>
            <a:endParaRPr lang="de-AT" b="1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</p:spTree>
    <p:extLst>
      <p:ext uri="{BB962C8B-B14F-4D97-AF65-F5344CB8AC3E}">
        <p14:creationId xmlns:p14="http://schemas.microsoft.com/office/powerpoint/2010/main" val="394835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CF53-9CFD-4D9F-83D8-47F865F2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374"/>
            <a:ext cx="5579327" cy="2093976"/>
          </a:xfrm>
        </p:spPr>
        <p:txBody>
          <a:bodyPr>
            <a:normAutofit fontScale="90000"/>
          </a:bodyPr>
          <a:lstStyle/>
          <a:p>
            <a:r>
              <a:rPr lang="en-GB"/>
              <a:t>Car charging state</a:t>
            </a:r>
            <a:br>
              <a:rPr lang="en-GB"/>
            </a:br>
            <a:r>
              <a:rPr lang="en-GB"/>
              <a:t>State/Event Table </a:t>
            </a:r>
            <a:br>
              <a:rPr lang="en-GB"/>
            </a:br>
            <a:r>
              <a:rPr lang="en-GB"/>
              <a:t>test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91F2F-A7C9-498C-9778-5D1CAFFC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668" y="129374"/>
            <a:ext cx="4252332" cy="3095697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BA8A266-2FE4-48EF-B2E6-2B95A0C29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18214"/>
              </p:ext>
            </p:extLst>
          </p:nvPr>
        </p:nvGraphicFramePr>
        <p:xfrm>
          <a:off x="201478" y="3632930"/>
          <a:ext cx="1154623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248">
                  <a:extLst>
                    <a:ext uri="{9D8B030D-6E8A-4147-A177-3AD203B41FA5}">
                      <a16:colId xmlns:a16="http://schemas.microsoft.com/office/drawing/2014/main" val="2775593619"/>
                    </a:ext>
                  </a:extLst>
                </a:gridCol>
                <a:gridCol w="2448907">
                  <a:extLst>
                    <a:ext uri="{9D8B030D-6E8A-4147-A177-3AD203B41FA5}">
                      <a16:colId xmlns:a16="http://schemas.microsoft.com/office/drawing/2014/main" val="2137340134"/>
                    </a:ext>
                  </a:extLst>
                </a:gridCol>
                <a:gridCol w="2169588">
                  <a:extLst>
                    <a:ext uri="{9D8B030D-6E8A-4147-A177-3AD203B41FA5}">
                      <a16:colId xmlns:a16="http://schemas.microsoft.com/office/drawing/2014/main" val="4065161330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1197519383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206207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Test Case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TC #1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#2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#3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#4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Start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8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Event/Input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Vehicle_connected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Start_charging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Stop_charging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Vehicle_disconnected</a:t>
                      </a:r>
                      <a:endParaRPr lang="de-AT" sz="1600" dirty="0"/>
                    </a:p>
                    <a:p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Expected Output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charging»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disconnected»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End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7262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675C9D-59CF-4F29-91A3-2F5DA858D1DA}"/>
              </a:ext>
            </a:extLst>
          </p:cNvPr>
          <p:cNvSpPr/>
          <p:nvPr/>
        </p:nvSpPr>
        <p:spPr>
          <a:xfrm>
            <a:off x="0" y="6217272"/>
            <a:ext cx="11990522" cy="5695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9F8C4A-204A-40F7-8939-09EBCEA53093}"/>
              </a:ext>
            </a:extLst>
          </p:cNvPr>
          <p:cNvSpPr/>
          <p:nvPr/>
        </p:nvSpPr>
        <p:spPr>
          <a:xfrm>
            <a:off x="928255" y="3225071"/>
            <a:ext cx="8963890" cy="336969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REVISIT</a:t>
            </a:r>
          </a:p>
        </p:txBody>
      </p:sp>
    </p:spTree>
    <p:extLst>
      <p:ext uri="{BB962C8B-B14F-4D97-AF65-F5344CB8AC3E}">
        <p14:creationId xmlns:p14="http://schemas.microsoft.com/office/powerpoint/2010/main" val="33713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600" dirty="0"/>
              <a:t>Demo – Generıc (SprIng-)ApplIcatIon</a:t>
            </a:r>
            <a:endParaRPr lang="en-US" sz="66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2000" dirty="0"/>
              <a:t>UX/UI for BEX Projects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363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153261"/>
            <a:ext cx="11036591" cy="1706757"/>
          </a:xfrm>
        </p:spPr>
        <p:txBody>
          <a:bodyPr>
            <a:noAutofit/>
          </a:bodyPr>
          <a:lstStyle/>
          <a:p>
            <a:r>
              <a:rPr lang="tr-TR" dirty="0"/>
              <a:t>Demo – Generıc (SprIng-)ApplIcatIon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2C02A-9F20-434C-BEBE-9F886B661181}"/>
              </a:ext>
            </a:extLst>
          </p:cNvPr>
          <p:cNvGrpSpPr/>
          <p:nvPr/>
        </p:nvGrpSpPr>
        <p:grpSpPr>
          <a:xfrm>
            <a:off x="9626540" y="4280216"/>
            <a:ext cx="1510629" cy="897133"/>
            <a:chOff x="1734420" y="2048681"/>
            <a:chExt cx="1510629" cy="8971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3825F5-E58F-4152-819B-A67FB7896284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EDF70F-10B3-4B77-9EC7-88D67AABD579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E274F893-5ECE-4CA8-8648-3C71C15683FD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710222A-DE2A-4B2C-86F6-3D18B5B2888E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6CFE9F-CB3C-40A2-B2A2-6AC7B6B1E5CD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Developer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E89F0-1C50-4421-AFE1-8182D230AD2A}"/>
              </a:ext>
            </a:extLst>
          </p:cNvPr>
          <p:cNvGrpSpPr/>
          <p:nvPr/>
        </p:nvGrpSpPr>
        <p:grpSpPr>
          <a:xfrm>
            <a:off x="9620890" y="2460992"/>
            <a:ext cx="1510629" cy="897133"/>
            <a:chOff x="1734420" y="2048681"/>
            <a:chExt cx="1510629" cy="8971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2321EA-9C28-4477-9832-CE89D1B79B69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ACF52B-CED1-4B6D-AD32-05955F43D450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60F7751-C5FA-4C1F-A5EB-F502F625EABF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4CCE22-706E-4370-BC4B-12C49987A666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76675-80E3-4C39-BE2B-EBC8988F02D4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</a:rPr>
                <a:t>UX/UI</a:t>
              </a:r>
              <a:endParaRPr lang="en-GB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GappController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GappService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6" y="3593148"/>
            <a:ext cx="15419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GappRepository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1B19CA-64CA-4542-A96E-7D7AD9E6615B}"/>
              </a:ext>
            </a:extLst>
          </p:cNvPr>
          <p:cNvSpPr txBox="1"/>
          <p:nvPr/>
        </p:nvSpPr>
        <p:spPr>
          <a:xfrm>
            <a:off x="3139403" y="4281128"/>
            <a:ext cx="18118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&lt;entity&gt;</a:t>
            </a:r>
          </a:p>
          <a:p>
            <a:r>
              <a:rPr lang="en-GB" dirty="0"/>
              <a:t>GappData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en-GB" sz="2000" dirty="0"/>
              <a:t>generic-application&gt;</a:t>
            </a:r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gapp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 err="1"/>
              <a:t>gapp</a:t>
            </a:r>
            <a:r>
              <a:rPr lang="en-US" sz="1600" dirty="0"/>
              <a:t>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62768" y="4888999"/>
            <a:ext cx="17317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9949D8-C60B-4FB3-A993-7B90A1B22591}"/>
              </a:ext>
            </a:extLst>
          </p:cNvPr>
          <p:cNvCxnSpPr>
            <a:cxnSpLocks/>
          </p:cNvCxnSpPr>
          <p:nvPr/>
        </p:nvCxnSpPr>
        <p:spPr>
          <a:xfrm flipH="1">
            <a:off x="9253513" y="3968578"/>
            <a:ext cx="700892" cy="1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D38448-7695-4437-85D5-BBDB1092FFE6}"/>
              </a:ext>
            </a:extLst>
          </p:cNvPr>
          <p:cNvGrpSpPr/>
          <p:nvPr/>
        </p:nvGrpSpPr>
        <p:grpSpPr>
          <a:xfrm>
            <a:off x="9633813" y="3449611"/>
            <a:ext cx="1510629" cy="899875"/>
            <a:chOff x="9451790" y="2621968"/>
            <a:chExt cx="1510629" cy="8998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D8C00F-4447-4A14-81CB-18B875EC6F03}"/>
                </a:ext>
              </a:extLst>
            </p:cNvPr>
            <p:cNvSpPr/>
            <p:nvPr/>
          </p:nvSpPr>
          <p:spPr>
            <a:xfrm>
              <a:off x="10069598" y="2725937"/>
              <a:ext cx="276225" cy="2286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85797A5-2502-4D9E-9ED1-D0FE7BDAFBBF}"/>
                </a:ext>
              </a:extLst>
            </p:cNvPr>
            <p:cNvSpPr/>
            <p:nvPr/>
          </p:nvSpPr>
          <p:spPr>
            <a:xfrm rot="11622756">
              <a:off x="10212473" y="2764037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38FE8B08-C481-498B-BB02-A9EBD95E4448}"/>
                </a:ext>
              </a:extLst>
            </p:cNvPr>
            <p:cNvSpPr/>
            <p:nvPr/>
          </p:nvSpPr>
          <p:spPr>
            <a:xfrm rot="5724638">
              <a:off x="9635317" y="2683881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E3DDFC-9D6E-4766-85E6-335ABD197A85}"/>
                </a:ext>
              </a:extLst>
            </p:cNvPr>
            <p:cNvSpPr/>
            <p:nvPr/>
          </p:nvSpPr>
          <p:spPr>
            <a:xfrm>
              <a:off x="9451790" y="3244844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Tester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B3526C-89E7-4968-9DBB-A1B1DD718122}"/>
              </a:ext>
            </a:extLst>
          </p:cNvPr>
          <p:cNvCxnSpPr>
            <a:cxnSpLocks/>
          </p:cNvCxnSpPr>
          <p:nvPr/>
        </p:nvCxnSpPr>
        <p:spPr>
          <a:xfrm flipH="1">
            <a:off x="9266639" y="3358125"/>
            <a:ext cx="605474" cy="66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2F728A8-2E12-40C4-9CC2-85A8C5A01D70}"/>
              </a:ext>
            </a:extLst>
          </p:cNvPr>
          <p:cNvSpPr/>
          <p:nvPr/>
        </p:nvSpPr>
        <p:spPr>
          <a:xfrm>
            <a:off x="1047260" y="17301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ca. 15 min.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C8805A-EC21-4DE7-AEB8-B8B69F495BFA}"/>
              </a:ext>
            </a:extLst>
          </p:cNvPr>
          <p:cNvGrpSpPr/>
          <p:nvPr/>
        </p:nvGrpSpPr>
        <p:grpSpPr>
          <a:xfrm>
            <a:off x="408446" y="5220523"/>
            <a:ext cx="690592" cy="655189"/>
            <a:chOff x="2721301" y="4882150"/>
            <a:chExt cx="690592" cy="655189"/>
          </a:xfrm>
        </p:grpSpPr>
        <p:sp>
          <p:nvSpPr>
            <p:cNvPr id="97" name="Cylinder 96">
              <a:extLst>
                <a:ext uri="{FF2B5EF4-FFF2-40B4-BE49-F238E27FC236}">
                  <a16:creationId xmlns:a16="http://schemas.microsoft.com/office/drawing/2014/main" id="{51F19A27-C719-4F5A-98D3-B95091B21EC0}"/>
                </a:ext>
              </a:extLst>
            </p:cNvPr>
            <p:cNvSpPr/>
            <p:nvPr/>
          </p:nvSpPr>
          <p:spPr>
            <a:xfrm>
              <a:off x="2725485" y="488215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Cylinder 97">
              <a:extLst>
                <a:ext uri="{FF2B5EF4-FFF2-40B4-BE49-F238E27FC236}">
                  <a16:creationId xmlns:a16="http://schemas.microsoft.com/office/drawing/2014/main" id="{98323724-3848-4519-9D38-10081BD82BB4}"/>
                </a:ext>
              </a:extLst>
            </p:cNvPr>
            <p:cNvSpPr/>
            <p:nvPr/>
          </p:nvSpPr>
          <p:spPr>
            <a:xfrm>
              <a:off x="2721301" y="5015882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DF795D3F-F924-48EB-8DC1-76D9C215C585}"/>
                </a:ext>
              </a:extLst>
            </p:cNvPr>
            <p:cNvSpPr/>
            <p:nvPr/>
          </p:nvSpPr>
          <p:spPr>
            <a:xfrm>
              <a:off x="2721301" y="514784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Cylinder 99">
              <a:extLst>
                <a:ext uri="{FF2B5EF4-FFF2-40B4-BE49-F238E27FC236}">
                  <a16:creationId xmlns:a16="http://schemas.microsoft.com/office/drawing/2014/main" id="{AA8BA826-3E42-4B8D-ACC9-60F93BE48937}"/>
                </a:ext>
              </a:extLst>
            </p:cNvPr>
            <p:cNvSpPr/>
            <p:nvPr/>
          </p:nvSpPr>
          <p:spPr>
            <a:xfrm>
              <a:off x="2721301" y="5279798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Cylinder 100">
              <a:extLst>
                <a:ext uri="{FF2B5EF4-FFF2-40B4-BE49-F238E27FC236}">
                  <a16:creationId xmlns:a16="http://schemas.microsoft.com/office/drawing/2014/main" id="{52CB00E6-E241-4DD5-B3CC-B29855559760}"/>
                </a:ext>
              </a:extLst>
            </p:cNvPr>
            <p:cNvSpPr/>
            <p:nvPr/>
          </p:nvSpPr>
          <p:spPr>
            <a:xfrm>
              <a:off x="2721301" y="5405381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EBAD9B-61D9-4AD2-9904-C191B1E5FC61}"/>
              </a:ext>
            </a:extLst>
          </p:cNvPr>
          <p:cNvCxnSpPr>
            <a:cxnSpLocks/>
            <a:stCxn id="73" idx="3"/>
            <a:endCxn id="97" idx="1"/>
          </p:cNvCxnSpPr>
          <p:nvPr/>
        </p:nvCxnSpPr>
        <p:spPr>
          <a:xfrm rot="10800000" flipV="1">
            <a:off x="755834" y="3746451"/>
            <a:ext cx="1193640" cy="14740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7481B8-2BF0-4CD5-A0B9-2766B9C946DB}"/>
              </a:ext>
            </a:extLst>
          </p:cNvPr>
          <p:cNvSpPr/>
          <p:nvPr/>
        </p:nvSpPr>
        <p:spPr>
          <a:xfrm>
            <a:off x="24943" y="6006362"/>
            <a:ext cx="14534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algn="ctr"/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6C52AEB-7D83-4D28-BBEE-C25C7997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27" y="3784759"/>
            <a:ext cx="971645" cy="32585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71FF8D0-29D5-4DB4-9429-A5DC9EB5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205" y="4554223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0BD210A-150F-4E65-94AA-7E0BA5599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205" y="2648690"/>
            <a:ext cx="974567" cy="421539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7C32AC-6E92-4105-9417-F4FFC5516989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>
            <a:off x="7648772" y="4203769"/>
            <a:ext cx="2487344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1B99F83-E357-4A11-A507-67D079BF3D3D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>
            <a:off x="4736531" y="4203769"/>
            <a:ext cx="5429418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EBA2BA5-D4BF-4A5B-BCFD-D07B845BAD46}"/>
              </a:ext>
            </a:extLst>
          </p:cNvPr>
          <p:cNvSpPr txBox="1"/>
          <p:nvPr/>
        </p:nvSpPr>
        <p:spPr>
          <a:xfrm>
            <a:off x="9883430" y="1780138"/>
            <a:ext cx="8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roles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D411A-A730-4189-8942-92F37059A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4540" y="2241681"/>
            <a:ext cx="857659" cy="3185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606E47-B5B0-4FF1-AED3-620FC1DBF6BC}"/>
              </a:ext>
            </a:extLst>
          </p:cNvPr>
          <p:cNvCxnSpPr>
            <a:cxnSpLocks/>
            <a:stCxn id="73" idx="3"/>
            <a:endCxn id="35" idx="3"/>
          </p:cNvCxnSpPr>
          <p:nvPr/>
        </p:nvCxnSpPr>
        <p:spPr>
          <a:xfrm rot="10800000">
            <a:off x="1574866" y="3310880"/>
            <a:ext cx="374608" cy="43557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BC5AC8-67B2-484E-BDA0-9B61D5A2128D}"/>
              </a:ext>
            </a:extLst>
          </p:cNvPr>
          <p:cNvGrpSpPr/>
          <p:nvPr/>
        </p:nvGrpSpPr>
        <p:grpSpPr>
          <a:xfrm>
            <a:off x="263522" y="2885508"/>
            <a:ext cx="1453414" cy="596845"/>
            <a:chOff x="263522" y="2885508"/>
            <a:chExt cx="1453414" cy="5968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4E565F-8A78-4263-9165-36F2AB0D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496" y="3139405"/>
              <a:ext cx="1219370" cy="342948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91FAAF-23D1-45BD-B2A0-F1B299506A2D}"/>
                </a:ext>
              </a:extLst>
            </p:cNvPr>
            <p:cNvSpPr/>
            <p:nvPr/>
          </p:nvSpPr>
          <p:spPr>
            <a:xfrm>
              <a:off x="263522" y="2885508"/>
              <a:ext cx="1453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tr-T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GB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14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90337"/>
          </a:xfrm>
        </p:spPr>
        <p:txBody>
          <a:bodyPr/>
          <a:lstStyle/>
          <a:p>
            <a:r>
              <a:rPr lang="tr-TR" dirty="0"/>
              <a:t>GAPP KONTEXT – SMART HOME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13F-FA46-4F06-BEFB-5B0CA69F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AEE7-12BC-483B-9DB1-5B494A08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1" y="1479884"/>
            <a:ext cx="5860518" cy="445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56CC1-9551-475E-98BA-17485BDC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337"/>
            <a:ext cx="6328611" cy="59613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C064F3-660A-42B4-92A3-D55D826D5D82}"/>
              </a:ext>
            </a:extLst>
          </p:cNvPr>
          <p:cNvGrpSpPr/>
          <p:nvPr/>
        </p:nvGrpSpPr>
        <p:grpSpPr>
          <a:xfrm>
            <a:off x="-38534" y="4684532"/>
            <a:ext cx="693442" cy="915473"/>
            <a:chOff x="-38534" y="4684532"/>
            <a:chExt cx="693442" cy="915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0FC34-E34B-4937-9FCB-5E630862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6" y="4684532"/>
              <a:ext cx="485165" cy="6326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F100-729D-48EF-A4A3-2D45B21EC4ED}"/>
                </a:ext>
              </a:extLst>
            </p:cNvPr>
            <p:cNvSpPr txBox="1"/>
            <p:nvPr/>
          </p:nvSpPr>
          <p:spPr>
            <a:xfrm>
              <a:off x="-38534" y="5230673"/>
              <a:ext cx="69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/>
                <a:t>Charging Station</a:t>
              </a:r>
              <a:endParaRPr lang="de-AT" sz="900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20E80D8-E75C-4C08-9578-997329013534}"/>
              </a:ext>
            </a:extLst>
          </p:cNvPr>
          <p:cNvSpPr/>
          <p:nvPr/>
        </p:nvSpPr>
        <p:spPr>
          <a:xfrm>
            <a:off x="-531341" y="4176584"/>
            <a:ext cx="1555469" cy="155695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22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716600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600" dirty="0"/>
              <a:t>FORD CHARGER based on Generıc SprIng ApplIcatIon</a:t>
            </a:r>
            <a:endParaRPr lang="en-US" sz="66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2000" dirty="0"/>
              <a:t>Backend for Ford Charger UX/UI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496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249B795B-C728-4F34-9A83-E4CF47A2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65" y="2954316"/>
            <a:ext cx="6646953" cy="2513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153261"/>
            <a:ext cx="11036591" cy="1706757"/>
          </a:xfrm>
        </p:spPr>
        <p:txBody>
          <a:bodyPr>
            <a:noAutofit/>
          </a:bodyPr>
          <a:lstStyle/>
          <a:p>
            <a:r>
              <a:rPr lang="tr-TR" dirty="0"/>
              <a:t>FORD CHARGER ApplIcatIon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2C02A-9F20-434C-BEBE-9F886B661181}"/>
              </a:ext>
            </a:extLst>
          </p:cNvPr>
          <p:cNvGrpSpPr/>
          <p:nvPr/>
        </p:nvGrpSpPr>
        <p:grpSpPr>
          <a:xfrm>
            <a:off x="9626540" y="4280216"/>
            <a:ext cx="1510629" cy="897133"/>
            <a:chOff x="1734420" y="2048681"/>
            <a:chExt cx="1510629" cy="8971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3825F5-E58F-4152-819B-A67FB7896284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EDF70F-10B3-4B77-9EC7-88D67AABD579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E274F893-5ECE-4CA8-8648-3C71C15683FD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710222A-DE2A-4B2C-86F6-3D18B5B2888E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6CFE9F-CB3C-40A2-B2A2-6AC7B6B1E5CD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Developer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E89F0-1C50-4421-AFE1-8182D230AD2A}"/>
              </a:ext>
            </a:extLst>
          </p:cNvPr>
          <p:cNvGrpSpPr/>
          <p:nvPr/>
        </p:nvGrpSpPr>
        <p:grpSpPr>
          <a:xfrm>
            <a:off x="9620890" y="2460992"/>
            <a:ext cx="1510629" cy="897133"/>
            <a:chOff x="1734420" y="2048681"/>
            <a:chExt cx="1510629" cy="8971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2321EA-9C28-4477-9832-CE89D1B79B69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ACF52B-CED1-4B6D-AD32-05955F43D450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60F7751-C5FA-4C1F-A5EB-F502F625EABF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4CCE22-706E-4370-BC4B-12C49987A666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76675-80E3-4C39-BE2B-EBC8988F02D4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</a:rPr>
                <a:t>UX/UI</a:t>
              </a:r>
              <a:endParaRPr lang="en-GB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GappController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GappService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6" y="3593148"/>
            <a:ext cx="15419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GappRepository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1B19CA-64CA-4542-A96E-7D7AD9E6615B}"/>
              </a:ext>
            </a:extLst>
          </p:cNvPr>
          <p:cNvSpPr txBox="1"/>
          <p:nvPr/>
        </p:nvSpPr>
        <p:spPr>
          <a:xfrm>
            <a:off x="3139403" y="4281128"/>
            <a:ext cx="18118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&lt;entity&gt;</a:t>
            </a:r>
          </a:p>
          <a:p>
            <a:r>
              <a:rPr lang="en-GB" dirty="0"/>
              <a:t>GappData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charger-station</a:t>
            </a:r>
            <a:r>
              <a:rPr lang="en-GB" sz="2000" dirty="0"/>
              <a:t>-application&gt;</a:t>
            </a:r>
          </a:p>
          <a:p>
            <a:pPr algn="ctr"/>
            <a:r>
              <a:rPr lang="tr-TR" sz="2000" b="1" dirty="0">
                <a:solidFill>
                  <a:srgbClr val="C00000"/>
                </a:solidFill>
              </a:rPr>
              <a:t>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 err="1"/>
              <a:t>gapp</a:t>
            </a:r>
            <a:r>
              <a:rPr lang="en-US" sz="1600" dirty="0"/>
              <a:t>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9949D8-C60B-4FB3-A993-7B90A1B22591}"/>
              </a:ext>
            </a:extLst>
          </p:cNvPr>
          <p:cNvCxnSpPr>
            <a:cxnSpLocks/>
          </p:cNvCxnSpPr>
          <p:nvPr/>
        </p:nvCxnSpPr>
        <p:spPr>
          <a:xfrm flipH="1">
            <a:off x="9253513" y="3968578"/>
            <a:ext cx="700892" cy="1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D38448-7695-4437-85D5-BBDB1092FFE6}"/>
              </a:ext>
            </a:extLst>
          </p:cNvPr>
          <p:cNvGrpSpPr/>
          <p:nvPr/>
        </p:nvGrpSpPr>
        <p:grpSpPr>
          <a:xfrm>
            <a:off x="9633813" y="3449611"/>
            <a:ext cx="1510629" cy="899875"/>
            <a:chOff x="9451790" y="2621968"/>
            <a:chExt cx="1510629" cy="8998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D8C00F-4447-4A14-81CB-18B875EC6F03}"/>
                </a:ext>
              </a:extLst>
            </p:cNvPr>
            <p:cNvSpPr/>
            <p:nvPr/>
          </p:nvSpPr>
          <p:spPr>
            <a:xfrm>
              <a:off x="10069598" y="2725937"/>
              <a:ext cx="276225" cy="2286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85797A5-2502-4D9E-9ED1-D0FE7BDAFBBF}"/>
                </a:ext>
              </a:extLst>
            </p:cNvPr>
            <p:cNvSpPr/>
            <p:nvPr/>
          </p:nvSpPr>
          <p:spPr>
            <a:xfrm rot="11622756">
              <a:off x="10212473" y="2764037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38FE8B08-C481-498B-BB02-A9EBD95E4448}"/>
                </a:ext>
              </a:extLst>
            </p:cNvPr>
            <p:cNvSpPr/>
            <p:nvPr/>
          </p:nvSpPr>
          <p:spPr>
            <a:xfrm rot="5724638">
              <a:off x="9635317" y="2683881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E3DDFC-9D6E-4766-85E6-335ABD197A85}"/>
                </a:ext>
              </a:extLst>
            </p:cNvPr>
            <p:cNvSpPr/>
            <p:nvPr/>
          </p:nvSpPr>
          <p:spPr>
            <a:xfrm>
              <a:off x="9451790" y="3244844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Tester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B3526C-89E7-4968-9DBB-A1B1DD718122}"/>
              </a:ext>
            </a:extLst>
          </p:cNvPr>
          <p:cNvCxnSpPr>
            <a:cxnSpLocks/>
          </p:cNvCxnSpPr>
          <p:nvPr/>
        </p:nvCxnSpPr>
        <p:spPr>
          <a:xfrm flipH="1">
            <a:off x="9266639" y="3358125"/>
            <a:ext cx="605474" cy="66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2F728A8-2E12-40C4-9CC2-85A8C5A01D70}"/>
              </a:ext>
            </a:extLst>
          </p:cNvPr>
          <p:cNvSpPr/>
          <p:nvPr/>
        </p:nvSpPr>
        <p:spPr>
          <a:xfrm>
            <a:off x="1047260" y="17301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ca. 15 min.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C8805A-EC21-4DE7-AEB8-B8B69F495BFA}"/>
              </a:ext>
            </a:extLst>
          </p:cNvPr>
          <p:cNvGrpSpPr/>
          <p:nvPr/>
        </p:nvGrpSpPr>
        <p:grpSpPr>
          <a:xfrm>
            <a:off x="408446" y="5220523"/>
            <a:ext cx="690592" cy="655189"/>
            <a:chOff x="2721301" y="4882150"/>
            <a:chExt cx="690592" cy="655189"/>
          </a:xfrm>
        </p:grpSpPr>
        <p:sp>
          <p:nvSpPr>
            <p:cNvPr id="97" name="Cylinder 96">
              <a:extLst>
                <a:ext uri="{FF2B5EF4-FFF2-40B4-BE49-F238E27FC236}">
                  <a16:creationId xmlns:a16="http://schemas.microsoft.com/office/drawing/2014/main" id="{51F19A27-C719-4F5A-98D3-B95091B21EC0}"/>
                </a:ext>
              </a:extLst>
            </p:cNvPr>
            <p:cNvSpPr/>
            <p:nvPr/>
          </p:nvSpPr>
          <p:spPr>
            <a:xfrm>
              <a:off x="2725485" y="488215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Cylinder 97">
              <a:extLst>
                <a:ext uri="{FF2B5EF4-FFF2-40B4-BE49-F238E27FC236}">
                  <a16:creationId xmlns:a16="http://schemas.microsoft.com/office/drawing/2014/main" id="{98323724-3848-4519-9D38-10081BD82BB4}"/>
                </a:ext>
              </a:extLst>
            </p:cNvPr>
            <p:cNvSpPr/>
            <p:nvPr/>
          </p:nvSpPr>
          <p:spPr>
            <a:xfrm>
              <a:off x="2721301" y="5015882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DF795D3F-F924-48EB-8DC1-76D9C215C585}"/>
                </a:ext>
              </a:extLst>
            </p:cNvPr>
            <p:cNvSpPr/>
            <p:nvPr/>
          </p:nvSpPr>
          <p:spPr>
            <a:xfrm>
              <a:off x="2721301" y="514784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Cylinder 99">
              <a:extLst>
                <a:ext uri="{FF2B5EF4-FFF2-40B4-BE49-F238E27FC236}">
                  <a16:creationId xmlns:a16="http://schemas.microsoft.com/office/drawing/2014/main" id="{AA8BA826-3E42-4B8D-ACC9-60F93BE48937}"/>
                </a:ext>
              </a:extLst>
            </p:cNvPr>
            <p:cNvSpPr/>
            <p:nvPr/>
          </p:nvSpPr>
          <p:spPr>
            <a:xfrm>
              <a:off x="2721301" y="5279798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Cylinder 100">
              <a:extLst>
                <a:ext uri="{FF2B5EF4-FFF2-40B4-BE49-F238E27FC236}">
                  <a16:creationId xmlns:a16="http://schemas.microsoft.com/office/drawing/2014/main" id="{52CB00E6-E241-4DD5-B3CC-B29855559760}"/>
                </a:ext>
              </a:extLst>
            </p:cNvPr>
            <p:cNvSpPr/>
            <p:nvPr/>
          </p:nvSpPr>
          <p:spPr>
            <a:xfrm>
              <a:off x="2721301" y="5405381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EBAD9B-61D9-4AD2-9904-C191B1E5FC61}"/>
              </a:ext>
            </a:extLst>
          </p:cNvPr>
          <p:cNvCxnSpPr>
            <a:cxnSpLocks/>
            <a:stCxn id="73" idx="3"/>
            <a:endCxn id="97" idx="1"/>
          </p:cNvCxnSpPr>
          <p:nvPr/>
        </p:nvCxnSpPr>
        <p:spPr>
          <a:xfrm rot="10800000" flipV="1">
            <a:off x="755834" y="3746451"/>
            <a:ext cx="1193640" cy="14740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7481B8-2BF0-4CD5-A0B9-2766B9C946DB}"/>
              </a:ext>
            </a:extLst>
          </p:cNvPr>
          <p:cNvSpPr/>
          <p:nvPr/>
        </p:nvSpPr>
        <p:spPr>
          <a:xfrm>
            <a:off x="24943" y="6006362"/>
            <a:ext cx="14534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algn="ctr"/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6C52AEB-7D83-4D28-BBEE-C25C7997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127" y="3784759"/>
            <a:ext cx="971645" cy="32585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71FF8D0-29D5-4DB4-9429-A5DC9EB5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205" y="4554223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0BD210A-150F-4E65-94AA-7E0BA5599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5205" y="2648690"/>
            <a:ext cx="974567" cy="421539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7C32AC-6E92-4105-9417-F4FFC5516989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>
            <a:off x="7648772" y="4203769"/>
            <a:ext cx="2487344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1B99F83-E357-4A11-A507-67D079BF3D3D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>
            <a:off x="4736531" y="4203769"/>
            <a:ext cx="5429418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EBA2BA5-D4BF-4A5B-BCFD-D07B845BAD46}"/>
              </a:ext>
            </a:extLst>
          </p:cNvPr>
          <p:cNvSpPr txBox="1"/>
          <p:nvPr/>
        </p:nvSpPr>
        <p:spPr>
          <a:xfrm>
            <a:off x="9883430" y="1780138"/>
            <a:ext cx="8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roles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D411A-A730-4189-8942-92F37059A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4540" y="2241681"/>
            <a:ext cx="857659" cy="3185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606E47-B5B0-4FF1-AED3-620FC1DBF6BC}"/>
              </a:ext>
            </a:extLst>
          </p:cNvPr>
          <p:cNvCxnSpPr>
            <a:cxnSpLocks/>
            <a:stCxn id="73" idx="3"/>
            <a:endCxn id="35" idx="3"/>
          </p:cNvCxnSpPr>
          <p:nvPr/>
        </p:nvCxnSpPr>
        <p:spPr>
          <a:xfrm rot="10800000">
            <a:off x="1574866" y="3310880"/>
            <a:ext cx="374608" cy="43557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BC5AC8-67B2-484E-BDA0-9B61D5A2128D}"/>
              </a:ext>
            </a:extLst>
          </p:cNvPr>
          <p:cNvGrpSpPr/>
          <p:nvPr/>
        </p:nvGrpSpPr>
        <p:grpSpPr>
          <a:xfrm>
            <a:off x="263522" y="2885508"/>
            <a:ext cx="1453414" cy="596845"/>
            <a:chOff x="263522" y="2885508"/>
            <a:chExt cx="1453414" cy="5968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4E565F-8A78-4263-9165-36F2AB0D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496" y="3139405"/>
              <a:ext cx="1219370" cy="342948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91FAAF-23D1-45BD-B2A0-F1B299506A2D}"/>
                </a:ext>
              </a:extLst>
            </p:cNvPr>
            <p:cNvSpPr/>
            <p:nvPr/>
          </p:nvSpPr>
          <p:spPr>
            <a:xfrm>
              <a:off x="263522" y="2885508"/>
              <a:ext cx="1453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tr-T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GB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1B2BDF3C-7E6B-4A81-80EB-7F216677F172}"/>
              </a:ext>
            </a:extLst>
          </p:cNvPr>
          <p:cNvSpPr/>
          <p:nvPr/>
        </p:nvSpPr>
        <p:spPr>
          <a:xfrm>
            <a:off x="209646" y="675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CHECK: </a:t>
            </a:r>
            <a:r>
              <a:rPr lang="de-AT" dirty="0">
                <a:solidFill>
                  <a:srgbClr val="FF0000"/>
                </a:solidFill>
              </a:rPr>
              <a:t>https://objectbox.io/how-ev-charging-benefits-from-edge-computing/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6B7993-052B-4F8D-8F46-4007FD95D4E8}"/>
              </a:ext>
            </a:extLst>
          </p:cNvPr>
          <p:cNvSpPr txBox="1"/>
          <p:nvPr/>
        </p:nvSpPr>
        <p:spPr>
          <a:xfrm>
            <a:off x="542854" y="1515366"/>
            <a:ext cx="8369378" cy="1862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1500" dirty="0"/>
              <a:t>T.b.d.</a:t>
            </a:r>
            <a:endParaRPr lang="de-AT" sz="11500" dirty="0"/>
          </a:p>
        </p:txBody>
      </p:sp>
    </p:spTree>
    <p:extLst>
      <p:ext uri="{BB962C8B-B14F-4D97-AF65-F5344CB8AC3E}">
        <p14:creationId xmlns:p14="http://schemas.microsoft.com/office/powerpoint/2010/main" val="342261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558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Smarthome ford charger UX/UI PROJECT</vt:lpstr>
      <vt:lpstr>FORD Charging station - Project</vt:lpstr>
      <vt:lpstr>SYSTEM Behavior Chargıng Process</vt:lpstr>
      <vt:lpstr>Car charging state State/Event Table  test cases</vt:lpstr>
      <vt:lpstr>Demo – Generıc (SprIng-)ApplIcatIon</vt:lpstr>
      <vt:lpstr>Demo – Generıc (SprIng-)ApplIcatIon</vt:lpstr>
      <vt:lpstr>GAPP KONTEXT – SMART HOME</vt:lpstr>
      <vt:lpstr>FORD CHARGER based on Generıc SprIng ApplIcatIon</vt:lpstr>
      <vt:lpstr>FORD CHARGER ApplIcatIon</vt:lpstr>
      <vt:lpstr>BACKYARD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42</cp:revision>
  <dcterms:created xsi:type="dcterms:W3CDTF">2020-12-30T10:49:12Z</dcterms:created>
  <dcterms:modified xsi:type="dcterms:W3CDTF">2022-03-24T16:57:07Z</dcterms:modified>
</cp:coreProperties>
</file>