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3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68" d="100"/>
          <a:sy n="68" d="100"/>
        </p:scale>
        <p:origin x="693" y="5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1D31B-6B13-4257-9F86-3DFDAD6AD69F}" type="datetimeFigureOut">
              <a:rPr lang="en-CY" smtClean="0"/>
              <a:t>02/10/2024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93451-1B1F-430B-9FE2-43C0FE26A47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5233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93451-1B1F-430B-9FE2-43C0FE26A47F}" type="slidenum">
              <a:rPr lang="en-CY" smtClean="0"/>
              <a:t>22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1158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eginnersbook.com/2018/10/ds-asymptotic-notation/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Tutorial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Scope:</a:t>
            </a:r>
          </a:p>
          <a:p>
            <a:pPr marL="342900" lvl="0" indent="-342900">
              <a:buAutoNum type="arabicPeriod"/>
            </a:pPr>
            <a:r>
              <a:t>Java Collections and their iterations</a:t>
            </a:r>
          </a:p>
          <a:p>
            <a:pPr marL="342900" lvl="0" indent="-342900">
              <a:buAutoNum type="arabicPeriod"/>
            </a:pPr>
            <a:r>
              <a:t>Complexity, Searching &amp;Sorting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Same method, different implementation</a:t>
            </a:r>
          </a:p>
        </p:txBody>
      </p:sp>
      <p:pic>
        <p:nvPicPr>
          <p:cNvPr id="3" name="Picture 1" descr="./images/coll_diff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0150" y="806449"/>
            <a:ext cx="4108450" cy="56544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Study for home :Collections</a:t>
            </a:r>
          </a:p>
        </p:txBody>
      </p:sp>
      <p:pic>
        <p:nvPicPr>
          <p:cNvPr id="3" name="Picture 1" descr="./images/homestud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806450"/>
            <a:ext cx="4279900" cy="46642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Complexity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 (O)</a:t>
            </a:r>
            <a:r>
              <a:t>: Maximum possible time.</a:t>
            </a:r>
          </a:p>
          <a:p>
            <a:pPr lvl="0"/>
            <a:r>
              <a:rPr b="1"/>
              <a:t>Lower Bound (Ω)</a:t>
            </a:r>
            <a:r>
              <a:t>: Minimum possible time.</a:t>
            </a:r>
          </a:p>
          <a:p>
            <a:pPr lvl="0"/>
            <a:r>
              <a:rPr b="1"/>
              <a:t>Tight Bound (Θ)</a:t>
            </a:r>
            <a:r>
              <a:t>: Average, typical time.</a:t>
            </a:r>
          </a:p>
          <a:p>
            <a:pPr marL="0" lvl="0" indent="0">
              <a:buNone/>
            </a:pPr>
            <a:r>
              <a:t>Image: </a:t>
            </a:r>
            <a:r>
              <a:rPr>
                <a:hlinkClick r:id="rId2"/>
              </a:rPr>
              <a:t>here</a:t>
            </a:r>
            <a:r>
              <a:t>.</a:t>
            </a:r>
          </a:p>
        </p:txBody>
      </p:sp>
      <p:pic>
        <p:nvPicPr>
          <p:cNvPr id="3" name="Picture 1" descr="./images/complexity.png">
            <a:hlinkClick r:id="rId2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6858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1. Constant Time (</a:t>
            </a:r>
            <a:r>
              <a:rPr>
                <a:latin typeface="Courier"/>
              </a:rPr>
              <a:t>O(1)</a:t>
            </a:r>
            <a:r>
              <a:t>, </a:t>
            </a:r>
            <a:r>
              <a:rPr>
                <a:latin typeface="Courier"/>
              </a:rPr>
              <a:t>Ω(1)</a:t>
            </a:r>
            <a:r>
              <a:t>, </a:t>
            </a:r>
            <a:r>
              <a:rPr>
                <a:latin typeface="Courier"/>
              </a:rPr>
              <a:t>Θ(1)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O(1)</a:t>
            </a:r>
          </a:p>
          <a:p>
            <a:pPr lvl="1"/>
            <a:r>
              <a:t>This operation always takes the same amount of time, regardless of the array size. Accessing the first element is a direct memory access.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Ω(1)</a:t>
            </a:r>
          </a:p>
          <a:p>
            <a:pPr lvl="1"/>
            <a:r>
              <a:t>The best case is the same: accessing the first element is constant time.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Θ(1)</a:t>
            </a:r>
          </a:p>
          <a:p>
            <a:pPr lvl="1"/>
            <a:r>
              <a:t>The typical or average case also involves only one step, making the time constant.</a:t>
            </a:r>
          </a:p>
        </p:txBody>
      </p:sp>
      <p:pic>
        <p:nvPicPr>
          <p:cNvPr id="3" name="Picture 1" descr="./images/consta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2. Binary Search (</a:t>
            </a:r>
            <a:r>
              <a:rPr>
                <a:latin typeface="Courier"/>
              </a:rPr>
              <a:t>O(log n)</a:t>
            </a:r>
            <a:r>
              <a:t>, </a:t>
            </a:r>
            <a:r>
              <a:rPr>
                <a:latin typeface="Courier"/>
              </a:rPr>
              <a:t>Ω(1)</a:t>
            </a:r>
            <a:r>
              <a:t>, </a:t>
            </a:r>
            <a:r>
              <a:rPr>
                <a:latin typeface="Courier"/>
              </a:rPr>
              <a:t>Θ(log n)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O(log n)</a:t>
            </a:r>
          </a:p>
          <a:p>
            <a:pPr lvl="1"/>
            <a:r>
              <a:t>In the worst case, you keep halving the search space until it becomes small. Halving occurs </a:t>
            </a:r>
            <a:r>
              <a:rPr>
                <a:latin typeface="Courier"/>
              </a:rPr>
              <a:t>log n</a:t>
            </a:r>
            <a:r>
              <a:t> times, so the maximum number of steps is proportional to </a:t>
            </a:r>
            <a:r>
              <a:rPr>
                <a:latin typeface="Courier"/>
              </a:rPr>
              <a:t>log n</a:t>
            </a:r>
            <a:r>
              <a:t>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Ω(1)</a:t>
            </a:r>
          </a:p>
          <a:p>
            <a:pPr lvl="1"/>
            <a:r>
              <a:t>The best case occurs when the middle element is the target, so you find it in one step.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Θ(log n)</a:t>
            </a:r>
          </a:p>
          <a:p>
            <a:pPr lvl="1"/>
            <a:r>
              <a:t>Typically, you’ll have to search through half the array repeatedly, which means logarithmic time is also the average case.</a:t>
            </a:r>
          </a:p>
        </p:txBody>
      </p:sp>
      <p:pic>
        <p:nvPicPr>
          <p:cNvPr id="3" name="Picture 1" descr="./images/binar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3. Linear Search (</a:t>
            </a:r>
            <a:r>
              <a:rPr>
                <a:latin typeface="Courier"/>
              </a:rPr>
              <a:t>O(n)</a:t>
            </a:r>
            <a:r>
              <a:t>, </a:t>
            </a:r>
            <a:r>
              <a:rPr>
                <a:latin typeface="Courier"/>
              </a:rPr>
              <a:t>Ω(1)</a:t>
            </a:r>
            <a:r>
              <a:t>, </a:t>
            </a:r>
            <a:r>
              <a:rPr>
                <a:latin typeface="Courier"/>
              </a:rPr>
              <a:t>Θ(n)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O(n)</a:t>
            </a:r>
          </a:p>
          <a:p>
            <a:pPr lvl="1"/>
            <a:r>
              <a:t>In the worst case, the target element could be the last element or not present at all, so you’d have to check all </a:t>
            </a:r>
            <a:r>
              <a:rPr>
                <a:latin typeface="Courier"/>
              </a:rPr>
              <a:t>n</a:t>
            </a:r>
            <a:r>
              <a:t> elements.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Ω(1)</a:t>
            </a:r>
          </a:p>
          <a:p>
            <a:pPr lvl="1"/>
            <a:r>
              <a:t>The best case happens when the target is the first element, found in one comparison.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Θ(n)</a:t>
            </a:r>
          </a:p>
          <a:p>
            <a:pPr lvl="1"/>
            <a:r>
              <a:t>On average, the target will be found halfway through the array, meaning you’ll need to search through </a:t>
            </a:r>
            <a:r>
              <a:rPr>
                <a:latin typeface="Courier"/>
              </a:rPr>
              <a:t>n/2</a:t>
            </a:r>
            <a:r>
              <a:t> elements, which simplifies to </a:t>
            </a:r>
            <a:r>
              <a:rPr>
                <a:latin typeface="Courier"/>
              </a:rPr>
              <a:t>n</a:t>
            </a:r>
            <a:r>
              <a:t>.</a:t>
            </a:r>
          </a:p>
        </p:txBody>
      </p:sp>
      <p:pic>
        <p:nvPicPr>
          <p:cNvPr id="3" name="Picture 1" descr="./images/linea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30300"/>
            <a:ext cx="5105400" cy="252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4. Merge Sort (</a:t>
            </a:r>
            <a:r>
              <a:rPr dirty="0">
                <a:latin typeface="Courier"/>
              </a:rPr>
              <a:t>O(n log n)</a:t>
            </a:r>
            <a:r>
              <a:rPr dirty="0"/>
              <a:t>, </a:t>
            </a:r>
            <a:r>
              <a:rPr dirty="0">
                <a:latin typeface="Courier"/>
              </a:rPr>
              <a:t>Ω(n log n)</a:t>
            </a:r>
            <a:r>
              <a:rPr dirty="0"/>
              <a:t>, </a:t>
            </a:r>
            <a:r>
              <a:rPr dirty="0">
                <a:latin typeface="Courier"/>
              </a:rPr>
              <a:t>Θ(n log n)</a:t>
            </a:r>
            <a:r>
              <a:rPr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O(n log n)</a:t>
            </a:r>
          </a:p>
          <a:p>
            <a:pPr lvl="1"/>
            <a:r>
              <a:t>In the worst case, the array is split into halves </a:t>
            </a:r>
            <a:r>
              <a:rPr>
                <a:latin typeface="Courier"/>
              </a:rPr>
              <a:t>log n</a:t>
            </a:r>
            <a:r>
              <a:t> times (because each division halves the size). Each level of recursion requires </a:t>
            </a:r>
            <a:r>
              <a:rPr>
                <a:latin typeface="Courier"/>
              </a:rPr>
              <a:t>n</a:t>
            </a:r>
            <a:r>
              <a:t> comparisons to merge the arrays, so the time complexity becomes </a:t>
            </a:r>
            <a:r>
              <a:rPr>
                <a:latin typeface="Courier"/>
              </a:rPr>
              <a:t>n log n</a:t>
            </a:r>
            <a:r>
              <a:t>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Ω(n log n)</a:t>
            </a:r>
          </a:p>
          <a:p>
            <a:pPr lvl="1"/>
            <a:r>
              <a:t>Even in the best case, the array must be split and merged the same way, resulting in </a:t>
            </a:r>
            <a:r>
              <a:rPr>
                <a:latin typeface="Courier"/>
              </a:rPr>
              <a:t>n log n</a:t>
            </a:r>
            <a:r>
              <a:t> comparisons.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Θ(n log n)</a:t>
            </a:r>
          </a:p>
          <a:p>
            <a:pPr lvl="1"/>
            <a:r>
              <a:t>Whether the input is random or ordered, the process of splitting and merging remains the same, meaning the average case is also </a:t>
            </a:r>
            <a:r>
              <a:rPr>
                <a:latin typeface="Courier"/>
              </a:rPr>
              <a:t>n log n</a:t>
            </a:r>
            <a:r>
              <a:t>.</a:t>
            </a:r>
          </a:p>
        </p:txBody>
      </p:sp>
      <p:pic>
        <p:nvPicPr>
          <p:cNvPr id="3" name="Picture 1" descr="./images/merg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203200"/>
            <a:ext cx="5016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5. Bubble Sort (</a:t>
            </a:r>
            <a:r>
              <a:rPr>
                <a:latin typeface="Courier"/>
              </a:rPr>
              <a:t>O(n^2)</a:t>
            </a:r>
            <a:r>
              <a:t>, </a:t>
            </a:r>
            <a:r>
              <a:rPr>
                <a:latin typeface="Courier"/>
              </a:rPr>
              <a:t>Ω(n)</a:t>
            </a:r>
            <a:r>
              <a:t>, </a:t>
            </a:r>
            <a:r>
              <a:rPr>
                <a:latin typeface="Courier"/>
              </a:rPr>
              <a:t>Θ(n^2)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O(n^2)</a:t>
            </a:r>
          </a:p>
          <a:p>
            <a:pPr lvl="1"/>
            <a:r>
              <a:t>In the worst case (when the array is in reverse order), the algorithm has to make </a:t>
            </a:r>
            <a:r>
              <a:rPr>
                <a:latin typeface="Courier"/>
              </a:rPr>
              <a:t>n</a:t>
            </a:r>
            <a:r>
              <a:t> passes, each involving up to </a:t>
            </a:r>
            <a:r>
              <a:rPr>
                <a:latin typeface="Courier"/>
              </a:rPr>
              <a:t>n</a:t>
            </a:r>
            <a:r>
              <a:t> comparisons, leading to </a:t>
            </a:r>
            <a:r>
              <a:rPr>
                <a:latin typeface="Courier"/>
              </a:rPr>
              <a:t>n^2</a:t>
            </a:r>
            <a:r>
              <a:t> comparisons.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Ω(n)</a:t>
            </a:r>
          </a:p>
          <a:p>
            <a:pPr lvl="1"/>
            <a:r>
              <a:t>In the best case (if the array is already sorted), a single pass through the array is enough to verify that no swaps are needed, resulting in </a:t>
            </a:r>
            <a:r>
              <a:rPr>
                <a:latin typeface="Courier"/>
              </a:rPr>
              <a:t>n</a:t>
            </a:r>
            <a:r>
              <a:t> comparisons.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Θ(n^2)</a:t>
            </a:r>
          </a:p>
          <a:p>
            <a:pPr lvl="1"/>
            <a:r>
              <a:t>Typically, the algorithm will need multiple passes and comparisons, which results in quadratic time complexity.</a:t>
            </a:r>
          </a:p>
        </p:txBody>
      </p:sp>
      <p:pic>
        <p:nvPicPr>
          <p:cNvPr id="3" name="Picture 1" descr="./images/bubb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420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lang="pt-BR" sz="1500" b="1" dirty="0"/>
              <a:t>6. Fibonacci (Recursive) (O(2^n), Ω(2^n), Θ(2^n))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b="1" dirty="0"/>
              <a:t>Upper Bound</a:t>
            </a:r>
            <a:r>
              <a:rPr lang="en-US" dirty="0"/>
              <a:t>: </a:t>
            </a:r>
            <a:r>
              <a:rPr lang="en-US" dirty="0">
                <a:latin typeface="Courier"/>
              </a:rPr>
              <a:t>O(2^n)</a:t>
            </a:r>
          </a:p>
          <a:p>
            <a:pPr lvl="1"/>
            <a:r>
              <a:rPr lang="en-US" dirty="0"/>
              <a:t>I </a:t>
            </a:r>
            <a:r>
              <a:rPr lang="en-US" sz="900" dirty="0"/>
              <a:t>In the worst case, the recursion tree grows exponentially. Each call to </a:t>
            </a:r>
            <a:r>
              <a:rPr lang="en-US" sz="900" dirty="0" err="1">
                <a:latin typeface="Courier"/>
              </a:rPr>
              <a:t>fibonacci</a:t>
            </a:r>
            <a:r>
              <a:rPr lang="en-US" sz="900" dirty="0"/>
              <a:t> makes two recursive calls, leading to </a:t>
            </a:r>
            <a:r>
              <a:rPr lang="en-US" sz="900" dirty="0">
                <a:latin typeface="Courier"/>
              </a:rPr>
              <a:t>2^n</a:t>
            </a:r>
            <a:r>
              <a:rPr lang="en-US" sz="900" dirty="0"/>
              <a:t> growth.</a:t>
            </a:r>
            <a:endParaRPr lang="en-US" dirty="0"/>
          </a:p>
          <a:p>
            <a:pPr lvl="0"/>
            <a:r>
              <a:rPr lang="en-US" b="1" dirty="0"/>
              <a:t>Lower Bound</a:t>
            </a:r>
            <a:r>
              <a:rPr lang="en-US" dirty="0"/>
              <a:t>: </a:t>
            </a:r>
            <a:r>
              <a:rPr lang="en-US" dirty="0">
                <a:latin typeface="Courier"/>
              </a:rPr>
              <a:t>Ω(2^n)</a:t>
            </a:r>
          </a:p>
          <a:p>
            <a:pPr lvl="1"/>
            <a:r>
              <a:rPr lang="en-US" sz="900" dirty="0"/>
              <a:t>Even in the best case, the recursive structure does not change, and the number of function calls remains exponential.</a:t>
            </a:r>
            <a:r>
              <a:rPr dirty="0"/>
              <a:t>.</a:t>
            </a:r>
          </a:p>
          <a:p>
            <a:pPr lvl="0"/>
            <a:r>
              <a:rPr b="1" dirty="0"/>
              <a:t>Average Case</a:t>
            </a:r>
            <a:r>
              <a:rPr dirty="0"/>
              <a:t>: </a:t>
            </a:r>
            <a:r>
              <a:rPr dirty="0">
                <a:latin typeface="Courier"/>
              </a:rPr>
              <a:t>Θ(2</a:t>
            </a:r>
            <a:r>
              <a:rPr lang="en-US" dirty="0">
                <a:latin typeface="Courier"/>
              </a:rPr>
              <a:t>^n</a:t>
            </a:r>
            <a:r>
              <a:rPr dirty="0">
                <a:latin typeface="Courier"/>
              </a:rPr>
              <a:t>)</a:t>
            </a:r>
          </a:p>
          <a:p>
            <a:pPr lvl="1"/>
            <a:r>
              <a:rPr lang="en-US" sz="900" dirty="0"/>
              <a:t>The average case behaves similarly to the worst case because the recursive structure leads to exponential growth in function calls in both cases.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386F121-05A1-8B9F-50A9-D70FFB76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84" y="640556"/>
            <a:ext cx="5397815" cy="26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98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 : The order of growth of functions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Upper Bound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Lower Bound (Ω)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Average Case (Θ)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Constant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Θ(n 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O(n^2)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Fibonacci (Recursive)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Θ(2^n)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Java Collections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42242"/>
              </p:ext>
            </p:extLst>
          </p:nvPr>
        </p:nvGraphicFramePr>
        <p:xfrm>
          <a:off x="337513" y="890463"/>
          <a:ext cx="8543178" cy="412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6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88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Key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52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Stores key-value pairs, no duplicate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Courier"/>
                        </a:rPr>
                        <a:t>put(K key, V value)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get(Object key)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Courier"/>
                        </a:rPr>
                        <a:t>containsKey</a:t>
                      </a:r>
                      <a:r>
                        <a:rPr dirty="0">
                          <a:latin typeface="Courier"/>
                        </a:rPr>
                        <a:t>(Object key)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remove(Object key)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Courier"/>
                        </a:rPr>
                        <a:t>keySet</a:t>
                      </a:r>
                      <a:r>
                        <a:rPr dirty="0">
                          <a:latin typeface="Courier"/>
                        </a:rPr>
                        <a:t>()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values()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5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Stores unique elements, no duplicates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Courier"/>
                        </a:rPr>
                        <a:t>add(E e)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remove(Object o)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contains(Object o)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size()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Courier"/>
                        </a:rPr>
                        <a:t>isEmpty</a:t>
                      </a:r>
                      <a:r>
                        <a:rPr dirty="0">
                          <a:latin typeface="Courier"/>
                        </a:rPr>
                        <a:t>()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clear()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3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Ordered collection, allows 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add(E e)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get(int index)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remove(int index)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size()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set(int index, E e)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contains(Object 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65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LIFO (Last In, First Out) structure, extends </a:t>
                      </a:r>
                      <a:r>
                        <a:rPr>
                          <a:latin typeface="Courier"/>
                        </a:rP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push(E e)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pop()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peek()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isEmpty()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search(Object 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FIFO (First In, First Out)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Courier"/>
                        </a:rPr>
                        <a:t>add(E e)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offer(E e)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remove()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poll()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peek()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Courier"/>
                        </a:rPr>
                        <a:t>isEmpty</a:t>
                      </a:r>
                      <a:r>
                        <a:rPr dirty="0">
                          <a:latin typeface="Courier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Task 1 (</a:t>
            </a:r>
            <a:r>
              <a:rPr dirty="0" err="1"/>
              <a:t>ArrayList</a:t>
            </a:r>
            <a:r>
              <a:t>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400" b="1" dirty="0"/>
              <a:t>Develop a program Main.java that will:</a:t>
            </a:r>
            <a:endParaRPr lang="en-US" sz="1400" b="1" dirty="0"/>
          </a:p>
          <a:p>
            <a:pPr marL="0" lvl="0" indent="0">
              <a:buNone/>
            </a:pPr>
            <a:r>
              <a:rPr sz="1400" dirty="0"/>
              <a:t> - Create an </a:t>
            </a:r>
            <a:r>
              <a:rPr sz="1400" dirty="0" err="1"/>
              <a:t>ArrayList</a:t>
            </a:r>
            <a:r>
              <a:rPr sz="1400" dirty="0"/>
              <a:t> of 2 elements 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- Add items to the </a:t>
            </a:r>
            <a:r>
              <a:rPr sz="1400" dirty="0" err="1"/>
              <a:t>ArrayList</a:t>
            </a:r>
            <a:r>
              <a:rPr sz="1400" dirty="0"/>
              <a:t>: </a:t>
            </a:r>
            <a:endParaRPr lang="en-US" sz="1400" dirty="0"/>
          </a:p>
          <a:p>
            <a:pPr marL="342900" lvl="1" indent="0">
              <a:buNone/>
            </a:pPr>
            <a:r>
              <a:rPr sz="1100" dirty="0"/>
              <a:t>- Try to insert strings (i.e., </a:t>
            </a:r>
            <a:r>
              <a:rPr sz="1100" dirty="0">
                <a:latin typeface="Courier"/>
              </a:rPr>
              <a:t>String()</a:t>
            </a:r>
            <a:r>
              <a:rPr sz="1100" dirty="0"/>
              <a:t> object) as well as integers (i.e., </a:t>
            </a:r>
            <a:r>
              <a:rPr sz="1100" dirty="0">
                <a:latin typeface="Courier"/>
              </a:rPr>
              <a:t>Integer()</a:t>
            </a:r>
            <a:r>
              <a:rPr sz="1100" dirty="0"/>
              <a:t>) </a:t>
            </a:r>
            <a:endParaRPr lang="en-US" sz="1100" dirty="0"/>
          </a:p>
          <a:p>
            <a:pPr marL="342900" lvl="1" indent="0">
              <a:buNone/>
            </a:pPr>
            <a:r>
              <a:rPr lang="en-US" sz="1100" dirty="0"/>
              <a:t>	</a:t>
            </a:r>
            <a:r>
              <a:rPr sz="1100" dirty="0"/>
              <a:t>- E.g., </a:t>
            </a:r>
            <a:r>
              <a:rPr sz="1100" dirty="0" err="1">
                <a:latin typeface="Courier"/>
              </a:rPr>
              <a:t>list.add</a:t>
            </a:r>
            <a:r>
              <a:rPr sz="1100" dirty="0">
                <a:latin typeface="Courier"/>
              </a:rPr>
              <a:t>(new String("x"));</a:t>
            </a:r>
            <a:r>
              <a:rPr sz="1100" dirty="0"/>
              <a:t>, </a:t>
            </a:r>
            <a:r>
              <a:rPr sz="1100" dirty="0" err="1">
                <a:latin typeface="Courier"/>
              </a:rPr>
              <a:t>list.add</a:t>
            </a:r>
            <a:r>
              <a:rPr sz="1100" dirty="0">
                <a:latin typeface="Courier"/>
              </a:rPr>
              <a:t>(2, new Integer(10));</a:t>
            </a:r>
            <a:endParaRPr lang="en-US" sz="1100" dirty="0">
              <a:latin typeface="Courier"/>
            </a:endParaRPr>
          </a:p>
          <a:p>
            <a:pPr marL="342900" lvl="1" indent="0">
              <a:buNone/>
            </a:pPr>
            <a:r>
              <a:rPr lang="en-US" sz="1100" dirty="0">
                <a:latin typeface="Courier"/>
              </a:rPr>
              <a:t>	</a:t>
            </a:r>
            <a:r>
              <a:rPr sz="1100" dirty="0"/>
              <a:t> - And print the list </a:t>
            </a:r>
            <a:endParaRPr lang="en-US" sz="1100" dirty="0"/>
          </a:p>
          <a:p>
            <a:pPr marL="342900" lvl="1" indent="0">
              <a:buNone/>
            </a:pPr>
            <a:r>
              <a:rPr sz="1100" dirty="0"/>
              <a:t>- Remove an item and print the list and check if the item you removed exists</a:t>
            </a:r>
            <a:endParaRPr lang="en-US" sz="1100" dirty="0"/>
          </a:p>
          <a:p>
            <a:pPr marL="342900" lvl="1" indent="0">
              <a:buNone/>
            </a:pPr>
            <a:r>
              <a:rPr sz="1100" dirty="0"/>
              <a:t> - Using </a:t>
            </a:r>
            <a:r>
              <a:rPr sz="1100" dirty="0">
                <a:latin typeface="Courier"/>
              </a:rPr>
              <a:t>contains()</a:t>
            </a:r>
            <a:r>
              <a:rPr sz="1100" dirty="0"/>
              <a:t> check if the list contains a specified element of your choice and print the output (tip: should be a Boolean </a:t>
            </a:r>
            <a:r>
              <a:rPr sz="1100" dirty="0">
                <a:latin typeface="Courier"/>
              </a:rPr>
              <a:t>true</a:t>
            </a:r>
            <a:r>
              <a:rPr sz="1100" dirty="0"/>
              <a:t> or </a:t>
            </a:r>
            <a:r>
              <a:rPr sz="1100" dirty="0">
                <a:latin typeface="Courier"/>
              </a:rPr>
              <a:t>false</a:t>
            </a:r>
            <a:r>
              <a:rPr sz="1100" dirty="0"/>
              <a:t>)</a:t>
            </a:r>
            <a:endParaRPr lang="en-US" sz="11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sz="1400" dirty="0"/>
              <a:t> - Using the </a:t>
            </a:r>
            <a:r>
              <a:rPr sz="1400" dirty="0" err="1"/>
              <a:t>ListIterator</a:t>
            </a:r>
            <a:r>
              <a:rPr sz="1400" dirty="0"/>
              <a:t>, use a </a:t>
            </a:r>
            <a:r>
              <a:rPr sz="1400" dirty="0">
                <a:latin typeface="Courier"/>
              </a:rPr>
              <a:t>while</a:t>
            </a:r>
            <a:r>
              <a:rPr sz="1400" dirty="0"/>
              <a:t> loop and print every element of your list 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	</a:t>
            </a:r>
            <a:r>
              <a:rPr sz="1400" dirty="0"/>
              <a:t>- Try also if you can do that using any other type of a loop (e.g., </a:t>
            </a:r>
            <a:r>
              <a:rPr sz="1400" dirty="0">
                <a:latin typeface="Courier"/>
              </a:rPr>
              <a:t>for</a:t>
            </a:r>
            <a:r>
              <a:rPr sz="1400" dirty="0"/>
              <a:t>)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 - Create an object array from the </a:t>
            </a:r>
            <a:r>
              <a:rPr sz="1400" dirty="0" err="1"/>
              <a:t>ArrayList</a:t>
            </a:r>
            <a:r>
              <a:rPr sz="1400" dirty="0"/>
              <a:t> you have.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 2 (LinkedList):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186738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1800" b="1" dirty="0"/>
              <a:t>Develop a program IntegerList.java that will create a LinkedList and add 4 Integer objects to it:</a:t>
            </a:r>
            <a:r>
              <a:rPr sz="1800" dirty="0"/>
              <a:t>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Print the size of the LinkedList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Add integer objects at the beginning and the end of the LinkedList and print them </a:t>
            </a: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	</a:t>
            </a:r>
            <a:r>
              <a:rPr sz="1800" dirty="0"/>
              <a:t>- Tip: You might have to use </a:t>
            </a:r>
            <a:r>
              <a:rPr sz="1800" dirty="0" err="1">
                <a:latin typeface="Courier"/>
              </a:rPr>
              <a:t>getFirst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> and </a:t>
            </a:r>
            <a:r>
              <a:rPr sz="1800" dirty="0" err="1">
                <a:latin typeface="Courier"/>
              </a:rPr>
              <a:t>getLast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> methods of the LinkedList class — check the documentation.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 - Remove the first and last elements of the list and print the list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 - Remove the first instance of </a:t>
            </a:r>
            <a:r>
              <a:rPr sz="1800" dirty="0">
                <a:latin typeface="Courier"/>
              </a:rPr>
              <a:t>Integer(1)</a:t>
            </a:r>
            <a:r>
              <a:rPr sz="1800" dirty="0"/>
              <a:t> object and print the list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Add a </a:t>
            </a:r>
            <a:r>
              <a:rPr sz="1800" dirty="0">
                <a:latin typeface="Courier"/>
              </a:rPr>
              <a:t>String</a:t>
            </a:r>
            <a:r>
              <a:rPr sz="1800" dirty="0"/>
              <a:t> named as “</a:t>
            </a:r>
            <a:r>
              <a:rPr sz="1800" dirty="0" err="1"/>
              <a:t>NewYork</a:t>
            </a:r>
            <a:r>
              <a:rPr sz="1800" dirty="0"/>
              <a:t>” and </a:t>
            </a:r>
            <a:r>
              <a:rPr sz="1800" dirty="0">
                <a:latin typeface="Courier"/>
              </a:rPr>
              <a:t>Long</a:t>
            </a:r>
            <a:r>
              <a:rPr sz="1800" dirty="0"/>
              <a:t> objects to the LinkedList and print the list - Get the index of the “New York” String object and print it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Remove the 3rd object in the LinkedList and print the list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Set the value of the second item to </a:t>
            </a:r>
            <a:r>
              <a:rPr sz="1800" dirty="0">
                <a:latin typeface="Courier"/>
              </a:rPr>
              <a:t>"one"</a:t>
            </a:r>
            <a:r>
              <a:rPr sz="1800" dirty="0"/>
              <a:t> and print the list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Clone the LinkedList object (tip: using </a:t>
            </a:r>
            <a:r>
              <a:rPr sz="1800" dirty="0" err="1">
                <a:latin typeface="Courier"/>
              </a:rPr>
              <a:t>list.clone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>) and print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 3 (Set):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B053BB-F9D2-AEAE-50BC-260DBB60A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967817"/>
            <a:ext cx="8623495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Y" altLang="en-CY" sz="1400" dirty="0"/>
              <a:t>Develop a program SetTest.java that will: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Create a HashSet of 5 elements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Try to add both String and Integer objects to the HashSet (e.g., </a:t>
            </a:r>
            <a:r>
              <a:rPr lang="en-CY" altLang="en-CY" sz="1400" dirty="0" err="1"/>
              <a:t>set.add</a:t>
            </a:r>
            <a:r>
              <a:rPr lang="en-CY" altLang="en-CY" sz="1400" dirty="0"/>
              <a:t>("hello");, </a:t>
            </a:r>
            <a:r>
              <a:rPr lang="en-CY" altLang="en-CY" sz="1400" dirty="0" err="1"/>
              <a:t>set.add</a:t>
            </a:r>
            <a:r>
              <a:rPr lang="en-CY" altLang="en-CY" sz="1400" dirty="0"/>
              <a:t>(42);)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Print the HashSet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Add new elements to the HashSet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Add 3 new elements to the set and print the updated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Remove an element from the HashSet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Remove one element and check if the removal was successful by printing the updated HashSet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Check if a specific element is present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Use the contains() method to check if a specific element exists in the set (tip: Should return a Boolean 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Iterate over the elements in the HashSet and print them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Use a for-each loop to print every element in the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Test the behaviour of adding duplicate elements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Add a duplicate element and print the HashSet to see if duplicates are stored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Create a TreeSet from the HashSet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Y" altLang="en-CY" sz="1400" dirty="0"/>
              <a:t>Convert your HashSet to a TreeSet and print the elements in natural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Y" altLang="en-CY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Task 4 – Searching &amp;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b="1" dirty="0"/>
              <a:t>Exercise 1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u="sng" dirty="0"/>
              <a:t>-Step 1: </a:t>
            </a:r>
          </a:p>
          <a:p>
            <a:pPr marL="0" indent="0">
              <a:buNone/>
            </a:pPr>
            <a:r>
              <a:rPr lang="en-US" dirty="0"/>
              <a:t>For this exercise, you need to read the file cars.csv and create an array list to insert each car. The CSV file has the following columns: - price, brand, model, year, mileage, color, vin </a:t>
            </a:r>
          </a:p>
          <a:p>
            <a:pPr marL="0" indent="0">
              <a:buNone/>
            </a:pPr>
            <a:r>
              <a:rPr lang="en-US" dirty="0"/>
              <a:t>While you are reading the file, you need to ignore the first row since it contains the column’s names. Also, note that each column is separated with a comma ,. Use the class Car.java that is uploaded on Blackboard. </a:t>
            </a:r>
          </a:p>
          <a:p>
            <a:pPr marL="0" indent="0">
              <a:buNone/>
            </a:pPr>
            <a:r>
              <a:rPr lang="en-US" u="sng" dirty="0"/>
              <a:t>Step 2: </a:t>
            </a:r>
          </a:p>
          <a:p>
            <a:pPr marL="0" indent="0">
              <a:buNone/>
            </a:pPr>
            <a:r>
              <a:rPr lang="en-US" dirty="0"/>
              <a:t>Use Merge sort to sort the list of cars based on the field year in descending order. (From the newest to older). </a:t>
            </a:r>
          </a:p>
          <a:p>
            <a:pPr marL="0" indent="0">
              <a:buNone/>
            </a:pPr>
            <a:r>
              <a:rPr lang="en-US" dirty="0"/>
              <a:t>Then print the newest car (considering there is only one with that year) and then change the year field to 2022. </a:t>
            </a:r>
          </a:p>
          <a:p>
            <a:pPr marL="0" indent="0">
              <a:buNone/>
            </a:pPr>
            <a:r>
              <a:rPr lang="en-US" u="sng" dirty="0"/>
              <a:t>Step 3: </a:t>
            </a:r>
          </a:p>
          <a:p>
            <a:pPr marL="0" indent="0">
              <a:buNone/>
            </a:pPr>
            <a:r>
              <a:rPr lang="en-US" dirty="0"/>
              <a:t>Write a method public Car[] </a:t>
            </a:r>
            <a:r>
              <a:rPr lang="en-US" dirty="0" err="1"/>
              <a:t>duplicatesBinarySearch</a:t>
            </a:r>
            <a:r>
              <a:rPr lang="en-US" dirty="0"/>
              <a:t>(int year) that uses Binary search to find the car/cars with the given manufacture year. You need to take into consideration that some cars have the same manufacture year. </a:t>
            </a:r>
          </a:p>
          <a:p>
            <a:pPr marL="0" indent="0">
              <a:buNone/>
            </a:pPr>
            <a:r>
              <a:rPr lang="en-US" u="sng" dirty="0"/>
              <a:t>Step 4: </a:t>
            </a:r>
          </a:p>
          <a:p>
            <a:pPr marL="0" indent="0">
              <a:buNone/>
            </a:pPr>
            <a:r>
              <a:rPr lang="en-US" dirty="0"/>
              <a:t>Use the above method to get the following data and print: 1. The details of the car with a year 2013 2. The details of the cars with a year 2015 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Exercise 2: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Write a code that implements the Quicksort algorithm that uses the median as a pivot. </a:t>
            </a:r>
          </a:p>
          <a:p>
            <a:pPr marL="0" indent="0">
              <a:buNone/>
            </a:pPr>
            <a:r>
              <a:rPr lang="en-US" dirty="0"/>
              <a:t>Then sort the following array int[] unsorted = {3, 10, 1, 45, 14, 22, 5, 36}. </a:t>
            </a:r>
          </a:p>
          <a:p>
            <a:pPr marL="0" lvl="0" indent="0">
              <a:spcBef>
                <a:spcPts val="3000"/>
              </a:spcBef>
              <a:buNone/>
            </a:pPr>
            <a:endParaRPr lang="en-C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Java interfaces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Common Implementations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Map&lt;K, 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HashMap&lt;K, V&gt;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TreeMap&lt;K, V&gt;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LinkedHashMap&lt;K, V&gt;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Hashtable&lt;K, 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HashSet&lt;E&gt;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TreeSet&lt;E&gt;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LinkedHashSet&lt;E&gt;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ArrayList&lt;E&gt;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LinkedList&lt;E&gt;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Vector&lt;E&gt;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Stack&lt;E&gt;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ArrayDeque&lt;E&gt;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LinkedList&lt;E&gt;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PriorityQueue&lt;E&gt;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ArrayDeque&lt;E&gt;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Why Use </a:t>
            </a:r>
            <a:r>
              <a:rPr sz="1800" b="1" dirty="0">
                <a:latin typeface="Courier"/>
              </a:rPr>
              <a:t>Iterator</a:t>
            </a:r>
            <a:r>
              <a:rPr sz="1800" b="1" dirty="0"/>
              <a:t> Instead of </a:t>
            </a:r>
            <a:r>
              <a:rPr sz="1800" b="1" dirty="0">
                <a:latin typeface="Courier"/>
              </a:rPr>
              <a:t>for-each</a:t>
            </a:r>
            <a:r>
              <a:rPr sz="1800" b="1" dirty="0"/>
              <a:t>?</a:t>
            </a:r>
          </a:p>
          <a:p>
            <a:pPr marL="342900" lvl="0" indent="-342900">
              <a:buAutoNum type="arabicPeriod"/>
            </a:pPr>
            <a:r>
              <a:rPr sz="1800" b="1" dirty="0"/>
              <a:t>Removing Elements:</a:t>
            </a:r>
            <a:br>
              <a:rPr sz="1800" dirty="0"/>
            </a:br>
            <a:r>
              <a:rPr sz="1800" dirty="0">
                <a:latin typeface="Courier"/>
              </a:rPr>
              <a:t>for-each</a:t>
            </a:r>
            <a:r>
              <a:rPr sz="1800" dirty="0"/>
              <a:t> can’t remove items during iteration, but </a:t>
            </a:r>
            <a:r>
              <a:rPr sz="1800" dirty="0">
                <a:latin typeface="Courier"/>
              </a:rPr>
              <a:t>Iterator</a:t>
            </a:r>
            <a:r>
              <a:rPr sz="1800" dirty="0"/>
              <a:t> allows it using </a:t>
            </a:r>
            <a:r>
              <a:rPr sz="1800" dirty="0">
                <a:latin typeface="Courier"/>
              </a:rPr>
              <a:t>remove()</a:t>
            </a:r>
            <a:r>
              <a:rPr sz="1800" dirty="0"/>
              <a:t>.</a:t>
            </a:r>
          </a:p>
          <a:p>
            <a:pPr marL="342900" lvl="0" indent="-342900">
              <a:buAutoNum type="arabicPeriod"/>
            </a:pPr>
            <a:r>
              <a:rPr sz="1800" b="1" dirty="0"/>
              <a:t>More Control:</a:t>
            </a:r>
            <a:br>
              <a:rPr sz="1800" dirty="0"/>
            </a:br>
            <a:r>
              <a:rPr sz="1800" dirty="0">
                <a:latin typeface="Courier"/>
              </a:rPr>
              <a:t>Iterator</a:t>
            </a:r>
            <a:r>
              <a:rPr sz="1800" dirty="0"/>
              <a:t> gives manual control with </a:t>
            </a:r>
            <a:r>
              <a:rPr sz="1800" dirty="0" err="1">
                <a:latin typeface="Courier"/>
              </a:rPr>
              <a:t>hasNext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> and </a:t>
            </a:r>
            <a:r>
              <a:rPr sz="1800" dirty="0">
                <a:latin typeface="Courier"/>
              </a:rPr>
              <a:t>next()</a:t>
            </a:r>
            <a:r>
              <a:rPr sz="1800" dirty="0"/>
              <a:t>, allowing conditional iteration and early exit.</a:t>
            </a:r>
          </a:p>
          <a:p>
            <a:pPr marL="342900" lvl="0" indent="-342900">
              <a:buAutoNum type="arabicPeriod"/>
            </a:pPr>
            <a:r>
              <a:rPr sz="1800" b="1" dirty="0"/>
              <a:t>Custom Logic:</a:t>
            </a:r>
            <a:br>
              <a:rPr sz="1800" dirty="0"/>
            </a:br>
            <a:r>
              <a:rPr sz="1800" dirty="0"/>
              <a:t>For complex iteration logic, </a:t>
            </a:r>
            <a:r>
              <a:rPr sz="1800" dirty="0">
                <a:latin typeface="Courier"/>
              </a:rPr>
              <a:t>Iterator</a:t>
            </a:r>
            <a:r>
              <a:rPr sz="1800" dirty="0"/>
              <a:t> is better than the simplicity of </a:t>
            </a:r>
            <a:r>
              <a:rPr sz="1800" dirty="0">
                <a:latin typeface="Courier"/>
              </a:rPr>
              <a:t>for-each</a:t>
            </a:r>
            <a:r>
              <a:rPr sz="1800" dirty="0"/>
              <a:t>.</a:t>
            </a:r>
          </a:p>
          <a:p>
            <a:pPr marL="342900" lvl="0" indent="-342900">
              <a:buAutoNum type="arabicPeriod"/>
            </a:pPr>
            <a:r>
              <a:rPr sz="1800" b="1" dirty="0"/>
              <a:t>Legacy APIs:</a:t>
            </a:r>
            <a:br>
              <a:rPr sz="1800" dirty="0"/>
            </a:br>
            <a:r>
              <a:rPr sz="1800" dirty="0"/>
              <a:t>Some older APIs only provide </a:t>
            </a:r>
            <a:r>
              <a:rPr sz="1800" dirty="0">
                <a:latin typeface="Courier"/>
              </a:rPr>
              <a:t>Iterator</a:t>
            </a:r>
            <a:r>
              <a:rPr sz="1800" dirty="0"/>
              <a:t>, not </a:t>
            </a:r>
            <a:r>
              <a:rPr sz="1800" dirty="0">
                <a:latin typeface="Courier"/>
              </a:rPr>
              <a:t>for-each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FF4E-CAC1-3221-C84C-0C079F3E7728}"/>
              </a:ext>
            </a:extLst>
          </p:cNvPr>
          <p:cNvSpPr txBox="1">
            <a:spLocks/>
          </p:cNvSpPr>
          <p:nvPr/>
        </p:nvSpPr>
        <p:spPr>
          <a:xfrm>
            <a:off x="571500" y="856284"/>
            <a:ext cx="5886450" cy="878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</a:pPr>
            <a:r>
              <a:rPr lang="en-US" sz="3000"/>
              <a:t>Iterator - ForEach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A7AC212-2ACE-CB0E-E224-BB076B9EA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83" y="3299656"/>
            <a:ext cx="5316113" cy="2246057"/>
          </a:xfrm>
          <a:prstGeom prst="rect">
            <a:avLst/>
          </a:prstGeom>
        </p:spPr>
      </p:pic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FBD486C-C685-F381-F7E7-1BE3B97B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682" y="1336524"/>
            <a:ext cx="5316113" cy="22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1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Iterator - </a:t>
            </a:r>
            <a:r>
              <a:rPr dirty="0" err="1"/>
              <a:t>ForEach</a:t>
            </a:r>
            <a:endParaRPr dirty="0"/>
          </a:p>
        </p:txBody>
      </p:sp>
      <p:pic>
        <p:nvPicPr>
          <p:cNvPr id="3" name="Picture 1" descr="./images/foreachvsiterato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2011" y="833358"/>
            <a:ext cx="5523835" cy="60445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Generics</a:t>
            </a:r>
          </a:p>
        </p:txBody>
      </p:sp>
      <p:pic>
        <p:nvPicPr>
          <p:cNvPr id="3" name="Picture 1" descr="./images/generi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6674" y="865726"/>
            <a:ext cx="5280541" cy="52805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551" y="-287243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Interface</a:t>
            </a:r>
          </a:p>
        </p:txBody>
      </p:sp>
      <p:pic>
        <p:nvPicPr>
          <p:cNvPr id="3" name="Picture 1" descr="./images/interfaces_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11273" y="921887"/>
            <a:ext cx="6350000" cy="53074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23" y="1326658"/>
            <a:ext cx="3008313" cy="351829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An interface in Java defines a set of methods that a class must implement. It only provides method signatures, not their implementations.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8671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Collection Syntax</a:t>
            </a:r>
          </a:p>
        </p:txBody>
      </p:sp>
      <p:pic>
        <p:nvPicPr>
          <p:cNvPr id="3" name="Picture 1" descr="./images/interfaces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0374" y="477900"/>
            <a:ext cx="6315076" cy="61313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2108</Words>
  <Application>Microsoft Office PowerPoint</Application>
  <PresentationFormat>On-screen Show (16:9)</PresentationFormat>
  <Paragraphs>185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Calibri</vt:lpstr>
      <vt:lpstr>Courier</vt:lpstr>
      <vt:lpstr>Office Theme</vt:lpstr>
      <vt:lpstr>Tutorial 2</vt:lpstr>
      <vt:lpstr>Java Collections</vt:lpstr>
      <vt:lpstr>Java interfaces</vt:lpstr>
      <vt:lpstr>Iterator</vt:lpstr>
      <vt:lpstr>PowerPoint Presentation</vt:lpstr>
      <vt:lpstr>Iterator - ForEach</vt:lpstr>
      <vt:lpstr>Generics</vt:lpstr>
      <vt:lpstr>Interface</vt:lpstr>
      <vt:lpstr>Collection Syntax</vt:lpstr>
      <vt:lpstr>Same method, different implementation</vt:lpstr>
      <vt:lpstr>Study for home :Collections</vt:lpstr>
      <vt:lpstr>Complexity</vt:lpstr>
      <vt:lpstr>1. Constant Time (O(1), Ω(1), Θ(1))</vt:lpstr>
      <vt:lpstr>2. Binary Search (O(log n), Ω(1), Θ(log n))</vt:lpstr>
      <vt:lpstr>3. Linear Search (O(n), Ω(1), Θ(n))</vt:lpstr>
      <vt:lpstr>4. Merge Sort (O(n log n), Ω(n log n), Θ(n log n))</vt:lpstr>
      <vt:lpstr>5. Bubble Sort (O(n^2), Ω(n), Θ(n^2))</vt:lpstr>
      <vt:lpstr>6. Fibonacci (Recursive) (O(2^n), Ω(2^n), Θ(2^n))</vt:lpstr>
      <vt:lpstr>Summary : The order of growth of functions</vt:lpstr>
      <vt:lpstr>Task 1 (ArrayList):</vt:lpstr>
      <vt:lpstr>Task 2 (LinkedList):</vt:lpstr>
      <vt:lpstr>Task 3 (Set):</vt:lpstr>
      <vt:lpstr>Task 4 – Searching &amp; Sorting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Kostas Pashiourtides</cp:lastModifiedBy>
  <cp:revision>13</cp:revision>
  <dcterms:created xsi:type="dcterms:W3CDTF">2024-10-01T15:37:43Z</dcterms:created>
  <dcterms:modified xsi:type="dcterms:W3CDTF">2024-10-02T08:28:46Z</dcterms:modified>
</cp:coreProperties>
</file>