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3" r:id="rId8"/>
    <p:sldId id="266" r:id="rId9"/>
    <p:sldId id="269" r:id="rId10"/>
    <p:sldId id="275" r:id="rId11"/>
    <p:sldId id="271" r:id="rId12"/>
    <p:sldId id="276" r:id="rId13"/>
    <p:sldId id="27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5" d="100"/>
          <a:sy n="135" d="100"/>
        </p:scale>
        <p:origin x="204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Tutorial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Goals:</a:t>
            </a:r>
          </a:p>
          <a:p>
            <a:pPr lvl="0"/>
            <a:r>
              <a:t>Complexity &amp; Sorting</a:t>
            </a:r>
          </a:p>
          <a:p>
            <a:pPr lvl="1"/>
            <a:r>
              <a:t>Insertion Sort</a:t>
            </a:r>
          </a:p>
          <a:p>
            <a:pPr lvl="1"/>
            <a:r>
              <a:t>Quick sort</a:t>
            </a:r>
          </a:p>
          <a:p>
            <a:pPr lvl="0"/>
            <a:r>
              <a:t>OPP Intro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054" y="-222646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1: Main</a:t>
            </a:r>
          </a:p>
        </p:txBody>
      </p:sp>
      <p:pic>
        <p:nvPicPr>
          <p:cNvPr id="3" name="Picture 1" descr="code/ma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5218" y="-170996"/>
            <a:ext cx="5977108" cy="56391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90DBA302-84E2-BD80-BFFE-0FEEDF78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25" y="531628"/>
            <a:ext cx="8724779" cy="26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9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/inpac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92184" y="-565241"/>
            <a:ext cx="5251816" cy="3136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2" descr="code/inpackk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92184" y="2239353"/>
            <a:ext cx="6062499" cy="3136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code/img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81050" y="1003254"/>
            <a:ext cx="2814144" cy="21653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CE421-5D30-BAF3-6A33-000B150D93C9}"/>
              </a:ext>
            </a:extLst>
          </p:cNvPr>
          <p:cNvSpPr txBox="1"/>
          <p:nvPr/>
        </p:nvSpPr>
        <p:spPr>
          <a:xfrm>
            <a:off x="1238250" y="467724"/>
            <a:ext cx="497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Next Example</a:t>
            </a:r>
            <a:endParaRPr lang="en-C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ED824DA7-A223-2D69-6BF4-883341DA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64" y="3103144"/>
            <a:ext cx="9144000" cy="2206885"/>
          </a:xfrm>
          <a:prstGeom prst="rect">
            <a:avLst/>
          </a:prstGeom>
        </p:spPr>
      </p:pic>
      <p:pic>
        <p:nvPicPr>
          <p:cNvPr id="2" name="Picture 1" descr="code/inpack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92184" y="-565241"/>
            <a:ext cx="5251816" cy="3136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2" descr="code/inpackk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892184" y="2239353"/>
            <a:ext cx="6062499" cy="3136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code/img.png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81050" y="1003254"/>
            <a:ext cx="2814144" cy="21653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CE421-5D30-BAF3-6A33-000B150D93C9}"/>
              </a:ext>
            </a:extLst>
          </p:cNvPr>
          <p:cNvSpPr txBox="1"/>
          <p:nvPr/>
        </p:nvSpPr>
        <p:spPr>
          <a:xfrm>
            <a:off x="1238250" y="467724"/>
            <a:ext cx="497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Next Example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7323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Exercise: ATM and Customer Interaction with BankAccount</a:t>
            </a:r>
          </a:p>
          <a:p>
            <a:pPr marL="0" lvl="0" indent="0">
              <a:buNone/>
            </a:pPr>
            <a:r>
              <a:t>Overview This exercise simulates a real-world banking system where a Customer interacts with their BankAccount through an ATM. Only the ATM can modify the balance, allowing Customer requests for deposits and withdrawals while maintaining controlled access to sensitive account data.</a:t>
            </a:r>
          </a:p>
          <a:p>
            <a:pPr marL="0" lvl="0" indent="0">
              <a:buNone/>
            </a:pPr>
            <a:r>
              <a:t>Objectives Understand the concept of encapsulation and controlled access using access modifiers (public, private, package-private). Implement a system where only specific classes (ATM) can modify sensitive data (balance). Demonstrate interaction between multiple classes using method calls and access control.</a:t>
            </a:r>
          </a:p>
          <a:p>
            <a:pPr lvl="0" indent="0">
              <a:buNone/>
            </a:pPr>
            <a:r>
              <a:rPr>
                <a:latin typeface="Courier"/>
              </a:rPr>
              <a:t>ATMExampleProject</a:t>
            </a:r>
            <a:br/>
            <a:r>
              <a:rPr>
                <a:latin typeface="Courier"/>
              </a:rPr>
              <a:t>└── src</a:t>
            </a:r>
            <a:br/>
            <a:r>
              <a:rPr>
                <a:latin typeface="Courier"/>
              </a:rPr>
              <a:t>    ├── mainPackage</a:t>
            </a:r>
            <a:br/>
            <a:r>
              <a:rPr>
                <a:latin typeface="Courier"/>
              </a:rPr>
              <a:t>    │   └── Main.java</a:t>
            </a:r>
            <a:br/>
            <a:r>
              <a:rPr>
                <a:latin typeface="Courier"/>
              </a:rPr>
              <a:t>    ├── customerPackage</a:t>
            </a:r>
            <a:br/>
            <a:r>
              <a:rPr>
                <a:latin typeface="Courier"/>
              </a:rPr>
              <a:t>    │   └── Customer.java</a:t>
            </a:r>
            <a:br/>
            <a:r>
              <a:rPr>
                <a:latin typeface="Courier"/>
              </a:rPr>
              <a:t>    └── bankPackage</a:t>
            </a:r>
            <a:br/>
            <a:r>
              <a:rPr>
                <a:latin typeface="Courier"/>
              </a:rPr>
              <a:t>        ├── BankAccount.java</a:t>
            </a:r>
            <a:br/>
            <a:r>
              <a:rPr>
                <a:latin typeface="Courier"/>
              </a:rPr>
              <a:t>        └── ATM.java</a:t>
            </a:r>
          </a:p>
          <a:p>
            <a:pPr marL="0" lvl="0" indent="0">
              <a:buNone/>
            </a:pPr>
            <a:r>
              <a:t>** Tip: look at Teams for the structure( optional)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Insertion Sort (</a:t>
            </a:r>
            <a:r>
              <a:rPr>
                <a:latin typeface="Courier"/>
              </a:rPr>
              <a:t>O(n^2)</a:t>
            </a:r>
            <a:r>
              <a:t>, </a:t>
            </a:r>
            <a:r>
              <a:rPr>
                <a:latin typeface="Courier"/>
              </a:rPr>
              <a:t>Ω(n)</a:t>
            </a:r>
            <a:r>
              <a:t>, </a:t>
            </a:r>
            <a:r>
              <a:rPr>
                <a:latin typeface="Courier"/>
              </a:rPr>
              <a:t>Θ(n^2)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O(n^2)</a:t>
            </a:r>
          </a:p>
          <a:p>
            <a:pPr lvl="1"/>
            <a:r>
              <a:t>In the worst case, the array is sorted in reverse order, so every new element has to be compared to all previously sorted elements, resulting in </a:t>
            </a:r>
            <a:r>
              <a:rPr>
                <a:latin typeface="Courier"/>
              </a:rPr>
              <a:t>n^2</a:t>
            </a:r>
            <a:r>
              <a:t> comparisons.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Ω(n)</a:t>
            </a:r>
          </a:p>
          <a:p>
            <a:pPr lvl="1"/>
            <a:r>
              <a:t>In the best case, the array is already sorted, and each element only needs to be compared once, resulting in a linear time of </a:t>
            </a:r>
            <a:r>
              <a:rPr>
                <a:latin typeface="Courier"/>
              </a:rPr>
              <a:t>n</a:t>
            </a:r>
            <a:r>
              <a:t>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Θ(n^2)</a:t>
            </a:r>
          </a:p>
          <a:p>
            <a:pPr lvl="1"/>
            <a:r>
              <a:t>On average, the algorithm performs a number of comparisons close to quadratic as most elements will require shifting through multiple comparisons, especially for larger arrays.</a:t>
            </a:r>
          </a:p>
        </p:txBody>
      </p:sp>
      <p:pic>
        <p:nvPicPr>
          <p:cNvPr id="3" name="Picture 1" descr="./images/InsertionSor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Quick Sort (</a:t>
            </a:r>
            <a:r>
              <a:rPr>
                <a:latin typeface="Courier"/>
              </a:rPr>
              <a:t>O(n^2)</a:t>
            </a:r>
            <a:r>
              <a:t>, </a:t>
            </a:r>
            <a:r>
              <a:rPr>
                <a:latin typeface="Courier"/>
              </a:rPr>
              <a:t>Ω(n log n)</a:t>
            </a:r>
            <a:r>
              <a:t>, </a:t>
            </a:r>
            <a:r>
              <a:rPr>
                <a:latin typeface="Courier"/>
              </a:rPr>
              <a:t>Θ(n log n)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O(n^2)</a:t>
            </a:r>
          </a:p>
          <a:p>
            <a:pPr lvl="1"/>
            <a:r>
              <a:t>In the worst case, the algorithm will pick the smallest or largest element as the pivot in each iteration, leading to unbalanced partitions. This results in quadratic time complexity, </a:t>
            </a:r>
            <a:r>
              <a:rPr>
                <a:latin typeface="Courier"/>
              </a:rPr>
              <a:t>O(n^2)</a:t>
            </a:r>
            <a:r>
              <a:t>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Ω(n log n)</a:t>
            </a:r>
          </a:p>
          <a:p>
            <a:pPr lvl="1"/>
            <a:r>
              <a:t>In the best case, the pivot divides the list into two equal-sized sub-lists, resulting in logarithmic depth and </a:t>
            </a:r>
            <a:r>
              <a:rPr>
                <a:latin typeface="Courier"/>
              </a:rPr>
              <a:t>n</a:t>
            </a:r>
            <a:r>
              <a:t> comparisons per level. Thus, the time complexity is </a:t>
            </a:r>
            <a:r>
              <a:rPr>
                <a:latin typeface="Courier"/>
              </a:rPr>
              <a:t>O(n log n)</a:t>
            </a:r>
            <a:r>
              <a:t>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 log n)</a:t>
            </a:r>
          </a:p>
          <a:p>
            <a:pPr lvl="1"/>
            <a:r>
              <a:t>On average, Quick Sort performs well because the pivot tends to split the list into fairly balanced partitions, making the expected time complexity </a:t>
            </a:r>
            <a:r>
              <a:rPr>
                <a:latin typeface="Courier"/>
              </a:rPr>
              <a:t>Θ(n log n)</a:t>
            </a:r>
            <a:r>
              <a:t>. It’s suitable for large datasets.</a:t>
            </a:r>
          </a:p>
        </p:txBody>
      </p:sp>
      <p:pic>
        <p:nvPicPr>
          <p:cNvPr id="3" name="Picture 1" descr="./images/quicksor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05300" y="203200"/>
            <a:ext cx="36449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Create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Right click on Project’s name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New -&gt; Module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Give a Name and specify the SDK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Then the new Module file looks like:</a:t>
            </a:r>
          </a:p>
        </p:txBody>
      </p:sp>
      <p:pic>
        <p:nvPicPr>
          <p:cNvPr id="3" name="Picture 1" descr="images/modu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21899" y="1082644"/>
            <a:ext cx="5105400" cy="49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code/module_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68116" y="1856561"/>
            <a:ext cx="5353987" cy="11815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1" descr="images/pack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57201" y="3307733"/>
            <a:ext cx="2810448" cy="9507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49532" y="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Class</a:t>
            </a:r>
          </a:p>
        </p:txBody>
      </p:sp>
      <p:pic>
        <p:nvPicPr>
          <p:cNvPr id="6" name="Picture 5" descr="images/modu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228" y="714895"/>
            <a:ext cx="2803161" cy="17325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6DA499-1FAF-767E-0E5D-09CE5D20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949" y="-261506"/>
            <a:ext cx="5817437" cy="57326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49532" y="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Class</a:t>
            </a:r>
          </a:p>
        </p:txBody>
      </p:sp>
      <p:pic>
        <p:nvPicPr>
          <p:cNvPr id="6" name="Picture 5" descr="images/modu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228" y="714895"/>
            <a:ext cx="2803161" cy="17325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A white rectangular object with a gray border&#10;&#10;Description automatically generated">
            <a:extLst>
              <a:ext uri="{FF2B5EF4-FFF2-40B4-BE49-F238E27FC236}">
                <a16:creationId xmlns:a16="http://schemas.microsoft.com/office/drawing/2014/main" id="{741F2A93-D69C-321E-F0D0-D4FC9B38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86" y="2696097"/>
            <a:ext cx="9144000" cy="2806492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6DA499-1FAF-767E-0E5D-09CE5D204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49" y="-261506"/>
            <a:ext cx="5817437" cy="5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Create Packages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Right click on src folder</a:t>
            </a:r>
          </a:p>
          <a:p>
            <a:pPr lvl="1"/>
            <a:r>
              <a:t>New -&gt; Package</a:t>
            </a:r>
          </a:p>
          <a:p>
            <a:pPr marL="342900" lvl="0" indent="-342900">
              <a:buAutoNum type="arabicPeriod"/>
            </a:pPr>
            <a:r>
              <a:t>Create the packages and sub-packages of image</a:t>
            </a:r>
          </a:p>
        </p:txBody>
      </p:sp>
      <p:pic>
        <p:nvPicPr>
          <p:cNvPr id="5" name="Picture 4" descr="images/fixed_pac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349" y="1886248"/>
            <a:ext cx="2896611" cy="31567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 descr="code/packpack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65514" y="1343622"/>
            <a:ext cx="7087797" cy="27235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dirty="0"/>
              <a:t>Example 1: </a:t>
            </a:r>
            <a:r>
              <a:rPr lang="en-US" dirty="0"/>
              <a:t>P</a:t>
            </a:r>
            <a:r>
              <a:rPr dirty="0"/>
              <a:t>ackage</a:t>
            </a:r>
            <a:r>
              <a:rPr lang="en-US" dirty="0"/>
              <a:t> </a:t>
            </a:r>
            <a:r>
              <a:rPr lang="en-US" dirty="0" err="1"/>
              <a:t>University_pack</a:t>
            </a:r>
            <a:endParaRPr dirty="0"/>
          </a:p>
        </p:txBody>
      </p:sp>
      <p:pic>
        <p:nvPicPr>
          <p:cNvPr id="3" name="Picture 1" descr="code/build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283556" y="1150713"/>
            <a:ext cx="3365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code/departmen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13586" y="1150713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code/university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12863" y="875265"/>
            <a:ext cx="4126206" cy="4571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054" y="-222646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1: Main</a:t>
            </a:r>
          </a:p>
        </p:txBody>
      </p:sp>
      <p:pic>
        <p:nvPicPr>
          <p:cNvPr id="3" name="Picture 1" descr="code/ma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5218" y="-170996"/>
            <a:ext cx="5977108" cy="56391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527</Words>
  <Application>Microsoft Office PowerPoint</Application>
  <PresentationFormat>On-screen Show (16:9)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Tutorial 3</vt:lpstr>
      <vt:lpstr>Insertion Sort (O(n^2), Ω(n), Θ(n^2))</vt:lpstr>
      <vt:lpstr>Quick Sort (O(n^2), Ω(n log n), Θ(n log n))</vt:lpstr>
      <vt:lpstr>Create Modules</vt:lpstr>
      <vt:lpstr>Class</vt:lpstr>
      <vt:lpstr>Class</vt:lpstr>
      <vt:lpstr>Create Packages</vt:lpstr>
      <vt:lpstr>Example 1: Package University_pack</vt:lpstr>
      <vt:lpstr>Example 1: Main</vt:lpstr>
      <vt:lpstr>Example 1: Main</vt:lpstr>
      <vt:lpstr>PowerPoint Presentation</vt:lpstr>
      <vt:lpstr>PowerPoint Presentation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5</cp:revision>
  <dcterms:created xsi:type="dcterms:W3CDTF">2024-10-07T22:28:04Z</dcterms:created>
  <dcterms:modified xsi:type="dcterms:W3CDTF">2024-10-09T08:35:27Z</dcterms:modified>
</cp:coreProperties>
</file>