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2C16BB-4DE9-4841-A193-058970F73E47}">
  <a:tblStyle styleId="{D52C16BB-4DE9-4841-A193-058970F73E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1edc9ef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1edc9ef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1edc9ef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1edc9ef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1f4e2b8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1f4e2b8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1edc9ef9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1edc9ef9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1edc9ef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1edc9ef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43ba8d5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43ba8d5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1edc9ef9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1edc9ef9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3855a9ee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3855a9e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mchirico/philadelphiacrimedata" TargetMode="External"/><Relationship Id="rId4" Type="http://schemas.openxmlformats.org/officeDocument/2006/relationships/hyperlink" Target="http://www.climate.psu.edu/data/city_information/index.php?city=phl&amp;page=dwa&amp;type=big7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hongson1218/Crime-in-Philadelphia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2221150"/>
            <a:ext cx="9144000" cy="921900"/>
          </a:xfrm>
          <a:prstGeom prst="rect">
            <a:avLst/>
          </a:prstGeom>
          <a:solidFill>
            <a:srgbClr val="A4C2F4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Crimes in Philadelphia</a:t>
            </a:r>
            <a:endParaRPr i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63400" y="3202650"/>
            <a:ext cx="6679800" cy="53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Raj Patel, Hong Son, Kunal Sharma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overarching themes related to crime in Philadelphia through EDA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Equip law enforcement with intelligence to effectively combat crime proactively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 our ten exploratory questions effectively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new approaches to EDA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Potentially create a model to predict the </a:t>
            </a:r>
            <a:r>
              <a:rPr lang="en"/>
              <a:t>likelihood</a:t>
            </a:r>
            <a:r>
              <a:rPr lang="en"/>
              <a:t> of a crime on Philadelphia predicated on the </a:t>
            </a:r>
            <a:r>
              <a:rPr lang="en"/>
              <a:t>availability</a:t>
            </a:r>
            <a:r>
              <a:rPr lang="en"/>
              <a:t> of data for certain attributes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75" y="3993750"/>
            <a:ext cx="839375" cy="8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21579" l="0" r="0" t="14819"/>
          <a:stretch/>
        </p:blipFill>
        <p:spPr>
          <a:xfrm>
            <a:off x="7116300" y="3901049"/>
            <a:ext cx="1356925" cy="9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5700" y="3665150"/>
            <a:ext cx="2335950" cy="11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00925" y="1508450"/>
            <a:ext cx="3885900" cy="3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Philadelphia Crime Data</a:t>
            </a:r>
            <a:r>
              <a:rPr b="1" lang="en"/>
              <a:t>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Published by OpenPhillyData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Dates from 12-31-05 to 03-22-17 (majority of the dates are from 2006-2016)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Attributes include the district number, sector, dispatch date, dispatch time, location, general code, descriptions of the crime, and the district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There are 14 total columns and ~4400 in this dataset. 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739825" y="1508450"/>
            <a:ext cx="3885900" cy="3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Philadelphia Weather Data</a:t>
            </a:r>
            <a:r>
              <a:rPr b="1" lang="en"/>
              <a:t>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Published by Pennsylvania State Climatologist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Dates from 2007 to 2018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dataset includes the temperatures in Fahrenheit, the max and min temperature, environment information, wind, and precipitation.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data was formatted from PDF files and a dataset was formed [~4,000 rows and 15 columns].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0400" y="1079400"/>
            <a:ext cx="852425" cy="8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7375" y="931075"/>
            <a:ext cx="1085574" cy="108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16"/>
          <p:cNvGraphicFramePr/>
          <p:nvPr/>
        </p:nvGraphicFramePr>
        <p:xfrm>
          <a:off x="683550" y="95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{D52C16BB-4DE9-4841-A193-058970F73E47}</a:tableStyleId>
              </a:tblPr>
              <a:tblGrid>
                <a:gridCol w="3257900"/>
                <a:gridCol w="982225"/>
                <a:gridCol w="1395975"/>
                <a:gridCol w="1602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Intended Steps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Due Date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Ownership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Status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Finish &amp; Revise Outline Document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10-04-20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and retrieve all relevant datasets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10-13-20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Done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 the Data for Analysis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10-20-20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Kunal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Acquisition and Preprocessing Report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11-03-20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Progress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Explore the data (Data Combining, Statistical Analysis)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10-20-20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Progress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Visualizations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11-17-20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Kunal + Hong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 Progress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Perform in-depth analysis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11-21-20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</a:t>
                      </a:r>
                      <a:r>
                        <a:rPr lang="en"/>
                        <a:t>Started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Communicate Results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11-22-20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Raj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Not Started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Exploratory Data Analytics Report Draft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11-24-20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Not Started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 Project Presentation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12-01-20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Not Started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923875"/>
            <a:ext cx="8520600" cy="1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https://github.com/hongson1218/Crime-in-Philadelphia</a:t>
            </a:r>
            <a:r>
              <a:rPr lang="en"/>
              <a:t> 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b="0" l="30889" r="28337" t="0"/>
          <a:stretch/>
        </p:blipFill>
        <p:spPr>
          <a:xfrm>
            <a:off x="1773275" y="93375"/>
            <a:ext cx="909774" cy="109094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387900" y="257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87900" y="3209175"/>
            <a:ext cx="8520600" cy="1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https://docs.google.com/document/d/1cxNI0w_d4mack9Nd_YizriTSXW0dSyXjg7pHAod--ss/edit?usp=sharing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6723" y="2296382"/>
            <a:ext cx="909775" cy="1137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So far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724300"/>
            <a:ext cx="4170600" cy="384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Combined Weather Data to the analysis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Answered the following Questions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What are the top crimes over the 10 year period ?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63" y="2571750"/>
            <a:ext cx="3191075" cy="17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902075" y="1469575"/>
            <a:ext cx="4082700" cy="325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Have crimes been increasing over the 10 year period?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6625" y="2647850"/>
            <a:ext cx="3033600" cy="16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0"/>
            <a:ext cx="4170600" cy="45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What types of crimes are on the rise? What types of crimes have fallen? (Over 10 year period)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What are the dangerous times (hours) to be outside or for crimes to happen?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3600" l="0" r="0" t="3600"/>
          <a:stretch/>
        </p:blipFill>
        <p:spPr>
          <a:xfrm>
            <a:off x="801450" y="976025"/>
            <a:ext cx="2893475" cy="15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902075" y="0"/>
            <a:ext cx="4082700" cy="4721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What District/Region has the most crimes?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4">
            <a:alphaModFix/>
          </a:blip>
          <a:srcRect b="1427" l="0" r="0" t="1437"/>
          <a:stretch/>
        </p:blipFill>
        <p:spPr>
          <a:xfrm>
            <a:off x="5426625" y="976025"/>
            <a:ext cx="2666524" cy="165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5">
            <a:alphaModFix/>
          </a:blip>
          <a:srcRect b="3600" l="0" r="0" t="3600"/>
          <a:stretch/>
        </p:blipFill>
        <p:spPr>
          <a:xfrm>
            <a:off x="801475" y="3379825"/>
            <a:ext cx="2893475" cy="165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6">
            <a:alphaModFix/>
          </a:blip>
          <a:srcRect b="1950" l="0" r="0" t="1950"/>
          <a:stretch/>
        </p:blipFill>
        <p:spPr>
          <a:xfrm>
            <a:off x="5426623" y="3266900"/>
            <a:ext cx="2666526" cy="17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 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390725" y="714575"/>
            <a:ext cx="38859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H(o): Average crime count is the same across regions (north, west, south)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H(a): Average crime count is not the same across regions (north, west, south)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Alpha value: 0.05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 = 0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Reject null hypothesis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Statistically significant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Average crime counts are not the same across regions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4" name="Google Shape;114;p20"/>
          <p:cNvSpPr txBox="1"/>
          <p:nvPr/>
        </p:nvSpPr>
        <p:spPr>
          <a:xfrm>
            <a:off x="4739825" y="1508450"/>
            <a:ext cx="3885900" cy="3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5" name="Google Shape;115;p20"/>
          <p:cNvSpPr txBox="1"/>
          <p:nvPr/>
        </p:nvSpPr>
        <p:spPr>
          <a:xfrm>
            <a:off x="5356600" y="51100"/>
            <a:ext cx="24228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CDF Plot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25" y="3190676"/>
            <a:ext cx="4181275" cy="163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529" y="1028949"/>
            <a:ext cx="3691672" cy="34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Integrate Weather Data into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Continue/</a:t>
            </a:r>
            <a:r>
              <a:rPr lang="en"/>
              <a:t>Review</a:t>
            </a:r>
            <a:r>
              <a:rPr lang="en"/>
              <a:t> Data Visualization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Continue/Review Statistical </a:t>
            </a:r>
            <a:r>
              <a:rPr lang="en"/>
              <a:t>Analysis</a:t>
            </a:r>
            <a:r>
              <a:rPr lang="en"/>
              <a:t>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Acquisition and Preprocessing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Exploratory Data Analytics report draft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Final Project Presentation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