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7" r:id="rId6"/>
    <p:sldId id="270" r:id="rId7"/>
    <p:sldId id="269" r:id="rId8"/>
    <p:sldId id="268" r:id="rId9"/>
    <p:sldId id="271" r:id="rId10"/>
    <p:sldId id="272" r:id="rId11"/>
    <p:sldId id="273" r:id="rId12"/>
    <p:sldId id="258" r:id="rId13"/>
    <p:sldId id="260" r:id="rId14"/>
    <p:sldId id="263" r:id="rId15"/>
    <p:sldId id="276" r:id="rId16"/>
    <p:sldId id="266" r:id="rId17"/>
    <p:sldId id="259" r:id="rId1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802"/>
    <a:srgbClr val="B73C05"/>
    <a:srgbClr val="F85309"/>
    <a:srgbClr val="FC5308"/>
    <a:srgbClr val="418E03"/>
    <a:srgbClr val="FFFFFF"/>
    <a:srgbClr val="63C98C"/>
    <a:srgbClr val="E5F6EC"/>
    <a:srgbClr val="52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33" autoAdjust="0"/>
  </p:normalViewPr>
  <p:slideViewPr>
    <p:cSldViewPr snapToGrid="0">
      <p:cViewPr varScale="1">
        <p:scale>
          <a:sx n="58" d="100"/>
          <a:sy n="58" d="100"/>
        </p:scale>
        <p:origin x="53" y="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7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DF3F9-A383-40CF-841B-6426D82ECB8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F9E2-D527-45E4-B727-833247D27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75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68E2-8283-46B6-8FBF-264D443BE556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C573-8121-487C-B7E4-735E1C5AD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7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C573-8121-487C-B7E4-735E1C5AD7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0403" y="1865120"/>
            <a:ext cx="5225399" cy="819125"/>
          </a:xfrm>
          <a:prstGeom prst="rect">
            <a:avLst/>
          </a:prstGeom>
          <a:ln w="76200">
            <a:noFill/>
          </a:ln>
        </p:spPr>
        <p:txBody>
          <a:bodyPr anchor="ctr"/>
          <a:lstStyle>
            <a:lvl1pPr algn="ctr">
              <a:defRPr sz="4500">
                <a:solidFill>
                  <a:srgbClr val="418E0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2302" y="3810220"/>
            <a:ext cx="468160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06" y="2078841"/>
            <a:ext cx="2794337" cy="37406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30" y="1984761"/>
            <a:ext cx="786769" cy="9875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25" y="963119"/>
            <a:ext cx="1162698" cy="8083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30" y="4571997"/>
            <a:ext cx="1336609" cy="9368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28" y="3449785"/>
            <a:ext cx="1111135" cy="1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53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26" y="2755453"/>
            <a:ext cx="3241232" cy="3118921"/>
          </a:xfrm>
          <a:prstGeom prst="rect">
            <a:avLst/>
          </a:prstGeom>
        </p:spPr>
      </p:pic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инальны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94" y="655174"/>
            <a:ext cx="3791208" cy="2300896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558693" y="1521178"/>
            <a:ext cx="3791209" cy="805813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72" y="764069"/>
            <a:ext cx="392215" cy="4075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57806" y="3261762"/>
            <a:ext cx="346391" cy="3572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06" y="6858000"/>
            <a:ext cx="1151590" cy="143472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80" y="6999926"/>
            <a:ext cx="1104030" cy="178343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00" y="6999926"/>
            <a:ext cx="1166536" cy="129279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25" y="2130805"/>
            <a:ext cx="328815" cy="3350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45" y="4356167"/>
            <a:ext cx="461960" cy="46749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20" y="2544194"/>
            <a:ext cx="2637762" cy="353100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15" y="2956070"/>
            <a:ext cx="1106490" cy="138883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8" y="3167434"/>
            <a:ext cx="1389524" cy="96610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01" y="3698947"/>
            <a:ext cx="1461575" cy="10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8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2.22222E-6 L 0.11202 -0.03681 C 0.13558 -0.04445 0.16779 -0.06297 0.20112 -0.08634 C 0.23798 -0.11366 0.26651 -0.14051 0.28429 -0.16343 L 0.37083 -0.27222 " pathEditMode="relative" rAng="19980000" ptsTypes="AAA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1" y="-112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0.00024 L 0.09632 -0.00232 C 0.11651 -0.00278 0.14568 0.00393 0.17452 0.0162 C 0.20754 0.02986 0.2335 0.04537 0.24984 0.0618 L 0.33125 0.13703 " pathEditMode="relative" rAng="960000" ptsTypes="AAA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1.11111E-6 L 0.02115 0.0581 C 0.02596 0.07037 0.02868 0.08889 0.02868 0.1081 C 0.02868 0.12986 0.02596 0.14722 0.02115 0.15949 L 4.35897E-6 0.21782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6" y="1088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802 -0.92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-460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-4.81481E-6 L -0.04135 -0.3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" y="-1849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7037E-7 L -0.04407 -0.6736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" y="-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Овал 21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1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37" y="2894880"/>
            <a:ext cx="2302498" cy="3133956"/>
          </a:xfrm>
          <a:prstGeom prst="rect">
            <a:avLst/>
          </a:prstGeom>
        </p:spPr>
      </p:pic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7054" y="2578778"/>
            <a:ext cx="1940400" cy="3338336"/>
          </a:xfrm>
          <a:prstGeom prst="rect">
            <a:avLst/>
          </a:prstGeom>
        </p:spPr>
      </p:pic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18592"/>
            <a:ext cx="2050958" cy="3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5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42" y="3482432"/>
            <a:ext cx="2410584" cy="24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05" y="2507810"/>
            <a:ext cx="2114762" cy="33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1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00" y="2705622"/>
            <a:ext cx="3215568" cy="3135600"/>
          </a:xfrm>
          <a:prstGeom prst="rect">
            <a:avLst/>
          </a:prstGeom>
        </p:spPr>
      </p:pic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4152421" cy="823062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418E03"/>
                </a:solidFill>
                <a:latin typeface="Roboto Cn" pitchFamily="2" charset="0"/>
                <a:ea typeface="Roboto Cn" pitchFamily="2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99" y="2719779"/>
            <a:ext cx="3293743" cy="3135600"/>
          </a:xfrm>
          <a:prstGeom prst="rect">
            <a:avLst/>
          </a:prstGeom>
        </p:spPr>
      </p:pic>
      <p:sp>
        <p:nvSpPr>
          <p:cNvPr id="9" name="Овал 8"/>
          <p:cNvSpPr/>
          <p:nvPr userDrawn="1"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05" y="3952053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46505" y="3107882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46505" y="2263611"/>
            <a:ext cx="3445200" cy="717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</p:spPr>
        <p:txBody>
          <a:bodyPr anchor="ctr"/>
          <a:lstStyle>
            <a:lvl1pPr marL="0" indent="0" algn="ctr">
              <a:buFontTx/>
              <a:buNone/>
              <a:defRPr sz="15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24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0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audio" Target="../media/audio3.wav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audio" Target="../media/audio3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audio" Target="../media/audio3.wa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audio" Target="../media/audio3.wav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206" y="991815"/>
            <a:ext cx="8659587" cy="1751385"/>
          </a:xfrm>
          <a:prstGeom prst="rect">
            <a:avLst/>
          </a:prstGeom>
          <a:noFill/>
        </p:spPr>
        <p:txBody>
          <a:bodyPr/>
          <a:lstStyle/>
          <a:p>
            <a:r>
              <a:rPr lang="ru-RU" b="1" dirty="0"/>
              <a:t>Вариант использования, актер. Диаграммы вариантов использования.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4D166E-BA38-4CDD-8E73-6E61F1363DDB}"/>
              </a:ext>
            </a:extLst>
          </p:cNvPr>
          <p:cNvSpPr/>
          <p:nvPr/>
        </p:nvSpPr>
        <p:spPr>
          <a:xfrm>
            <a:off x="7101840" y="5219854"/>
            <a:ext cx="230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Косачев Иван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Группа  931701</a:t>
            </a:r>
            <a:endParaRPr lang="ru-RU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2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852749" y="4310878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Ассоциация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52749" y="3466707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&lt;&lt;include&gt;&gt;</a:t>
            </a:r>
            <a:endParaRPr lang="ru-RU" sz="15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801" y="796818"/>
            <a:ext cx="6551791" cy="8230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n-lt"/>
                <a:cs typeface="Segoe UI Semibold" panose="020B0702040204020203" pitchFamily="34" charset="0"/>
              </a:rPr>
              <a:t>Какое отношение будет правильным между Прецедентами отправить посылку и </a:t>
            </a:r>
            <a:r>
              <a:rPr lang="ru-RU" dirty="0">
                <a:latin typeface="+mn-lt"/>
              </a:rPr>
              <a:t>Добавить отслеживающий трек-номер</a:t>
            </a:r>
            <a:r>
              <a:rPr lang="ru-RU" dirty="0">
                <a:latin typeface="+mn-lt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2400" y="2981361"/>
            <a:ext cx="1940400" cy="2980612"/>
          </a:xfrm>
          <a:prstGeom prst="rect">
            <a:avLst/>
          </a:prstGeom>
        </p:spPr>
      </p:pic>
      <p:sp>
        <p:nvSpPr>
          <p:cNvPr id="13" name="Прямоугольник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52749" y="2622536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&lt;&lt;extend&gt;&gt;</a:t>
            </a:r>
            <a:endParaRPr lang="ru-RU" sz="15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017848" y="4468898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017848" y="3625910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017847" y="2781739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5" y="2686386"/>
            <a:ext cx="2784371" cy="16898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FB925-4D1B-4AF4-9B7B-BD9DA8896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001" y="2357927"/>
            <a:ext cx="4705557" cy="25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346505" y="3952053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Хочу узнать ответ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346505" y="2263711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Может ли один человек одновременно играть несколько ролей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18592"/>
            <a:ext cx="2050958" cy="3135600"/>
          </a:xfrm>
          <a:prstGeom prst="rect">
            <a:avLst/>
          </a:prstGeom>
        </p:spPr>
      </p:pic>
      <p:sp>
        <p:nvSpPr>
          <p:cNvPr id="13" name="Прямоугольник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1346505" y="3107882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</a:t>
            </a:r>
          </a:p>
        </p:txBody>
      </p:sp>
      <p:sp>
        <p:nvSpPr>
          <p:cNvPr id="14" name="Овал 13"/>
          <p:cNvSpPr/>
          <p:nvPr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511604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511603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932692"/>
            <a:ext cx="2784371" cy="16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0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CD7B6-004F-4252-A393-B58FF245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00AF5-3263-48FF-A08B-35E4A1947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4C2A0-9AA0-4790-A625-13C6469B3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BB966A-463E-45A1-BBBD-E946953819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D5E1E-2D9D-4B7F-96FE-8AC519CE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914400"/>
            <a:ext cx="79533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54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979967" y="4382484"/>
            <a:ext cx="5035224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Неправильно стоял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&lt;&lt;extend&gt;&gt;</a:t>
            </a:r>
            <a:endParaRPr lang="ru-RU" sz="15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79967" y="3482432"/>
            <a:ext cx="5035222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Неправильно стоял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&lt;&lt;include&gt;&gt;</a:t>
            </a:r>
            <a:endParaRPr lang="ru-RU" sz="15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6505" y="1005738"/>
            <a:ext cx="5372347" cy="82306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Какой недочет был на предыдущей диаграмме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42" y="3482432"/>
            <a:ext cx="2410584" cy="2461873"/>
          </a:xfrm>
          <a:prstGeom prst="rect">
            <a:avLst/>
          </a:prstGeom>
        </p:spPr>
      </p:pic>
      <p:sp>
        <p:nvSpPr>
          <p:cNvPr id="13" name="Прямоугольник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979966" y="5226655"/>
            <a:ext cx="5035223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Отсутствовал контекст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5066" y="3696333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45066" y="4541687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145065" y="5385858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91" y="1792588"/>
            <a:ext cx="2784371" cy="16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4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8693" y="1557385"/>
            <a:ext cx="3791209" cy="805813"/>
          </a:xfrm>
        </p:spPr>
        <p:txBody>
          <a:bodyPr>
            <a:normAutofit/>
          </a:bodyPr>
          <a:lstStyle/>
          <a:p>
            <a:r>
              <a:rPr lang="ru-RU" sz="3600" b="0" dirty="0">
                <a:solidFill>
                  <a:srgbClr val="E4380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МОЛОДЦЫ!</a:t>
            </a:r>
          </a:p>
        </p:txBody>
      </p:sp>
    </p:spTree>
    <p:extLst>
      <p:ext uri="{BB962C8B-B14F-4D97-AF65-F5344CB8AC3E}">
        <p14:creationId xmlns:p14="http://schemas.microsoft.com/office/powerpoint/2010/main" val="1137616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EB7CF5-A006-4782-80BA-EB0F66FC77F2}"/>
              </a:ext>
            </a:extLst>
          </p:cNvPr>
          <p:cNvSpPr/>
          <p:nvPr/>
        </p:nvSpPr>
        <p:spPr>
          <a:xfrm>
            <a:off x="788275" y="859221"/>
            <a:ext cx="83636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этой модели че­тыре компонента: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Граница системы – прямоугольник, очерчивающий прецеденты для обозначения края, или границы, моделируемой системы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Актеры – роли, выполняемые людьми или сущностями, исполь­зующими систему.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Прецеденты – то, что актеры могут делать с системой. 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Отношения – значимые отношения между актерами и прецедента­ми.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4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BA5FEA-14F5-474D-A194-AE1E383EE4EA}"/>
              </a:ext>
            </a:extLst>
          </p:cNvPr>
          <p:cNvSpPr/>
          <p:nvPr/>
        </p:nvSpPr>
        <p:spPr>
          <a:xfrm>
            <a:off x="6546573" y="765312"/>
            <a:ext cx="2392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Контекст изображается в виде прямоугольника с именем системы. 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Актеры размещаются вне границ блока, а прецеденты – внутри. </a:t>
            </a:r>
          </a:p>
        </p:txBody>
      </p:sp>
      <p:pic>
        <p:nvPicPr>
          <p:cNvPr id="3" name="Рисунок 2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8CF822B-702E-4425-A0DA-9E79681B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8" y="765312"/>
            <a:ext cx="5765595" cy="53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4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FA4E3-61B8-4725-BB0C-1C4D1816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429000"/>
            <a:ext cx="4533900" cy="20002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134A5F-12C5-4F8C-8599-DB14277F4330}"/>
              </a:ext>
            </a:extLst>
          </p:cNvPr>
          <p:cNvSpPr/>
          <p:nvPr/>
        </p:nvSpPr>
        <p:spPr>
          <a:xfrm>
            <a:off x="746891" y="772538"/>
            <a:ext cx="8489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Актеры – роли, выполняемые людьми или сущностями, исполь­зующими систему.</a:t>
            </a:r>
          </a:p>
          <a:p>
            <a:endParaRPr lang="ru-RU" sz="24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Они могут быть изображены в виде пиктограммы класса с указанием стереотипа</a:t>
            </a:r>
          </a:p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«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</a:rPr>
              <a:t>actor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» или в виде пиктограммы «анимационный человечек».</a:t>
            </a:r>
          </a:p>
        </p:txBody>
      </p:sp>
    </p:spTree>
    <p:extLst>
      <p:ext uri="{BB962C8B-B14F-4D97-AF65-F5344CB8AC3E}">
        <p14:creationId xmlns:p14="http://schemas.microsoft.com/office/powerpoint/2010/main" val="3098953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A63412-5C0D-4CD7-BEEC-071FFA2963A8}"/>
              </a:ext>
            </a:extLst>
          </p:cNvPr>
          <p:cNvSpPr/>
          <p:nvPr/>
        </p:nvSpPr>
        <p:spPr>
          <a:xfrm>
            <a:off x="778565" y="821636"/>
            <a:ext cx="83488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Прецедент – это что-то, что должна делать система по желанию актера. Это «вариант использования» системы конкретным актером:</a:t>
            </a:r>
          </a:p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• прецеденты ВСЕГДА инициируются актером;</a:t>
            </a:r>
          </a:p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• прецеденты ВСЕГДА описываются с точки зрения актеров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1C34EE-EB61-4BE8-AE15-F69B4D6E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9" y="2754071"/>
            <a:ext cx="7767842" cy="20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1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ACD1C6-E40C-4B45-B0EF-775D02C7CEC2}"/>
              </a:ext>
            </a:extLst>
          </p:cNvPr>
          <p:cNvSpPr/>
          <p:nvPr/>
        </p:nvSpPr>
        <p:spPr>
          <a:xfrm>
            <a:off x="1027579" y="632792"/>
            <a:ext cx="785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Отношение между актером и прецедентом обозначается сплошной линией. Это символ ассоциации в UML. </a:t>
            </a:r>
          </a:p>
        </p:txBody>
      </p:sp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7FA65AB-8BD2-4700-860E-EED171BB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35" y="1683026"/>
            <a:ext cx="4334386" cy="40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320724-AD11-4A2D-B826-1A5712AC6B3C}"/>
              </a:ext>
            </a:extLst>
          </p:cNvPr>
          <p:cNvSpPr/>
          <p:nvPr/>
        </p:nvSpPr>
        <p:spPr>
          <a:xfrm>
            <a:off x="3220570" y="734216"/>
            <a:ext cx="346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Отношение «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include»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098472-65B6-4507-912A-F87CD39CF60B}"/>
              </a:ext>
            </a:extLst>
          </p:cNvPr>
          <p:cNvSpPr/>
          <p:nvPr/>
        </p:nvSpPr>
        <p:spPr>
          <a:xfrm>
            <a:off x="744070" y="1484131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Отношение «include» выносит шаги, общие для нескольких прецедентов, в отдельный прецедент, который потом включается в остальные.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CC3365-8BD4-43AC-B17A-ACDC0F86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2911155"/>
            <a:ext cx="6019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6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5518BE-7932-4D9C-BD43-277A5B4C330A}"/>
              </a:ext>
            </a:extLst>
          </p:cNvPr>
          <p:cNvSpPr/>
          <p:nvPr/>
        </p:nvSpPr>
        <p:spPr>
          <a:xfrm>
            <a:off x="3023529" y="620404"/>
            <a:ext cx="3858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Отношение «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extend»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499D8E-11F4-4443-9059-ED392D624390}"/>
              </a:ext>
            </a:extLst>
          </p:cNvPr>
          <p:cNvSpPr/>
          <p:nvPr/>
        </p:nvSpPr>
        <p:spPr>
          <a:xfrm>
            <a:off x="647699" y="1205179"/>
            <a:ext cx="4202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Отношение «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extend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» – способ введения нового поведения в существующий прецедент.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8F00F1-624A-4BA1-AE72-2EC067AE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2805617"/>
            <a:ext cx="6038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7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346505" y="2263711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Самостоятельно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46505" y="3107882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Другим прецедентом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283" y="932692"/>
            <a:ext cx="5186817" cy="82306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Кем может быть инициализирован прецедент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2731549"/>
            <a:ext cx="2303706" cy="3135600"/>
          </a:xfrm>
          <a:prstGeom prst="rect">
            <a:avLst/>
          </a:prstGeom>
        </p:spPr>
      </p:pic>
      <p:sp>
        <p:nvSpPr>
          <p:cNvPr id="19" name="Прямоугольник 18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1346505" y="3952053"/>
            <a:ext cx="3445200" cy="71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Актером</a:t>
            </a:r>
          </a:p>
        </p:txBody>
      </p:sp>
      <p:sp>
        <p:nvSpPr>
          <p:cNvPr id="4" name="Овал 3"/>
          <p:cNvSpPr/>
          <p:nvPr/>
        </p:nvSpPr>
        <p:spPr>
          <a:xfrm>
            <a:off x="1511604" y="2421731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511604" y="3267085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511603" y="4111256"/>
            <a:ext cx="414827" cy="4087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932692"/>
            <a:ext cx="2784371" cy="16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9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9" grpId="0" animBg="1"/>
    </p:bld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1E4E79"/>
      </a:hlink>
      <a:folHlink>
        <a:srgbClr val="1E4E7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D5498F11-E770-4C2E-9825-A9C9C210D5AC}" vid="{8C100806-53EF-4F6E-BD07-28C0ED5CD59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C5EAA778EFE4AB81F53BA0C48C9BB" ma:contentTypeVersion="" ma:contentTypeDescription="Create a new document." ma:contentTypeScope="" ma:versionID="84a7b908d236d3feec5cdc52fe85ba7c">
  <xsd:schema xmlns:xsd="http://www.w3.org/2001/XMLSchema" xmlns:xs="http://www.w3.org/2001/XMLSchema" xmlns:p="http://schemas.microsoft.com/office/2006/metadata/properties" xmlns:ns1="http://schemas.microsoft.com/sharepoint/v3" xmlns:ns2="6ee78bd2-4339-4042-adc0-bcc646419980" xmlns:ns3="2547570a-e5f4-4946-a4c3-82580e42479e" targetNamespace="http://schemas.microsoft.com/office/2006/metadata/properties" ma:root="true" ma:fieldsID="af74c33d54415a86935cc44ad597ec52" ns1:_="" ns2:_="" ns3:_="">
    <xsd:import namespace="http://schemas.microsoft.com/sharepoint/v3"/>
    <xsd:import namespace="6ee78bd2-4339-4042-adc0-bcc646419980"/>
    <xsd:import namespace="2547570a-e5f4-4946-a4c3-82580e4247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78bd2-4339-4042-adc0-bcc6464199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7570a-e5f4-4946-a4c3-82580e42479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0D67395-9DEF-41FB-A15E-E49B274E9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e78bd2-4339-4042-adc0-bcc646419980"/>
    <ds:schemaRef ds:uri="2547570a-e5f4-4946-a4c3-82580e4247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0D2FE-1C79-44F6-B3D8-A66E0735A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FA1A8E-BDC6-473D-A357-8BC2C58A216E}">
  <ds:schemaRefs>
    <ds:schemaRef ds:uri="http://schemas.microsoft.com/office/2006/documentManagement/types"/>
    <ds:schemaRef ds:uri="6ee78bd2-4339-4042-adc0-bcc646419980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47570a-e5f4-4946-a4c3-82580e42479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теста с веселой собачкой</Template>
  <TotalTime>0</TotalTime>
  <Words>233</Words>
  <Application>Microsoft Office PowerPoint</Application>
  <PresentationFormat>Лист A4 (210x297 мм)</PresentationFormat>
  <Paragraphs>37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 Cn</vt:lpstr>
      <vt:lpstr>Segoe UI</vt:lpstr>
      <vt:lpstr>Segoe UI Light</vt:lpstr>
      <vt:lpstr>Segoe UI Semibold</vt:lpstr>
      <vt:lpstr>Times New Roman</vt:lpstr>
      <vt:lpstr>Тема1</vt:lpstr>
      <vt:lpstr>Вариант использования, актер. Диаграммы вариантов использования.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Кем может быть инициализирован прецедент </vt:lpstr>
      <vt:lpstr>Какое отношение будет правильным между Прецедентами отправить посылку и Добавить отслеживающий трек-номер </vt:lpstr>
      <vt:lpstr>Может ли один человек одновременно играть несколько ролей</vt:lpstr>
      <vt:lpstr>Презентация PowerPoint</vt:lpstr>
      <vt:lpstr>Какой недочет был на предыдущей диаграмме </vt:lpstr>
      <vt:lpstr>МОЛОДЦЫ!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2019-10-08T14:54:42Z</dcterms:created>
  <dcterms:modified xsi:type="dcterms:W3CDTF">2019-10-09T05:54:13Z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0x01010019AC5EAA778EFE4AB81F53BA0C48C9BB</vt:lpwstr>
  </property>
</Properties>
</file>