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7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5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2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7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8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9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87D5-382D-4D07-9333-80FC7797D0C2}" type="datetimeFigureOut">
              <a:rPr lang="ru-RU" smtClean="0"/>
              <a:t>07.11.2016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4BA4-687A-45BB-AA27-6AD24D2F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835" y="1122363"/>
            <a:ext cx="8624047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и механизмы объектно-ориентированного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2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237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Композицию стоит предпочитать наследованию.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9648" y="1281953"/>
            <a:ext cx="8525434" cy="25459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23882" y="2484159"/>
            <a:ext cx="405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Второй принцип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объектно-ориентированного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2220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376" y="1825625"/>
            <a:ext cx="8102974" cy="4351338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Паттерн</a:t>
            </a:r>
            <a:r>
              <a:rPr lang="ru-RU" dirty="0"/>
              <a:t> (шаблон) проектирования – это описание взаимодействия </a:t>
            </a:r>
            <a:r>
              <a:rPr lang="ru-RU" b="1" dirty="0"/>
              <a:t>объектов</a:t>
            </a:r>
            <a:r>
              <a:rPr lang="ru-RU" dirty="0"/>
              <a:t> и </a:t>
            </a:r>
            <a:r>
              <a:rPr lang="ru-RU" b="1" dirty="0"/>
              <a:t>классов</a:t>
            </a:r>
            <a:r>
              <a:rPr lang="ru-RU" dirty="0"/>
              <a:t>, адаптированное для решения общей задачи проектирования в конкретном контексте.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Другими словами, паттерны – это некоторые обобщенные решения задач, часто встречающихся при проектировании программных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636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относится к паттернам?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Гамма</a:t>
            </a:r>
            <a:r>
              <a:rPr lang="en-US" dirty="0"/>
              <a:t> Э., </a:t>
            </a:r>
            <a:r>
              <a:rPr lang="en-US" dirty="0" err="1"/>
              <a:t>Хелм</a:t>
            </a:r>
            <a:r>
              <a:rPr lang="en-US" dirty="0"/>
              <a:t> Р., </a:t>
            </a:r>
            <a:r>
              <a:rPr lang="en-US" dirty="0" err="1"/>
              <a:t>Джонсон</a:t>
            </a:r>
            <a:r>
              <a:rPr lang="en-US" dirty="0"/>
              <a:t> Р., Влиссидес </a:t>
            </a:r>
            <a:r>
              <a:rPr lang="en-US" dirty="0" err="1"/>
              <a:t>Дж</a:t>
            </a:r>
            <a:r>
              <a:rPr lang="en-US" dirty="0"/>
              <a:t>. </a:t>
            </a:r>
            <a:r>
              <a:rPr lang="en-US" dirty="0" err="1"/>
              <a:t>Приемы</a:t>
            </a:r>
            <a:r>
              <a:rPr lang="en-US" dirty="0"/>
              <a:t> </a:t>
            </a:r>
            <a:r>
              <a:rPr lang="en-US" dirty="0" err="1"/>
              <a:t>объектно-ориентированного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  <a:r>
              <a:rPr lang="en-US" dirty="0"/>
              <a:t>. </a:t>
            </a:r>
            <a:r>
              <a:rPr lang="en-US" dirty="0" err="1"/>
              <a:t>Паттерны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  <a:r>
              <a:rPr lang="ru-RU" dirty="0"/>
              <a:t>.</a:t>
            </a:r>
          </a:p>
          <a:p>
            <a:r>
              <a:rPr lang="en-US" dirty="0"/>
              <a:t>Ларман К. </a:t>
            </a:r>
            <a:r>
              <a:rPr lang="en-US" dirty="0" err="1"/>
              <a:t>Применение</a:t>
            </a:r>
            <a:r>
              <a:rPr lang="en-US" dirty="0"/>
              <a:t> UML и </a:t>
            </a:r>
            <a:r>
              <a:rPr lang="en-US" dirty="0" err="1"/>
              <a:t>шаблонов</a:t>
            </a:r>
            <a:r>
              <a:rPr lang="en-US" dirty="0"/>
              <a:t> </a:t>
            </a:r>
            <a:r>
              <a:rPr lang="en-US" dirty="0" err="1"/>
              <a:t>проектирования</a:t>
            </a:r>
            <a:r>
              <a:rPr lang="en-US" dirty="0"/>
              <a:t> (</a:t>
            </a:r>
            <a:r>
              <a:rPr lang="ru-RU" dirty="0"/>
              <a:t>второе или более позднее </a:t>
            </a:r>
            <a:r>
              <a:rPr lang="en-US" dirty="0" err="1"/>
              <a:t>издание</a:t>
            </a:r>
            <a:r>
              <a:rPr lang="ru-RU" dirty="0"/>
              <a:t>)</a:t>
            </a:r>
          </a:p>
          <a:p>
            <a:r>
              <a:rPr lang="en-US" dirty="0"/>
              <a:t>Фаулер М. </a:t>
            </a:r>
            <a:r>
              <a:rPr lang="en-US" dirty="0" err="1"/>
              <a:t>Архитектура</a:t>
            </a:r>
            <a:r>
              <a:rPr lang="en-US" dirty="0"/>
              <a:t> </a:t>
            </a:r>
            <a:r>
              <a:rPr lang="en-US" dirty="0" err="1"/>
              <a:t>корпоративных</a:t>
            </a:r>
            <a:r>
              <a:rPr lang="en-US" dirty="0"/>
              <a:t> </a:t>
            </a:r>
            <a:r>
              <a:rPr lang="en-US" dirty="0" err="1"/>
              <a:t>программных</a:t>
            </a:r>
            <a:r>
              <a:rPr lang="en-US" dirty="0"/>
              <a:t> </a:t>
            </a:r>
            <a:r>
              <a:rPr lang="en-US" dirty="0" err="1"/>
              <a:t>приложений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780800"/>
            <a:ext cx="7886700" cy="132343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rgbClr val="7030A0"/>
                </a:solidFill>
              </a:rPr>
              <a:t>GoF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149064"/>
            <a:ext cx="7886700" cy="120032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</a:rPr>
              <a:t>GRASP</a:t>
            </a:r>
            <a:endParaRPr lang="ru-RU" sz="7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94218"/>
            <a:ext cx="7886700" cy="92333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F0"/>
                </a:solidFill>
              </a:rPr>
              <a:t>Архитектурные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4575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детали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Имя</a:t>
            </a:r>
            <a:r>
              <a:rPr lang="ru-RU" dirty="0"/>
              <a:t> – ключевое слово (словосочетание), с помощью которого можно быстро описать ситуацию = </a:t>
            </a:r>
            <a:r>
              <a:rPr lang="ru-RU" dirty="0" err="1"/>
              <a:t>проблема+решение+последствия</a:t>
            </a:r>
            <a:r>
              <a:rPr lang="ru-RU" dirty="0"/>
              <a:t>. </a:t>
            </a:r>
          </a:p>
          <a:p>
            <a:r>
              <a:rPr lang="ru-RU" i="1" dirty="0"/>
              <a:t>Задача</a:t>
            </a:r>
            <a:r>
              <a:rPr lang="ru-RU" dirty="0"/>
              <a:t> (проблема) – описание того, когда следует применять паттерн. </a:t>
            </a:r>
          </a:p>
          <a:p>
            <a:r>
              <a:rPr lang="ru-RU" i="1" dirty="0"/>
              <a:t>Решение</a:t>
            </a:r>
            <a:r>
              <a:rPr lang="ru-RU" dirty="0"/>
              <a:t> – описание того, как проблема может быть решена в обобщенных терминах. </a:t>
            </a:r>
          </a:p>
          <a:p>
            <a:r>
              <a:rPr lang="ru-RU" i="1" dirty="0"/>
              <a:t>Результаты</a:t>
            </a:r>
            <a:r>
              <a:rPr lang="ru-RU" dirty="0"/>
              <a:t> (последствия, плюсы и минусы) – хорошее и плохое, типично возникающее в результате применения паттерна.</a:t>
            </a:r>
          </a:p>
        </p:txBody>
      </p:sp>
    </p:spTree>
    <p:extLst>
      <p:ext uri="{BB962C8B-B14F-4D97-AF65-F5344CB8AC3E}">
        <p14:creationId xmlns:p14="http://schemas.microsoft.com/office/powerpoint/2010/main" val="19531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Неглавные детали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проблемы.</a:t>
            </a:r>
          </a:p>
          <a:p>
            <a:r>
              <a:rPr lang="ru-RU" dirty="0"/>
              <a:t>Особенности реализации.</a:t>
            </a:r>
          </a:p>
          <a:p>
            <a:r>
              <a:rPr lang="ru-RU" dirty="0"/>
              <a:t>Связанные паттерны: разновидности, частные случаи, паттерны, которые решают похожую задачу, альтернативные решения, применяемые или те, в которых применяется данный паттерн.</a:t>
            </a:r>
          </a:p>
        </p:txBody>
      </p:sp>
    </p:spTree>
    <p:extLst>
      <p:ext uri="{BB962C8B-B14F-4D97-AF65-F5344CB8AC3E}">
        <p14:creationId xmlns:p14="http://schemas.microsoft.com/office/powerpoint/2010/main" val="3422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</a:t>
            </a:r>
            <a:r>
              <a:rPr lang="en-US" dirty="0"/>
              <a:t>GRASP</a:t>
            </a:r>
            <a:r>
              <a:rPr lang="ru-RU" dirty="0"/>
              <a:t> (К. Ларман)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Распределение обязанностей.</a:t>
            </a:r>
            <a:r>
              <a:rPr lang="en-US" dirty="0" err="1"/>
              <a:t>ppt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88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</a:t>
            </a:r>
            <a:r>
              <a:rPr lang="en-US" dirty="0" err="1"/>
              <a:t>GoF</a:t>
            </a:r>
            <a:r>
              <a:rPr lang="ru-RU" dirty="0"/>
              <a:t> (Э. Гамма и др.)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4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Классификация по назначению паттерна:</a:t>
            </a:r>
          </a:p>
          <a:p>
            <a:pPr lvl="0"/>
            <a:r>
              <a:rPr lang="ru-RU" dirty="0"/>
              <a:t>порождающие – решают вопросы создания объектов;</a:t>
            </a:r>
          </a:p>
          <a:p>
            <a:pPr lvl="0"/>
            <a:r>
              <a:rPr lang="ru-RU" dirty="0"/>
              <a:t>структурные – описывают проблемы и способы композиции объектов;</a:t>
            </a:r>
          </a:p>
          <a:p>
            <a:pPr lvl="0"/>
            <a:r>
              <a:rPr lang="ru-RU" dirty="0"/>
              <a:t>паттерны поведения – решают проблемы взаимодействия объектов.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Классификация по уровню применимости: указывает, к чему применяется паттерн –</a:t>
            </a:r>
            <a:br>
              <a:rPr lang="ru-RU" dirty="0"/>
            </a:br>
            <a:r>
              <a:rPr lang="ru-RU" dirty="0"/>
              <a:t>к </a:t>
            </a:r>
            <a:r>
              <a:rPr lang="ru-RU" b="1" dirty="0"/>
              <a:t>классам</a:t>
            </a:r>
            <a:r>
              <a:rPr lang="ru-RU" dirty="0"/>
              <a:t> или </a:t>
            </a:r>
            <a:r>
              <a:rPr lang="ru-RU" b="1" dirty="0"/>
              <a:t>объектам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6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71" y="1825625"/>
            <a:ext cx="8534400" cy="31856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Дизайн (результат проектирования) должен:</a:t>
            </a:r>
          </a:p>
          <a:p>
            <a:pPr marL="0" indent="0">
              <a:buNone/>
            </a:pPr>
            <a:r>
              <a:rPr lang="ru-RU" dirty="0"/>
              <a:t>1) соответствовать решаемой задаче;</a:t>
            </a:r>
          </a:p>
          <a:p>
            <a:pPr marL="0" indent="0">
              <a:buNone/>
            </a:pPr>
            <a:r>
              <a:rPr lang="ru-RU" dirty="0"/>
              <a:t>2) быть достаточно общим, чтобы учесть возможные изменения и дополнения, а также чтобы свести к минимуму необходимость перепроектирования;</a:t>
            </a:r>
          </a:p>
          <a:p>
            <a:pPr marL="0" indent="0">
              <a:buNone/>
            </a:pPr>
            <a:r>
              <a:rPr lang="ru-RU" dirty="0"/>
              <a:t>3) создавать и применять повторно используемые артефакты.</a:t>
            </a:r>
          </a:p>
        </p:txBody>
      </p:sp>
    </p:spTree>
    <p:extLst>
      <p:ext uri="{BB962C8B-B14F-4D97-AF65-F5344CB8AC3E}">
        <p14:creationId xmlns:p14="http://schemas.microsoft.com/office/powerpoint/2010/main" val="9989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18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Инкапсуляция: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5388" y="2470248"/>
            <a:ext cx="7089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Состояние объекта инкапсулировано, к нему нельзя получить непосредственный доступ, структура объекта должна быть закрыта для внешнего мира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5388" y="4010870"/>
            <a:ext cx="7089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ЕДИНСТВЕННЫЙ способ изменить внутреннее состояние объекта – </a:t>
            </a:r>
            <a:r>
              <a:rPr lang="ru-RU" sz="2400" dirty="0"/>
              <a:t>послать ему запрос (выполнить его операцию).</a:t>
            </a:r>
          </a:p>
        </p:txBody>
      </p:sp>
      <p:sp>
        <p:nvSpPr>
          <p:cNvPr id="6" name="Овал 5"/>
          <p:cNvSpPr/>
          <p:nvPr/>
        </p:nvSpPr>
        <p:spPr>
          <a:xfrm>
            <a:off x="340660" y="3747247"/>
            <a:ext cx="8525434" cy="254597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16188" y="4951327"/>
            <a:ext cx="4050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Первый принцип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объектно-ориентированного </a:t>
            </a:r>
          </a:p>
          <a:p>
            <a:r>
              <a:rPr lang="ru-RU" sz="2400" dirty="0">
                <a:solidFill>
                  <a:srgbClr val="00B050"/>
                </a:solidFill>
              </a:rPr>
              <a:t>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155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3962" cy="7651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Полиморфизм: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8870" y="2412029"/>
            <a:ext cx="73331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Об объектах известно только то, что сообщается в их интерфейсах.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Никакого способа получить информацию об объекте или заставить его что-то сделать в обход интерфейса просто не существует.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Интерфейс объекта ни каким образом не определяет способ его реализации.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Разные объекты могут обрабатывать сходные или одинаковые запросы абсолютно по разному.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ru-RU" altLang="ru-RU" sz="2400" dirty="0"/>
              <a:t>Два объекта с одинаковыми интерфейсами могут иметь абсолютно разную реализацию.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41599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185397" cy="11416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Наследование: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2502089"/>
            <a:ext cx="7886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/>
              <a:t>Наследование – механизм расширения функциональности приложения путем </a:t>
            </a:r>
            <a:r>
              <a:rPr lang="ru-RU" altLang="ru-RU" sz="2400" b="1" dirty="0"/>
              <a:t>повторного использования</a:t>
            </a:r>
            <a:r>
              <a:rPr lang="ru-RU" altLang="ru-RU" sz="2400" dirty="0"/>
              <a:t> функциональности родительских классов. </a:t>
            </a:r>
          </a:p>
        </p:txBody>
      </p:sp>
    </p:spTree>
    <p:extLst>
      <p:ext uri="{BB962C8B-B14F-4D97-AF65-F5344CB8AC3E}">
        <p14:creationId xmlns:p14="http://schemas.microsoft.com/office/powerpoint/2010/main" val="3116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2621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Три кита ООП с точки зрения ООАП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6937562" cy="16168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Механизмы </a:t>
            </a:r>
            <a:r>
              <a:rPr lang="ru-RU" b="1" dirty="0"/>
              <a:t>повторного использования</a:t>
            </a:r>
            <a:r>
              <a:rPr lang="ru-RU" dirty="0"/>
              <a:t>:</a:t>
            </a:r>
          </a:p>
          <a:p>
            <a:pPr marL="514350" indent="-514350">
              <a:buAutoNum type="arabicParenR"/>
            </a:pPr>
            <a:r>
              <a:rPr lang="ru-RU" dirty="0"/>
              <a:t>наследование;</a:t>
            </a:r>
          </a:p>
          <a:p>
            <a:pPr marL="514350" indent="-514350">
              <a:buAutoNum type="arabicParenR"/>
            </a:pPr>
            <a:r>
              <a:rPr lang="ru-RU" dirty="0"/>
              <a:t>композиция.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537882" y="699247"/>
            <a:ext cx="1326777" cy="6275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0905220">
            <a:off x="341135" y="207846"/>
            <a:ext cx="153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Четыре?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967441" y="3895538"/>
            <a:ext cx="1444625" cy="2227263"/>
            <a:chOff x="967441" y="3895538"/>
            <a:chExt cx="1444625" cy="2227263"/>
          </a:xfrm>
        </p:grpSpPr>
        <p:sp>
          <p:nvSpPr>
            <p:cNvPr id="7" name="TextBox 6"/>
            <p:cNvSpPr txBox="1"/>
            <p:nvPr/>
          </p:nvSpPr>
          <p:spPr>
            <a:xfrm>
              <a:off x="967441" y="3895538"/>
              <a:ext cx="1439863" cy="36988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2204" y="5476688"/>
              <a:ext cx="1439862" cy="6461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Graphic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Равнобедренный треугольник 8"/>
            <p:cNvSpPr/>
            <p:nvPr/>
          </p:nvSpPr>
          <p:spPr>
            <a:xfrm>
              <a:off x="1578629" y="4292413"/>
              <a:ext cx="215900" cy="18415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cxnSp>
          <p:nvCxnSpPr>
            <p:cNvPr id="10" name="Прямая со стрелкой 9"/>
            <p:cNvCxnSpPr>
              <a:stCxn id="9" idx="3"/>
            </p:cNvCxnSpPr>
            <p:nvPr/>
          </p:nvCxnSpPr>
          <p:spPr>
            <a:xfrm>
              <a:off x="1686579" y="4476563"/>
              <a:ext cx="0" cy="10001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Группа 20"/>
          <p:cNvGrpSpPr/>
          <p:nvPr/>
        </p:nvGrpSpPr>
        <p:grpSpPr>
          <a:xfrm>
            <a:off x="6579347" y="3895538"/>
            <a:ext cx="1444625" cy="1950482"/>
            <a:chOff x="6579347" y="3895538"/>
            <a:chExt cx="1444625" cy="1950482"/>
          </a:xfrm>
        </p:grpSpPr>
        <p:sp>
          <p:nvSpPr>
            <p:cNvPr id="13" name="TextBox 12"/>
            <p:cNvSpPr txBox="1"/>
            <p:nvPr/>
          </p:nvSpPr>
          <p:spPr>
            <a:xfrm>
              <a:off x="6579347" y="3895538"/>
              <a:ext cx="1439863" cy="36988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4110" y="5476688"/>
              <a:ext cx="1439862" cy="36933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Graphic</a:t>
              </a:r>
            </a:p>
          </p:txBody>
        </p:sp>
        <p:cxnSp>
          <p:nvCxnSpPr>
            <p:cNvPr id="16" name="Прямая со стрелкой 15"/>
            <p:cNvCxnSpPr>
              <a:stCxn id="17" idx="2"/>
            </p:cNvCxnSpPr>
            <p:nvPr/>
          </p:nvCxnSpPr>
          <p:spPr>
            <a:xfrm>
              <a:off x="7298485" y="4589182"/>
              <a:ext cx="0" cy="8875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Ромб 16"/>
            <p:cNvSpPr/>
            <p:nvPr/>
          </p:nvSpPr>
          <p:spPr bwMode="auto">
            <a:xfrm>
              <a:off x="7226254" y="4300257"/>
              <a:ext cx="144462" cy="288925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60495" y="5338079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или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3868" y="219535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900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99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b="1" dirty="0"/>
              <a:t>Наследование</a:t>
            </a:r>
            <a:r>
              <a:rPr lang="ru-RU" altLang="ru-RU" dirty="0"/>
              <a:t> позволяет определить реализацию одного класса в терминах другого. Такое повторное использование называют </a:t>
            </a:r>
            <a:r>
              <a:rPr lang="ru-RU" altLang="ru-RU" i="1" dirty="0"/>
              <a:t>прозрачным или белым ящиком </a:t>
            </a:r>
            <a:r>
              <a:rPr lang="en-US" altLang="ru-RU" i="1" dirty="0"/>
              <a:t>(white-box reuse)</a:t>
            </a:r>
            <a:r>
              <a:rPr lang="ru-RU" altLang="ru-RU" i="1" dirty="0"/>
              <a:t>. </a:t>
            </a:r>
            <a:r>
              <a:rPr lang="ru-RU" altLang="ru-RU" dirty="0"/>
              <a:t>Этим самым подчеркивается, что реализация предка известна потомкам.</a:t>
            </a:r>
          </a:p>
          <a:p>
            <a:r>
              <a:rPr lang="ru-RU" altLang="ru-RU" b="1" dirty="0"/>
              <a:t>Композиция</a:t>
            </a:r>
            <a:r>
              <a:rPr lang="ru-RU" altLang="ru-RU" dirty="0"/>
              <a:t>:</a:t>
            </a:r>
            <a:r>
              <a:rPr lang="ru-RU" altLang="ru-RU" i="1" dirty="0"/>
              <a:t> </a:t>
            </a:r>
            <a:r>
              <a:rPr lang="ru-RU" altLang="ru-RU" dirty="0"/>
              <a:t>новая функциональность получается за счет совместной работы объединения или кооперации объектов. </a:t>
            </a:r>
            <a:r>
              <a:rPr lang="ru-RU" altLang="ru-RU" i="1" dirty="0"/>
              <a:t> </a:t>
            </a:r>
            <a:r>
              <a:rPr lang="ru-RU" altLang="ru-RU" dirty="0"/>
              <a:t>Для композиции требуется, чтобы объекты-участники имели строго определенные интерфейсы, а детали реализации скрываются. Этот способ называется </a:t>
            </a:r>
            <a:r>
              <a:rPr lang="ru-RU" altLang="ru-RU" i="1" dirty="0"/>
              <a:t>черным ящиком </a:t>
            </a:r>
            <a:r>
              <a:rPr lang="en-US" altLang="ru-RU" i="1" dirty="0"/>
              <a:t>(black-box reuse)</a:t>
            </a:r>
            <a:r>
              <a:rPr lang="ru-RU" altLang="ru-RU" i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07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ru-RU" altLang="ru-RU" dirty="0"/>
              <a:t>Достоинства и недостатки </a:t>
            </a:r>
            <a:r>
              <a:rPr lang="ru-RU" altLang="ru-RU" i="1" dirty="0"/>
              <a:t> </a:t>
            </a:r>
            <a:endParaRPr lang="en-US" altLang="ru-RU" i="1" dirty="0"/>
          </a:p>
          <a:p>
            <a:pPr marL="609600" indent="-609600"/>
            <a:r>
              <a:rPr lang="ru-RU" altLang="ru-RU" dirty="0"/>
              <a:t>Определяется статически на этапе компиляции.</a:t>
            </a:r>
          </a:p>
          <a:p>
            <a:pPr marL="609600" indent="-609600"/>
            <a:r>
              <a:rPr lang="ru-RU" altLang="ru-RU" dirty="0"/>
              <a:t>Проще поддерживать, так как оно напрямую реализуется через язык программирования.</a:t>
            </a:r>
          </a:p>
          <a:p>
            <a:pPr marL="609600" indent="-609600"/>
            <a:r>
              <a:rPr lang="ru-RU" altLang="ru-RU" dirty="0"/>
              <a:t>Упрощается задача модификации существующей реализации</a:t>
            </a:r>
            <a:r>
              <a:rPr lang="ru-RU" altLang="ru-RU" i="1" dirty="0"/>
              <a:t>.</a:t>
            </a:r>
          </a:p>
          <a:p>
            <a:pPr marL="609600" indent="-609600"/>
            <a:endParaRPr lang="ru-RU" altLang="ru-RU" i="1" dirty="0"/>
          </a:p>
          <a:p>
            <a:pPr marL="609600" indent="-609600">
              <a:buClr>
                <a:srgbClr val="FF240D"/>
              </a:buClr>
            </a:pPr>
            <a:r>
              <a:rPr lang="ru-RU" altLang="ru-RU" dirty="0"/>
              <a:t>Нельзя изменить унаследованную реализацию во время исполнения, так как она определяется на этапе компиляции.</a:t>
            </a:r>
          </a:p>
          <a:p>
            <a:pPr marL="609600" indent="-609600">
              <a:buClr>
                <a:srgbClr val="FF240D"/>
              </a:buClr>
            </a:pPr>
            <a:r>
              <a:rPr lang="ru-RU" altLang="ru-RU" dirty="0"/>
              <a:t>Родительский класс по крайней мере частично определяет реализацию своих подклассов. Таким образом наследование НАРУШАЕТ инкапсуляцию.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8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101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Достоинства и недостатки </a:t>
            </a:r>
            <a:r>
              <a:rPr lang="ru-RU" altLang="ru-RU" i="1" dirty="0"/>
              <a:t> </a:t>
            </a:r>
            <a:endParaRPr lang="en-US" altLang="ru-RU" i="1" dirty="0"/>
          </a:p>
          <a:p>
            <a:pPr marL="609600" indent="-609600">
              <a:lnSpc>
                <a:spcPct val="80000"/>
              </a:lnSpc>
            </a:pPr>
            <a:r>
              <a:rPr lang="ru-RU" altLang="ru-RU" dirty="0"/>
              <a:t>Доступ к объектам осуществляется только через их интерфейсы, следовательно, не нарушается инкапсуляция.</a:t>
            </a:r>
          </a:p>
          <a:p>
            <a:pPr marL="609600" indent="-609600">
              <a:lnSpc>
                <a:spcPct val="80000"/>
              </a:lnSpc>
            </a:pPr>
            <a:r>
              <a:rPr lang="ru-RU" altLang="ru-RU" dirty="0"/>
              <a:t>Во время исполнения один объект можно всегда заменить другим, если он имеет тот же тип.</a:t>
            </a:r>
          </a:p>
          <a:p>
            <a:pPr marL="609600" indent="-609600">
              <a:lnSpc>
                <a:spcPct val="80000"/>
              </a:lnSpc>
            </a:pPr>
            <a:r>
              <a:rPr lang="ru-RU" altLang="ru-RU" dirty="0"/>
              <a:t>При реализации объекта в первую очередь кодируются его интерфейсы, следовательно зависимость от реализации снижается. </a:t>
            </a:r>
          </a:p>
          <a:p>
            <a:pPr marL="609600" indent="-609600">
              <a:lnSpc>
                <a:spcPct val="80000"/>
              </a:lnSpc>
            </a:pPr>
            <a:r>
              <a:rPr lang="ru-RU" altLang="ru-RU" dirty="0"/>
              <a:t>Каждый класс в этом случае инкапсулирует только свое поведение. Классы становятся небольшими и не разрастаются до неуправляемых размеров</a:t>
            </a:r>
          </a:p>
          <a:p>
            <a:pPr marL="609600" indent="-609600">
              <a:lnSpc>
                <a:spcPct val="80000"/>
              </a:lnSpc>
            </a:pPr>
            <a:endParaRPr lang="ru-RU" altLang="ru-RU" i="1" dirty="0"/>
          </a:p>
          <a:p>
            <a:pPr marL="609600" indent="-609600">
              <a:lnSpc>
                <a:spcPct val="80000"/>
              </a:lnSpc>
              <a:buClr>
                <a:srgbClr val="FF240D"/>
              </a:buClr>
            </a:pPr>
            <a:r>
              <a:rPr lang="ru-RU" altLang="ru-RU" dirty="0"/>
              <a:t>Дополнительная работа по компоновке объектов.</a:t>
            </a:r>
          </a:p>
          <a:p>
            <a:pPr marL="609600" indent="-609600">
              <a:lnSpc>
                <a:spcPct val="80000"/>
              </a:lnSpc>
              <a:buClr>
                <a:srgbClr val="FF240D"/>
              </a:buClr>
            </a:pPr>
            <a:r>
              <a:rPr lang="ru-RU" altLang="ru-RU" dirty="0"/>
              <a:t>Требуется тщательное проектирование интерфейсов, чтобы один объект можно было использовать со множеством других.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426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723</Words>
  <Application>Microsoft Office PowerPoint</Application>
  <PresentationFormat>Экран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Тема Office</vt:lpstr>
      <vt:lpstr>Принципы и механизмы объектно-ориентированного проектирования</vt:lpstr>
      <vt:lpstr>Задачи ООАП</vt:lpstr>
      <vt:lpstr>Три кита ООП с точки зрения ООАП</vt:lpstr>
      <vt:lpstr>Три кита ООП с точки зрения ООАП</vt:lpstr>
      <vt:lpstr>Три кита ООП с точки зрения ООАП</vt:lpstr>
      <vt:lpstr>Три кита ООП с точки зрения ООАП</vt:lpstr>
      <vt:lpstr>Наследование  vs  Композиция</vt:lpstr>
      <vt:lpstr>Наследование</vt:lpstr>
      <vt:lpstr>Композиция</vt:lpstr>
      <vt:lpstr>Наследование  vs  Композиция</vt:lpstr>
      <vt:lpstr>Паттерны проектирования</vt:lpstr>
      <vt:lpstr>Что относится к паттернам?</vt:lpstr>
      <vt:lpstr>Главные детали паттерна</vt:lpstr>
      <vt:lpstr>Неглавные детали паттерна</vt:lpstr>
      <vt:lpstr>Паттерны GRASP (К. Ларман)</vt:lpstr>
      <vt:lpstr>Паттерны GoF (Э. Гамма и др.)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объектно-ориентированного проектирования</dc:title>
  <dc:creator>Моисеева Светлана</dc:creator>
  <cp:lastModifiedBy>Моисеева Светлана</cp:lastModifiedBy>
  <cp:revision>22</cp:revision>
  <dcterms:created xsi:type="dcterms:W3CDTF">2016-11-07T06:22:07Z</dcterms:created>
  <dcterms:modified xsi:type="dcterms:W3CDTF">2016-11-07T07:27:54Z</dcterms:modified>
</cp:coreProperties>
</file>