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80" r:id="rId2"/>
    <p:sldId id="269" r:id="rId3"/>
    <p:sldId id="270" r:id="rId4"/>
    <p:sldId id="28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2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FB77F6-47F9-48BD-A306-538604804E0C}" type="datetime1">
              <a:rPr lang="ru-RU" smtClean="0"/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B81A17-BDF8-4956-8794-BDBCA563EF7A}" type="datetime1">
              <a:rPr lang="ru-RU" noProof="0" smtClean="0"/>
              <a:t>30.10.2019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E05635-4EFD-4447-A451-86C57984FA8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391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8386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9916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413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9135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012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216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349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247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869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61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0097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1E05635-4EFD-4447-A451-86C57984FA89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122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7" name="Прямоугольник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10" name="Прямоугольник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11" name="Прямоугольник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  <a:endParaRPr kumimoji="0" lang="ru-RU" noProof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937EB-3A09-4481-A577-4E73F763D97C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/>
              <a:t>Щелкните, чтобы изменить стили текста образца слайда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EA95E-4B30-4486-A56C-D82275F2CFCB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/>
              <a:t>Щелкните, чтобы изменить стили текста образца слайда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9D35D1-33E3-4ED0-AAD1-F00A8DF1F998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E1D3B-AEB7-47FF-884D-A25E72C501BD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8" name="Прямоугольник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9" name="Прямоугольник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D41D2-C99C-49DB-88A5-653E0FC319A3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491BD-17C9-4A86-8A0C-88379B2EB34D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3F776-B7C2-4C43-9E85-9ED78E00DD14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756ED-27CB-49F9-B956-84FB9C7F6FD2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535FF-7EAB-4F47-883B-9EE7621BC46C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/>
            </a:lvl1pPr>
          </a:lstStyle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3DC96-0E3D-4A6C-B747-1CF25C15BFC7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12" name="Прямоугольник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13" name="Прямоугольник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  <a:endParaRPr kumimoji="0"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A8E33-4930-467C-94CD-23353E56D882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  <a:endParaRPr kumimoji="0" lang="ru-RU" noProof="0"/>
          </a:p>
        </p:txBody>
      </p:sp>
      <p:sp>
        <p:nvSpPr>
          <p:cNvPr id="13" name="Текст 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/>
            <a:fld id="{EDCD6CAD-7947-462F-98AB-CDBAD6BADCCE}" type="datetime1">
              <a:rPr lang="ru-RU" noProof="0" smtClean="0"/>
              <a:t>30.10.2019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Архитектура приложений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939131" y="5112687"/>
            <a:ext cx="2326198" cy="1031529"/>
          </a:xfrm>
        </p:spPr>
        <p:txBody>
          <a:bodyPr rtlCol="0"/>
          <a:lstStyle/>
          <a:p>
            <a:pPr algn="l" rtl="0"/>
            <a:r>
              <a:rPr lang="ru-RU" dirty="0"/>
              <a:t>Косачев И.В.</a:t>
            </a:r>
          </a:p>
          <a:p>
            <a:pPr algn="l" rtl="0"/>
            <a:r>
              <a:rPr lang="ru-RU" dirty="0"/>
              <a:t>931701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55865" y="0"/>
            <a:ext cx="10880270" cy="832757"/>
          </a:xfrm>
        </p:spPr>
        <p:txBody>
          <a:bodyPr rtlCol="0">
            <a:noAutofit/>
          </a:bodyPr>
          <a:lstStyle/>
          <a:p>
            <a:pPr algn="ctr"/>
            <a:r>
              <a:rPr lang="ru-RU" sz="4400" b="1" dirty="0"/>
              <a:t>Архитектурные виды</a:t>
            </a:r>
            <a:endParaRPr lang="ru-RU" sz="4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42E9485-D35A-43B5-90A2-45DD3D88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16566"/>
              </p:ext>
            </p:extLst>
          </p:nvPr>
        </p:nvGraphicFramePr>
        <p:xfrm>
          <a:off x="429986" y="832757"/>
          <a:ext cx="11332028" cy="54510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0885">
                  <a:extLst>
                    <a:ext uri="{9D8B030D-6E8A-4147-A177-3AD203B41FA5}">
                      <a16:colId xmlns:a16="http://schemas.microsoft.com/office/drawing/2014/main" val="4134420053"/>
                    </a:ext>
                  </a:extLst>
                </a:gridCol>
                <a:gridCol w="4049486">
                  <a:extLst>
                    <a:ext uri="{9D8B030D-6E8A-4147-A177-3AD203B41FA5}">
                      <a16:colId xmlns:a16="http://schemas.microsoft.com/office/drawing/2014/main" val="414936730"/>
                    </a:ext>
                  </a:extLst>
                </a:gridCol>
                <a:gridCol w="3461657">
                  <a:extLst>
                    <a:ext uri="{9D8B030D-6E8A-4147-A177-3AD203B41FA5}">
                      <a16:colId xmlns:a16="http://schemas.microsoft.com/office/drawing/2014/main" val="3071463506"/>
                    </a:ext>
                  </a:extLst>
                </a:gridCol>
              </a:tblGrid>
              <a:tr h="1426139">
                <a:tc>
                  <a:txBody>
                    <a:bodyPr/>
                    <a:lstStyle/>
                    <a:p>
                      <a:pPr lvl="0"/>
                      <a:r>
                        <a:rPr lang="ru-RU" sz="3600" dirty="0"/>
                        <a:t>Модульные виды </a:t>
                      </a:r>
                    </a:p>
                    <a:p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/>
                        <a:t>Компоненты-и-коннекторы </a:t>
                      </a:r>
                    </a:p>
                    <a:p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/>
                        <a:t>Размещение</a:t>
                      </a:r>
                    </a:p>
                    <a:p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70755"/>
                  </a:ext>
                </a:extLst>
              </a:tr>
              <a:tr h="536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Декомпозиция</a:t>
                      </a:r>
                      <a:r>
                        <a:rPr lang="ru-RU" sz="36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Процессный вид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Развертывание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451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600" b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</a:t>
                      </a:r>
                      <a:endParaRPr lang="ru-RU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Параллельный вид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Внедрение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18720"/>
                  </a:ext>
                </a:extLst>
              </a:tr>
              <a:tr h="995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600" b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Вид  уровней</a:t>
                      </a:r>
                      <a:r>
                        <a:rPr lang="ru-RU" sz="36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 обмена данными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Распределение работы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85509"/>
                  </a:ext>
                </a:extLst>
              </a:tr>
              <a:tr h="1035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600" b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Вид классов /обобщений</a:t>
                      </a:r>
                      <a:r>
                        <a:rPr lang="ru-RU" sz="36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 клиент-сервер</a:t>
                      </a:r>
                      <a:r>
                        <a:rPr kumimoji="0" lang="ru-RU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4800" y="266700"/>
            <a:ext cx="11582400" cy="571500"/>
          </a:xfrm>
        </p:spPr>
        <p:txBody>
          <a:bodyPr rtlCol="0">
            <a:normAutofit fontScale="90000"/>
          </a:bodyPr>
          <a:lstStyle/>
          <a:p>
            <a:r>
              <a:rPr lang="ru-RU" b="1" dirty="0"/>
              <a:t>Модульная архитектура. Декомпозиция как основа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072243" y="876300"/>
            <a:ext cx="9214757" cy="1099457"/>
          </a:xfrm>
        </p:spPr>
        <p:txBody>
          <a:bodyPr rtlCol="0"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1" dirty="0">
                <a:latin typeface="+mj-lt"/>
                <a:ea typeface="+mj-ea"/>
                <a:cs typeface="+mj-cs"/>
              </a:rPr>
              <a:t>1. Иерархическая</a:t>
            </a:r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F9EBE2-1102-460D-A634-8C0D479BC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38" y="1975757"/>
            <a:ext cx="7397524" cy="45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>
                <a:solidFill>
                  <a:schemeClr val="tx1"/>
                </a:solidFill>
              </a:rPr>
              <a:t>2. Функциональная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6943"/>
          </a:xfrm>
        </p:spPr>
        <p:txBody>
          <a:bodyPr rtlCol="0"/>
          <a:lstStyle/>
          <a:p>
            <a:pPr marL="0" indent="0">
              <a:buNone/>
            </a:pPr>
            <a:r>
              <a:rPr lang="ru-RU" b="1" dirty="0"/>
              <a:t>Модуль = Функция + Данные, необходимые для ее выполнения.</a:t>
            </a:r>
            <a:endParaRPr lang="ru-RU" dirty="0"/>
          </a:p>
        </p:txBody>
      </p:sp>
      <p:pic>
        <p:nvPicPr>
          <p:cNvPr id="5" name="Рисунок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F5CECE5-8EBE-43AA-B6F6-D91857F53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2395537"/>
            <a:ext cx="8553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9199" y="274638"/>
            <a:ext cx="10080171" cy="563562"/>
          </a:xfrm>
        </p:spPr>
        <p:txBody>
          <a:bodyPr rtlCol="0"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3. High Cohesion + Low Coupling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434B7434-6D69-43AF-A68B-17BA8988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90" y="1222601"/>
            <a:ext cx="7362825" cy="51455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DB8722-CA00-4E56-A767-558FFD59C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" y="1888877"/>
            <a:ext cx="3851505" cy="38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4EC4FF-773F-4ACF-97C4-7383E04F9C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328" y="805543"/>
            <a:ext cx="11397343" cy="5246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/>
              <a:t>Хорошо спроектированные модули должны обладать следующими свойствами:</a:t>
            </a:r>
            <a:endParaRPr lang="ru-RU" sz="4000" dirty="0"/>
          </a:p>
          <a:p>
            <a:pPr lvl="2"/>
            <a:r>
              <a:rPr lang="ru-RU" sz="3400" b="1" dirty="0"/>
              <a:t>Функциональная целостность и завершенность</a:t>
            </a:r>
            <a:r>
              <a:rPr lang="ru-RU" sz="3400" dirty="0"/>
              <a:t> </a:t>
            </a:r>
          </a:p>
          <a:p>
            <a:pPr lvl="2"/>
            <a:r>
              <a:rPr lang="ru-RU" sz="3400" b="1" dirty="0"/>
              <a:t>Один вход и один выход</a:t>
            </a:r>
            <a:r>
              <a:rPr lang="ru-RU" sz="3400" dirty="0"/>
              <a:t> </a:t>
            </a:r>
          </a:p>
          <a:p>
            <a:pPr lvl="2"/>
            <a:r>
              <a:rPr lang="ru-RU" sz="3400" b="1" dirty="0"/>
              <a:t>Логическая независимость</a:t>
            </a:r>
            <a:r>
              <a:rPr lang="ru-RU" sz="3400" dirty="0"/>
              <a:t> </a:t>
            </a:r>
          </a:p>
          <a:p>
            <a:pPr lvl="2"/>
            <a:r>
              <a:rPr lang="ru-RU" sz="3400" b="1" dirty="0"/>
              <a:t>Слабые информационные связи с другими модулями</a:t>
            </a:r>
            <a:r>
              <a:rPr lang="ru-RU" sz="3400" dirty="0"/>
              <a:t> </a:t>
            </a:r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96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0" y="528794"/>
            <a:ext cx="10820400" cy="1894115"/>
          </a:xfrm>
        </p:spPr>
        <p:txBody>
          <a:bodyPr rtlCol="0">
            <a:normAutofit fontScale="90000"/>
          </a:bodyPr>
          <a:lstStyle/>
          <a:p>
            <a:pPr lvl="0">
              <a:spcBef>
                <a:spcPts val="58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ru-RU" sz="4400" b="1" dirty="0"/>
              <a:t>Архитектура программного обеспечения </a:t>
            </a:r>
            <a:br>
              <a:rPr lang="ru-RU" sz="4400" b="1" dirty="0"/>
            </a:br>
            <a:r>
              <a:rPr lang="ru-RU" sz="4400" b="1" dirty="0"/>
              <a:t>- совокупность важнейших решений об организации программной системы. 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62000" y="2677886"/>
            <a:ext cx="10668000" cy="2857500"/>
          </a:xfrm>
        </p:spPr>
        <p:txBody>
          <a:bodyPr rtlCol="0"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ru-RU" b="1" dirty="0"/>
              <a:t>Архитектура включает:</a:t>
            </a:r>
          </a:p>
          <a:p>
            <a:pPr lvl="0" algn="just">
              <a:lnSpc>
                <a:spcPct val="150000"/>
              </a:lnSpc>
            </a:pPr>
            <a:r>
              <a:rPr lang="ru-RU" dirty="0"/>
              <a:t>Выбор структурных элементов и их интерфейсов.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Архитектурный стиль.</a:t>
            </a:r>
          </a:p>
          <a:p>
            <a:pPr lvl="0" algn="just">
              <a:lnSpc>
                <a:spcPct val="150000"/>
              </a:lnSpc>
            </a:pPr>
            <a:r>
              <a:rPr lang="ru-RU" dirty="0"/>
              <a:t>Соединение выбранных элементов структуры и поведения во всё более крупные системы;</a:t>
            </a:r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Что делает Архитектура приложения?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219200" y="1589427"/>
            <a:ext cx="7239000" cy="642257"/>
          </a:xfrm>
        </p:spPr>
        <p:txBody>
          <a:bodyPr rtlCol="0"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 определяет структуру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pic>
        <p:nvPicPr>
          <p:cNvPr id="1027" name="Picture 3" descr="Рисунок 1: диаграмма класса UML class, демонстрирующая структурные элементы">
            <a:extLst>
              <a:ext uri="{FF2B5EF4-FFF2-40B4-BE49-F238E27FC236}">
                <a16:creationId xmlns:a16="http://schemas.microsoft.com/office/drawing/2014/main" id="{5A3DE284-FE36-4474-8241-A6D266B5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22" y="2594086"/>
            <a:ext cx="8123692" cy="31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03048"/>
          </a:xfrm>
        </p:spPr>
        <p:txBody>
          <a:bodyPr rtlCol="0">
            <a:normAutofit/>
          </a:bodyPr>
          <a:lstStyle/>
          <a:p>
            <a:r>
              <a:rPr lang="ru-RU" b="1" dirty="0"/>
              <a:t>Архитектура определяет поведение</a:t>
            </a:r>
          </a:p>
        </p:txBody>
      </p:sp>
      <p:pic>
        <p:nvPicPr>
          <p:cNvPr id="2051" name="Picture 3" descr="Рисунок 2: диаграмма сценария UML, показывающая элементы поведения">
            <a:extLst>
              <a:ext uri="{FF2B5EF4-FFF2-40B4-BE49-F238E27FC236}">
                <a16:creationId xmlns:a16="http://schemas.microsoft.com/office/drawing/2014/main" id="{6E001890-3734-43A1-888C-1268DD5A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35" y="1588634"/>
            <a:ext cx="7941129" cy="464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198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835478" y="870857"/>
            <a:ext cx="10521043" cy="511628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концентрируется на значимых элементах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3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Архитектура уравновешивает потребности заинтересованных лиц</a:t>
            </a:r>
            <a:endParaRPr lang="ru-RU" sz="3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5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воплощает решения на основе логического обоснования</a:t>
            </a:r>
            <a:endParaRPr lang="ru-RU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ru-RU" b="1" dirty="0"/>
              <a:t>Архитектура может соответствовать некоторому архитектурному стилю 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219200" y="1398362"/>
            <a:ext cx="10090405" cy="74022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3200" dirty="0"/>
              <a:t>Пример архитектурного стиля:  «</a:t>
            </a:r>
            <a:r>
              <a:rPr lang="ru-RU" sz="3200" b="1" dirty="0"/>
              <a:t>каналы и фильтры»</a:t>
            </a:r>
            <a:r>
              <a:rPr lang="ru-RU" sz="3200" dirty="0"/>
              <a:t>.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3139678-2462-4E00-80C7-AAB798363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7" r="-416" b="15189"/>
          <a:stretch/>
        </p:blipFill>
        <p:spPr>
          <a:xfrm>
            <a:off x="1491995" y="2484011"/>
            <a:ext cx="9208010" cy="40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Критерии хорошей архитектуры: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996043" y="1447800"/>
            <a:ext cx="10586357" cy="5135562"/>
          </a:xfrm>
        </p:spPr>
        <p:txBody>
          <a:bodyPr rtlCol="0">
            <a:normAutofit/>
          </a:bodyPr>
          <a:lstStyle/>
          <a:p>
            <a:r>
              <a:rPr lang="ru-RU" sz="3600" b="1" dirty="0"/>
              <a:t>Эффективность системы</a:t>
            </a:r>
            <a:endParaRPr lang="ru-RU" sz="3600" dirty="0"/>
          </a:p>
          <a:p>
            <a:r>
              <a:rPr lang="ru-RU" sz="3600" b="1" dirty="0"/>
              <a:t>Гибкость системы</a:t>
            </a:r>
            <a:endParaRPr lang="ru-RU" sz="3600" dirty="0"/>
          </a:p>
          <a:p>
            <a:r>
              <a:rPr lang="ru-RU" sz="3600" b="1" dirty="0"/>
              <a:t>Расширяемость системы</a:t>
            </a:r>
            <a:r>
              <a:rPr lang="ru-RU" sz="3600" dirty="0"/>
              <a:t>.</a:t>
            </a:r>
          </a:p>
          <a:p>
            <a:r>
              <a:rPr lang="ru-RU" sz="3600" b="1" dirty="0"/>
              <a:t>Масштабируемость процесса разработки</a:t>
            </a:r>
            <a:endParaRPr lang="ru-RU" sz="3600" dirty="0"/>
          </a:p>
          <a:p>
            <a:r>
              <a:rPr lang="ru-RU" sz="3600" b="1" dirty="0"/>
              <a:t>Тестируемость</a:t>
            </a:r>
            <a:endParaRPr lang="ru-RU" sz="3600" dirty="0"/>
          </a:p>
          <a:p>
            <a:r>
              <a:rPr lang="ru-RU" sz="3600" b="1" dirty="0"/>
              <a:t>Возможность повторного использования</a:t>
            </a:r>
            <a:endParaRPr lang="ru-RU" sz="3600" dirty="0"/>
          </a:p>
          <a:p>
            <a:r>
              <a:rPr lang="ru-RU" sz="3600" b="1" dirty="0"/>
              <a:t>Хорошо структурированный, читаемый и понятный код. Сопровождаемость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800" dirty="0"/>
              <a:t>Критерии плохого дизайна: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415143" y="1812471"/>
            <a:ext cx="5802086" cy="4261757"/>
          </a:xfrm>
        </p:spPr>
        <p:txBody>
          <a:bodyPr rtlCol="0">
            <a:normAutofit/>
          </a:bodyPr>
          <a:lstStyle/>
          <a:p>
            <a:pPr lvl="0">
              <a:lnSpc>
                <a:spcPct val="170000"/>
              </a:lnSpc>
            </a:pPr>
            <a:r>
              <a:rPr lang="ru-RU" sz="4800" b="1" dirty="0"/>
              <a:t>Жесткость</a:t>
            </a:r>
            <a:r>
              <a:rPr lang="ru-RU" sz="4800" dirty="0"/>
              <a:t>.</a:t>
            </a:r>
          </a:p>
          <a:p>
            <a:pPr lvl="0">
              <a:lnSpc>
                <a:spcPct val="170000"/>
              </a:lnSpc>
            </a:pPr>
            <a:r>
              <a:rPr lang="ru-RU" sz="4800" b="1" dirty="0"/>
              <a:t>Хрупкость</a:t>
            </a:r>
            <a:r>
              <a:rPr lang="ru-RU" sz="4800" dirty="0"/>
              <a:t>.</a:t>
            </a:r>
          </a:p>
          <a:p>
            <a:pPr lvl="0">
              <a:lnSpc>
                <a:spcPct val="170000"/>
              </a:lnSpc>
            </a:pPr>
            <a:r>
              <a:rPr lang="ru-RU" sz="4800" b="1" dirty="0"/>
              <a:t>Неподвижность</a:t>
            </a:r>
            <a:r>
              <a:rPr lang="ru-RU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b="1" dirty="0"/>
              <a:t>Архитектурные виды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51114" y="1447799"/>
            <a:ext cx="10831286" cy="475705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Архитектура ПО</a:t>
            </a:r>
            <a:r>
              <a:rPr lang="ru-RU" sz="3600" dirty="0"/>
              <a:t> обычно содержит несколько видов. Существует для описания архитектуры с точки зрения множества заинтересованных лиц.</a:t>
            </a:r>
          </a:p>
          <a:p>
            <a:pPr marL="0" indent="0">
              <a:buNone/>
            </a:pPr>
            <a:r>
              <a:rPr lang="ru-RU" sz="3600" dirty="0"/>
              <a:t> </a:t>
            </a:r>
          </a:p>
          <a:p>
            <a:pPr marL="0" indent="0">
              <a:buNone/>
            </a:pPr>
            <a:r>
              <a:rPr lang="ru-RU" sz="3600" b="1" dirty="0"/>
              <a:t>Архитектурный вид</a:t>
            </a:r>
            <a:r>
              <a:rPr lang="ru-RU" sz="3600" dirty="0"/>
              <a:t> состоит из 2 компонентов: </a:t>
            </a:r>
          </a:p>
          <a:p>
            <a:pPr lvl="1"/>
            <a:r>
              <a:rPr lang="ru-RU" sz="3600" dirty="0"/>
              <a:t>Элементы</a:t>
            </a:r>
          </a:p>
          <a:p>
            <a:pPr lvl="1"/>
            <a:r>
              <a:rPr lang="ru-RU" sz="3600" dirty="0"/>
              <a:t>Отношения между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ия бизнес-плана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81_TF03460662" id="{601F1448-F95A-4E9D-BB5F-02494BE5E87A}" vid="{6B7377A5-069E-441C-A7D5-E302F308678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245</Words>
  <Application>Microsoft Office PowerPoint</Application>
  <PresentationFormat>Широкоэкранный</PresentationFormat>
  <Paragraphs>72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 2</vt:lpstr>
      <vt:lpstr>Презентация бизнес-плана</vt:lpstr>
      <vt:lpstr>Архитектура приложений</vt:lpstr>
      <vt:lpstr>Архитектура программного обеспечения  - совокупность важнейших решений об организации программной системы. </vt:lpstr>
      <vt:lpstr>Что делает Архитектура приложения?</vt:lpstr>
      <vt:lpstr>Архитектура определяет поведение</vt:lpstr>
      <vt:lpstr>Презентация PowerPoint</vt:lpstr>
      <vt:lpstr>Архитектура может соответствовать некоторому архитектурному стилю </vt:lpstr>
      <vt:lpstr>Критерии хорошей архитектуры:</vt:lpstr>
      <vt:lpstr>Критерии плохого дизайна:</vt:lpstr>
      <vt:lpstr>Архитектурные виды</vt:lpstr>
      <vt:lpstr>Архитектурные виды</vt:lpstr>
      <vt:lpstr>Модульная архитектура. Декомпозиция как основа</vt:lpstr>
      <vt:lpstr>2. Функциональная</vt:lpstr>
      <vt:lpstr>3. High Cohesion + Low Coupling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приложений</dc:title>
  <dc:creator>Иван Косачев</dc:creator>
  <cp:lastModifiedBy>Иван Косачев</cp:lastModifiedBy>
  <cp:revision>8</cp:revision>
  <dcterms:created xsi:type="dcterms:W3CDTF">2019-10-29T16:35:23Z</dcterms:created>
  <dcterms:modified xsi:type="dcterms:W3CDTF">2019-10-29T18:02:15Z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