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57" r:id="rId7"/>
    <p:sldId id="259" r:id="rId8"/>
    <p:sldId id="264" r:id="rId9"/>
    <p:sldId id="262" r:id="rId10"/>
    <p:sldId id="263" r:id="rId11"/>
  </p:sldIdLst>
  <p:sldSz cx="9144000" cy="6858000" type="screen4x3"/>
  <p:notesSz cx="6858000" cy="9144000"/>
  <p:defaultTextStyle>
    <a:defPPr rtl="0">
      <a:defRPr lang="ru-ru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08" autoAdjust="0"/>
  </p:normalViewPr>
  <p:slideViewPr>
    <p:cSldViewPr>
      <p:cViewPr varScale="1">
        <p:scale>
          <a:sx n="87" d="100"/>
          <a:sy n="87" d="100"/>
        </p:scale>
        <p:origin x="13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36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9E1959-0C0C-4C9A-B071-78626C45F058}" type="datetime1">
              <a:rPr lang="ru-RU" smtClean="0"/>
              <a:t>12.11.2019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C64F64-EE94-42DA-BBDF-D65DA1D840D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090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DB3BE0A6-60F0-41FB-A319-CF7CC312B77C}" type="datetime1">
              <a:rPr lang="ru-RU" smtClean="0"/>
              <a:pPr/>
              <a:t>12.11.2019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pPr rtl="0"/>
            <a:fld id="{07B8B279-4079-43B3-8013-D8D81AB870A7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B8B279-4079-43B3-8013-D8D81AB870A7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B8B279-4079-43B3-8013-D8D81AB870A7}" type="slidenum">
              <a:rPr lang="ru-RU" smtClean="0"/>
              <a:pPr rtl="0"/>
              <a:t>2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B8B279-4079-43B3-8013-D8D81AB870A7}" type="slidenum">
              <a:rPr lang="ru-RU" smtClean="0"/>
              <a:pPr rtl="0"/>
              <a:t>3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B8B279-4079-43B3-8013-D8D81AB870A7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B8B279-4079-43B3-8013-D8D81AB870A7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67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B8B279-4079-43B3-8013-D8D81AB870A7}" type="slidenum">
              <a:rPr lang="ru-RU" smtClean="0"/>
              <a:pPr rtl="0"/>
              <a:t>6</a:t>
            </a:fld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B8B279-4079-43B3-8013-D8D81AB870A7}" type="slidenum">
              <a:rPr lang="ru-RU" smtClean="0"/>
              <a:pPr rtl="0"/>
              <a:t>7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3022929-9408-4F5B-B80A-55646DCF29F9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B45CE90-18D1-4C2B-A71E-130466AA69B1}"/>
              </a:ext>
            </a:extLst>
          </p:cNvPr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2209800"/>
            <a:ext cx="7772400" cy="1828800"/>
          </a:xfrm>
        </p:spPr>
        <p:txBody>
          <a:bodyPr lIns="45720" rIns="45720" bIns="45720" rtlCol="0"/>
          <a:lstStyle>
            <a:lvl1pPr algn="l">
              <a:defRPr sz="4500" b="0">
                <a:solidFill>
                  <a:schemeClr val="bg1"/>
                </a:solidFill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4191000"/>
            <a:ext cx="7772400" cy="914400"/>
          </a:xfrm>
        </p:spPr>
        <p:txBody>
          <a:bodyPr lIns="182880" tIns="0" rtlCol="0"/>
          <a:lstStyle>
            <a:lvl1pPr marL="36576" indent="0" algn="l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105939C4-3CCE-4D3E-896B-AC6E37579453}" type="datetime1">
              <a:rPr lang="ru-RU" noProof="0" smtClean="0"/>
              <a:t>12.11.2019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E7F13AF2-DCC4-4842-96BC-1B9869901C3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" name="Равнобедренный треугольник 1">
            <a:extLst>
              <a:ext uri="{FF2B5EF4-FFF2-40B4-BE49-F238E27FC236}">
                <a16:creationId xmlns:a16="http://schemas.microsoft.com/office/drawing/2014/main" id="{EC6AA5EA-3626-4B43-86D4-5B6226CC46A4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2038AE-B631-41B0-AAF3-10CFE1F7087F}" type="datetime1">
              <a:rPr lang="ru-RU" noProof="0" smtClean="0"/>
              <a:t>12.11.2019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6C9E71F-78A0-4868-970E-5692D76DECFE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rtlCol="0"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 rtlCol="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E1E062-FB32-46CA-BDEF-9E98BAF8C07C}" type="datetime1">
              <a:rPr lang="ru-RU" noProof="0" smtClean="0"/>
              <a:t>12.11.2019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6C9E71F-78A0-4868-970E-5692D76DECFE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rtlCol="0"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 rtlCol="0"/>
          <a:lstStyle>
            <a:lvl1pPr marL="45720" indent="0" algn="l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DA5BA-FB05-4863-A8EB-F034342AE8B8}" type="datetime1">
              <a:rPr lang="ru-RU" noProof="0" smtClean="0"/>
              <a:t>12.11.2019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6C9E71F-78A0-4868-970E-5692D76DECFE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 rtlCol="0"/>
          <a:lstStyle>
            <a:lvl1pPr>
              <a:buNone/>
              <a:defRPr sz="32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" algn="l" rtl="0"/>
            <a:endParaRPr lang="ru-R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3022929-9408-4F5B-B80A-55646DCF29F9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B45CE90-18D1-4C2B-A71E-130466AA69B1}"/>
              </a:ext>
            </a:extLst>
          </p:cNvPr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2209800"/>
            <a:ext cx="7772400" cy="1828800"/>
          </a:xfrm>
        </p:spPr>
        <p:txBody>
          <a:bodyPr lIns="45720" rIns="45720" bIns="45720" rtlCol="0"/>
          <a:lstStyle>
            <a:lvl1pPr algn="l">
              <a:defRPr sz="4500" b="0">
                <a:solidFill>
                  <a:schemeClr val="bg1"/>
                </a:solidFill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4191000"/>
            <a:ext cx="7772400" cy="914400"/>
          </a:xfrm>
        </p:spPr>
        <p:txBody>
          <a:bodyPr lIns="182880" tIns="0" rtlCol="0"/>
          <a:lstStyle>
            <a:lvl1pPr marL="36576" indent="0" algn="l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BCCB5F3B-8D18-4E96-9F8A-4B54C68CDB45}" type="datetime1">
              <a:rPr lang="ru-RU" noProof="0" smtClean="0"/>
              <a:t>12.11.2019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E7F13AF2-DCC4-4842-96BC-1B9869901C3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" name="Равнобедренный треугольник 1">
            <a:extLst>
              <a:ext uri="{FF2B5EF4-FFF2-40B4-BE49-F238E27FC236}">
                <a16:creationId xmlns:a16="http://schemas.microsoft.com/office/drawing/2014/main" id="{EC6AA5EA-3626-4B43-86D4-5B6226CC46A4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0503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Равнобедренный треугольник 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8B1D55AE-7414-4D9B-AAB2-388481E53428}" type="datetime1">
              <a:rPr lang="ru-RU" noProof="0" smtClean="0"/>
              <a:t>12.11.2019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66C9E71F-78A0-4868-970E-5692D76DECFE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1" name="Текст 16">
            <a:extLst>
              <a:ext uri="{FF2B5EF4-FFF2-40B4-BE49-F238E27FC236}">
                <a16:creationId xmlns:a16="http://schemas.microsoft.com/office/drawing/2014/main" id="{64FB5F53-FF75-45AA-B00D-E26647458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 rtl="0"/>
            <a:r>
              <a:rPr lang="ru-RU" noProof="0" dirty="0"/>
              <a:t>Предоставьте список соответствующих терминов и их определения</a:t>
            </a:r>
          </a:p>
        </p:txBody>
      </p:sp>
      <p:sp>
        <p:nvSpPr>
          <p:cNvPr id="12" name="Текст 19">
            <a:extLst>
              <a:ext uri="{FF2B5EF4-FFF2-40B4-BE49-F238E27FC236}">
                <a16:creationId xmlns:a16="http://schemas.microsoft.com/office/drawing/2014/main" id="{1009BE2F-3305-4974-9545-AD98A2B6C8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 rtl="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noProof="0" dirty="0" err="1"/>
              <a:t>lorem</a:t>
            </a:r>
            <a:r>
              <a:rPr lang="ru-RU" sz="1600" noProof="0" dirty="0"/>
              <a:t> </a:t>
            </a:r>
            <a:r>
              <a:rPr lang="ru-RU" sz="1600" noProof="0" dirty="0" err="1"/>
              <a:t>ipsum</a:t>
            </a:r>
            <a:r>
              <a:rPr lang="ru-RU" sz="1600" noProof="0" dirty="0"/>
              <a:t> </a:t>
            </a:r>
            <a:r>
              <a:rPr lang="ru-RU" sz="1600" noProof="0" dirty="0" err="1"/>
              <a:t>dolor</a:t>
            </a:r>
            <a:r>
              <a:rPr lang="ru-RU" sz="1600" noProof="0" dirty="0"/>
              <a:t> </a:t>
            </a:r>
            <a:r>
              <a:rPr lang="ru-RU" sz="1600" noProof="0" dirty="0" err="1"/>
              <a:t>sit</a:t>
            </a:r>
            <a:r>
              <a:rPr lang="ru-RU" sz="1600" noProof="0" dirty="0"/>
              <a:t> </a:t>
            </a:r>
            <a:r>
              <a:rPr lang="ru-RU" sz="1600" noProof="0" dirty="0" err="1"/>
              <a:t>amet</a:t>
            </a:r>
            <a:endParaRPr lang="ru-RU" sz="1600" noProof="0" dirty="0"/>
          </a:p>
          <a:p>
            <a:pPr marL="285750" indent="-285750" rtl="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noProof="0" dirty="0" err="1"/>
              <a:t>consectetur</a:t>
            </a:r>
            <a:r>
              <a:rPr lang="ru-RU" sz="1600" noProof="0" dirty="0"/>
              <a:t> </a:t>
            </a:r>
            <a:r>
              <a:rPr lang="ru-RU" sz="1600" noProof="0" dirty="0" err="1"/>
              <a:t>adipiscing</a:t>
            </a:r>
            <a:r>
              <a:rPr lang="ru-RU" sz="1600" noProof="0" dirty="0"/>
              <a:t> </a:t>
            </a:r>
            <a:r>
              <a:rPr lang="ru-RU" sz="1600" noProof="0" dirty="0" err="1"/>
              <a:t>elit</a:t>
            </a:r>
            <a:endParaRPr lang="ru-RU" sz="1600" noProof="0" dirty="0"/>
          </a:p>
          <a:p>
            <a:pPr marL="285750" indent="-285750" rtl="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noProof="0" dirty="0" err="1"/>
              <a:t>sed</a:t>
            </a:r>
            <a:r>
              <a:rPr lang="ru-RU" sz="1600" noProof="0" dirty="0"/>
              <a:t> </a:t>
            </a:r>
            <a:r>
              <a:rPr lang="ru-RU" sz="1600" noProof="0" dirty="0" err="1"/>
              <a:t>do</a:t>
            </a:r>
            <a:r>
              <a:rPr lang="ru-RU" sz="1600" noProof="0" dirty="0"/>
              <a:t> </a:t>
            </a:r>
            <a:r>
              <a:rPr lang="ru-RU" sz="1600" noProof="0" dirty="0" err="1"/>
              <a:t>eiusmod</a:t>
            </a:r>
            <a:r>
              <a:rPr lang="ru-RU" sz="1600" noProof="0" dirty="0"/>
              <a:t> </a:t>
            </a:r>
            <a:r>
              <a:rPr lang="ru-RU" sz="1600" noProof="0" dirty="0" err="1"/>
              <a:t>tempor</a:t>
            </a:r>
            <a:r>
              <a:rPr lang="ru-RU" sz="1600" noProof="0" dirty="0"/>
              <a:t> </a:t>
            </a:r>
          </a:p>
          <a:p>
            <a:pPr marL="285750" indent="-285750" rtl="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noProof="0" dirty="0" err="1"/>
              <a:t>incididunt</a:t>
            </a:r>
            <a:r>
              <a:rPr lang="ru-RU" sz="1600" noProof="0" dirty="0"/>
              <a:t> </a:t>
            </a:r>
            <a:r>
              <a:rPr lang="ru-RU" sz="1600" noProof="0" dirty="0" err="1"/>
              <a:t>ut</a:t>
            </a:r>
            <a:r>
              <a:rPr lang="ru-RU" sz="1600" noProof="0" dirty="0"/>
              <a:t> </a:t>
            </a:r>
            <a:r>
              <a:rPr lang="ru-RU" sz="1600" noProof="0" dirty="0" err="1"/>
              <a:t>labore</a:t>
            </a:r>
            <a:r>
              <a:rPr lang="ru-RU" sz="1600" noProof="0" dirty="0"/>
              <a:t> </a:t>
            </a:r>
            <a:r>
              <a:rPr lang="ru-RU" sz="1600" noProof="0" dirty="0" err="1"/>
              <a:t>et</a:t>
            </a:r>
            <a:r>
              <a:rPr lang="ru-RU" sz="1600" noProof="0" dirty="0"/>
              <a:t> </a:t>
            </a:r>
            <a:r>
              <a:rPr lang="ru-RU" sz="1600" noProof="0" dirty="0" err="1"/>
              <a:t>dolore</a:t>
            </a:r>
            <a:r>
              <a:rPr lang="ru-RU" sz="1600" noProof="0" dirty="0"/>
              <a:t> </a:t>
            </a:r>
            <a:r>
              <a:rPr lang="ru-RU" sz="1600" noProof="0" dirty="0" err="1"/>
              <a:t>magna</a:t>
            </a:r>
            <a:r>
              <a:rPr lang="ru-RU" sz="1600" noProof="0" dirty="0"/>
              <a:t> </a:t>
            </a:r>
            <a:r>
              <a:rPr lang="ru-RU" sz="1600" noProof="0" dirty="0" err="1"/>
              <a:t>aliqua</a:t>
            </a:r>
            <a:endParaRPr lang="ru-RU" sz="1600" noProof="0" dirty="0"/>
          </a:p>
        </p:txBody>
      </p:sp>
      <p:sp>
        <p:nvSpPr>
          <p:cNvPr id="13" name="Текст 21">
            <a:extLst>
              <a:ext uri="{FF2B5EF4-FFF2-40B4-BE49-F238E27FC236}">
                <a16:creationId xmlns:a16="http://schemas.microsoft.com/office/drawing/2014/main" id="{750E4B0F-2627-4011-8C06-77E6E0EE33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 rtlCol="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 rtl="0">
              <a:buNone/>
            </a:pPr>
            <a:r>
              <a:rPr lang="ru-RU" sz="1800" noProof="0" dirty="0" err="1"/>
              <a:t>Sed</a:t>
            </a:r>
            <a:r>
              <a:rPr lang="ru-RU" sz="1800" noProof="0" dirty="0"/>
              <a:t> </a:t>
            </a:r>
            <a:r>
              <a:rPr lang="ru-RU" sz="1800" noProof="0" dirty="0" err="1"/>
              <a:t>ut</a:t>
            </a:r>
            <a:r>
              <a:rPr lang="ru-RU" sz="1800" noProof="0" dirty="0"/>
              <a:t> </a:t>
            </a:r>
            <a:r>
              <a:rPr lang="ru-RU" sz="1800" noProof="0" dirty="0" err="1"/>
              <a:t>perspiciatis</a:t>
            </a:r>
            <a:r>
              <a:rPr lang="ru-RU" sz="1800" noProof="0" dirty="0"/>
              <a:t> </a:t>
            </a:r>
            <a:r>
              <a:rPr lang="ru-RU" sz="1800" noProof="0" dirty="0" err="1"/>
              <a:t>unde</a:t>
            </a:r>
            <a:r>
              <a:rPr lang="ru-RU" sz="1800" noProof="0" dirty="0"/>
              <a:t> </a:t>
            </a:r>
            <a:r>
              <a:rPr lang="ru-RU" sz="1800" noProof="0" dirty="0" err="1"/>
              <a:t>omnis</a:t>
            </a:r>
            <a:r>
              <a:rPr lang="ru-RU" sz="1800" noProof="0" dirty="0"/>
              <a:t> </a:t>
            </a:r>
            <a:r>
              <a:rPr lang="ru-RU" sz="1800" noProof="0" dirty="0" err="1"/>
              <a:t>iste</a:t>
            </a:r>
            <a:r>
              <a:rPr lang="ru-RU" sz="1800" noProof="0" dirty="0"/>
              <a:t> </a:t>
            </a:r>
            <a:r>
              <a:rPr lang="ru-RU" sz="1800" noProof="0" dirty="0" err="1"/>
              <a:t>natus</a:t>
            </a:r>
            <a:r>
              <a:rPr lang="ru-RU" sz="1800" noProof="0" dirty="0"/>
              <a:t> </a:t>
            </a:r>
            <a:r>
              <a:rPr lang="ru-RU" sz="1800" noProof="0" dirty="0" err="1"/>
              <a:t>error</a:t>
            </a:r>
            <a:r>
              <a:rPr lang="ru-RU" sz="1800" noProof="0" dirty="0"/>
              <a:t> </a:t>
            </a:r>
            <a:r>
              <a:rPr lang="ru-RU" sz="1800" noProof="0" dirty="0" err="1"/>
              <a:t>sit</a:t>
            </a:r>
            <a:r>
              <a:rPr lang="ru-RU" sz="1800" noProof="0" dirty="0"/>
              <a:t> </a:t>
            </a:r>
            <a:r>
              <a:rPr lang="ru-RU" sz="1800" noProof="0" dirty="0" err="1"/>
              <a:t>voluptatem</a:t>
            </a:r>
            <a:r>
              <a:rPr lang="ru-RU" sz="1800" noProof="0" dirty="0"/>
              <a:t> </a:t>
            </a:r>
            <a:r>
              <a:rPr lang="ru-RU" sz="1800" noProof="0" dirty="0" err="1"/>
              <a:t>accusantium</a:t>
            </a:r>
            <a:r>
              <a:rPr lang="ru-RU" sz="1800" noProof="0" dirty="0"/>
              <a:t> </a:t>
            </a:r>
            <a:r>
              <a:rPr lang="ru-RU" sz="1800" noProof="0" dirty="0" err="1"/>
              <a:t>doloremque</a:t>
            </a:r>
            <a:r>
              <a:rPr lang="ru-RU" sz="1800" noProof="0" dirty="0"/>
              <a:t> </a:t>
            </a:r>
            <a:r>
              <a:rPr lang="ru-RU" sz="1800" noProof="0" dirty="0" err="1"/>
              <a:t>laudantium</a:t>
            </a:r>
            <a:endParaRPr lang="ru-RU" sz="1800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Равнобедренный треугольник 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F1D35AA-20F3-43B9-B0DC-79F8B4648404}" type="datetime1">
              <a:rPr lang="ru-RU" noProof="0" smtClean="0"/>
              <a:t>12.11.2019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66C9E71F-78A0-4868-970E-5692D76DECFE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3" name="Текст 16">
            <a:extLst>
              <a:ext uri="{FF2B5EF4-FFF2-40B4-BE49-F238E27FC236}">
                <a16:creationId xmlns:a16="http://schemas.microsoft.com/office/drawing/2014/main" id="{03F2C829-D4FC-4522-8F81-3EE63787A0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 rtl="0"/>
            <a:r>
              <a:rPr lang="ru-RU" noProof="0" dirty="0"/>
              <a:t>Предоставьте список соответствующих терминов и их определения</a:t>
            </a:r>
          </a:p>
        </p:txBody>
      </p:sp>
      <p:sp>
        <p:nvSpPr>
          <p:cNvPr id="14" name="Текст 19">
            <a:extLst>
              <a:ext uri="{FF2B5EF4-FFF2-40B4-BE49-F238E27FC236}">
                <a16:creationId xmlns:a16="http://schemas.microsoft.com/office/drawing/2014/main" id="{69DA3F2B-EEDB-435E-BF3D-BD81CA9790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 rtl="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noProof="0" dirty="0" err="1"/>
              <a:t>lorem</a:t>
            </a:r>
            <a:r>
              <a:rPr lang="ru-RU" sz="1600" noProof="0" dirty="0"/>
              <a:t> </a:t>
            </a:r>
            <a:r>
              <a:rPr lang="ru-RU" sz="1600" noProof="0" dirty="0" err="1"/>
              <a:t>ipsum</a:t>
            </a:r>
            <a:r>
              <a:rPr lang="ru-RU" sz="1600" noProof="0" dirty="0"/>
              <a:t> </a:t>
            </a:r>
            <a:r>
              <a:rPr lang="ru-RU" sz="1600" noProof="0" dirty="0" err="1"/>
              <a:t>dolor</a:t>
            </a:r>
            <a:r>
              <a:rPr lang="ru-RU" sz="1600" noProof="0" dirty="0"/>
              <a:t> </a:t>
            </a:r>
            <a:r>
              <a:rPr lang="ru-RU" sz="1600" noProof="0" dirty="0" err="1"/>
              <a:t>sit</a:t>
            </a:r>
            <a:r>
              <a:rPr lang="ru-RU" sz="1600" noProof="0" dirty="0"/>
              <a:t> </a:t>
            </a:r>
            <a:r>
              <a:rPr lang="ru-RU" sz="1600" noProof="0" dirty="0" err="1"/>
              <a:t>amet</a:t>
            </a:r>
            <a:endParaRPr lang="ru-RU" sz="1600" noProof="0" dirty="0"/>
          </a:p>
          <a:p>
            <a:pPr marL="285750" indent="-285750" rtl="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noProof="0" dirty="0" err="1"/>
              <a:t>consectetur</a:t>
            </a:r>
            <a:r>
              <a:rPr lang="ru-RU" sz="1600" noProof="0" dirty="0"/>
              <a:t> </a:t>
            </a:r>
            <a:r>
              <a:rPr lang="ru-RU" sz="1600" noProof="0" dirty="0" err="1"/>
              <a:t>adipiscing</a:t>
            </a:r>
            <a:r>
              <a:rPr lang="ru-RU" sz="1600" noProof="0" dirty="0"/>
              <a:t> </a:t>
            </a:r>
            <a:r>
              <a:rPr lang="ru-RU" sz="1600" noProof="0" dirty="0" err="1"/>
              <a:t>elit</a:t>
            </a:r>
            <a:endParaRPr lang="ru-RU" sz="1600" noProof="0" dirty="0"/>
          </a:p>
          <a:p>
            <a:pPr marL="285750" indent="-285750" rtl="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noProof="0" dirty="0" err="1"/>
              <a:t>sed</a:t>
            </a:r>
            <a:r>
              <a:rPr lang="ru-RU" sz="1600" noProof="0" dirty="0"/>
              <a:t> </a:t>
            </a:r>
            <a:r>
              <a:rPr lang="ru-RU" sz="1600" noProof="0" dirty="0" err="1"/>
              <a:t>do</a:t>
            </a:r>
            <a:r>
              <a:rPr lang="ru-RU" sz="1600" noProof="0" dirty="0"/>
              <a:t> </a:t>
            </a:r>
            <a:r>
              <a:rPr lang="ru-RU" sz="1600" noProof="0" dirty="0" err="1"/>
              <a:t>eiusmod</a:t>
            </a:r>
            <a:r>
              <a:rPr lang="ru-RU" sz="1600" noProof="0" dirty="0"/>
              <a:t> </a:t>
            </a:r>
            <a:r>
              <a:rPr lang="ru-RU" sz="1600" noProof="0" dirty="0" err="1"/>
              <a:t>tempor</a:t>
            </a:r>
            <a:r>
              <a:rPr lang="ru-RU" sz="1600" noProof="0" dirty="0"/>
              <a:t> </a:t>
            </a:r>
          </a:p>
          <a:p>
            <a:pPr marL="285750" indent="-285750" rtl="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noProof="0" dirty="0" err="1"/>
              <a:t>incididunt</a:t>
            </a:r>
            <a:r>
              <a:rPr lang="ru-RU" sz="1600" noProof="0" dirty="0"/>
              <a:t> </a:t>
            </a:r>
            <a:r>
              <a:rPr lang="ru-RU" sz="1600" noProof="0" dirty="0" err="1"/>
              <a:t>ut</a:t>
            </a:r>
            <a:r>
              <a:rPr lang="ru-RU" sz="1600" noProof="0" dirty="0"/>
              <a:t> </a:t>
            </a:r>
            <a:r>
              <a:rPr lang="ru-RU" sz="1600" noProof="0" dirty="0" err="1"/>
              <a:t>labore</a:t>
            </a:r>
            <a:r>
              <a:rPr lang="ru-RU" sz="1600" noProof="0" dirty="0"/>
              <a:t> </a:t>
            </a:r>
            <a:r>
              <a:rPr lang="ru-RU" sz="1600" noProof="0" dirty="0" err="1"/>
              <a:t>et</a:t>
            </a:r>
            <a:r>
              <a:rPr lang="ru-RU" sz="1600" noProof="0" dirty="0"/>
              <a:t> </a:t>
            </a:r>
            <a:r>
              <a:rPr lang="ru-RU" sz="1600" noProof="0" dirty="0" err="1"/>
              <a:t>dolore</a:t>
            </a:r>
            <a:r>
              <a:rPr lang="ru-RU" sz="1600" noProof="0" dirty="0"/>
              <a:t> </a:t>
            </a:r>
            <a:r>
              <a:rPr lang="ru-RU" sz="1600" noProof="0" dirty="0" err="1"/>
              <a:t>magna</a:t>
            </a:r>
            <a:r>
              <a:rPr lang="ru-RU" sz="1600" noProof="0" dirty="0"/>
              <a:t> </a:t>
            </a:r>
            <a:r>
              <a:rPr lang="ru-RU" sz="1600" noProof="0" dirty="0" err="1"/>
              <a:t>aliqua</a:t>
            </a:r>
            <a:endParaRPr lang="ru-RU" sz="1600" noProof="0" dirty="0"/>
          </a:p>
        </p:txBody>
      </p:sp>
      <p:sp>
        <p:nvSpPr>
          <p:cNvPr id="18" name="Текст 21">
            <a:extLst>
              <a:ext uri="{FF2B5EF4-FFF2-40B4-BE49-F238E27FC236}">
                <a16:creationId xmlns:a16="http://schemas.microsoft.com/office/drawing/2014/main" id="{724D06DB-16B6-4447-80D7-E3F12741D1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 rtlCol="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 rtl="0">
              <a:buNone/>
            </a:pPr>
            <a:r>
              <a:rPr lang="ru-RU" sz="1800" noProof="0" dirty="0" err="1"/>
              <a:t>Sed</a:t>
            </a:r>
            <a:r>
              <a:rPr lang="ru-RU" sz="1800" noProof="0" dirty="0"/>
              <a:t> </a:t>
            </a:r>
            <a:r>
              <a:rPr lang="ru-RU" sz="1800" noProof="0" dirty="0" err="1"/>
              <a:t>ut</a:t>
            </a:r>
            <a:r>
              <a:rPr lang="ru-RU" sz="1800" noProof="0" dirty="0"/>
              <a:t> </a:t>
            </a:r>
            <a:r>
              <a:rPr lang="ru-RU" sz="1800" noProof="0" dirty="0" err="1"/>
              <a:t>perspiciatis</a:t>
            </a:r>
            <a:r>
              <a:rPr lang="ru-RU" sz="1800" noProof="0" dirty="0"/>
              <a:t> </a:t>
            </a:r>
            <a:r>
              <a:rPr lang="ru-RU" sz="1800" noProof="0" dirty="0" err="1"/>
              <a:t>unde</a:t>
            </a:r>
            <a:r>
              <a:rPr lang="ru-RU" sz="1800" noProof="0" dirty="0"/>
              <a:t> </a:t>
            </a:r>
            <a:r>
              <a:rPr lang="ru-RU" sz="1800" noProof="0" dirty="0" err="1"/>
              <a:t>omnis</a:t>
            </a:r>
            <a:r>
              <a:rPr lang="ru-RU" sz="1800" noProof="0" dirty="0"/>
              <a:t> </a:t>
            </a:r>
            <a:r>
              <a:rPr lang="ru-RU" sz="1800" noProof="0" dirty="0" err="1"/>
              <a:t>iste</a:t>
            </a:r>
            <a:r>
              <a:rPr lang="ru-RU" sz="1800" noProof="0" dirty="0"/>
              <a:t> </a:t>
            </a:r>
            <a:r>
              <a:rPr lang="ru-RU" sz="1800" noProof="0" dirty="0" err="1"/>
              <a:t>natus</a:t>
            </a:r>
            <a:r>
              <a:rPr lang="ru-RU" sz="1800" noProof="0" dirty="0"/>
              <a:t> </a:t>
            </a:r>
            <a:r>
              <a:rPr lang="ru-RU" sz="1800" noProof="0" dirty="0" err="1"/>
              <a:t>error</a:t>
            </a:r>
            <a:r>
              <a:rPr lang="ru-RU" sz="1800" noProof="0" dirty="0"/>
              <a:t> </a:t>
            </a:r>
            <a:r>
              <a:rPr lang="ru-RU" sz="1800" noProof="0" dirty="0" err="1"/>
              <a:t>sit</a:t>
            </a:r>
            <a:r>
              <a:rPr lang="ru-RU" sz="1800" noProof="0" dirty="0"/>
              <a:t> </a:t>
            </a:r>
            <a:r>
              <a:rPr lang="ru-RU" sz="1800" noProof="0" dirty="0" err="1"/>
              <a:t>voluptatem</a:t>
            </a:r>
            <a:r>
              <a:rPr lang="ru-RU" sz="1800" noProof="0" dirty="0"/>
              <a:t> </a:t>
            </a:r>
            <a:r>
              <a:rPr lang="ru-RU" sz="1800" noProof="0" dirty="0" err="1"/>
              <a:t>accusantium</a:t>
            </a:r>
            <a:r>
              <a:rPr lang="ru-RU" sz="1800" noProof="0" dirty="0"/>
              <a:t> </a:t>
            </a:r>
            <a:r>
              <a:rPr lang="ru-RU" sz="1800" noProof="0" dirty="0" err="1"/>
              <a:t>doloremque</a:t>
            </a:r>
            <a:r>
              <a:rPr lang="ru-RU" sz="1800" noProof="0" dirty="0"/>
              <a:t> </a:t>
            </a:r>
            <a:r>
              <a:rPr lang="ru-RU" sz="1800" noProof="0" dirty="0" err="1"/>
              <a:t>laudantium</a:t>
            </a:r>
            <a:endParaRPr lang="ru-RU" sz="1800" noProof="0" dirty="0"/>
          </a:p>
        </p:txBody>
      </p:sp>
    </p:spTree>
    <p:extLst>
      <p:ext uri="{BB962C8B-B14F-4D97-AF65-F5344CB8AC3E}">
        <p14:creationId xmlns:p14="http://schemas.microsoft.com/office/powerpoint/2010/main" val="185486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Равнобедренный треугольник 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B3E593C6-036C-4320-9244-04842DE5AF5B}" type="datetime1">
              <a:rPr lang="ru-RU" noProof="0" smtClean="0"/>
              <a:t>12.11.2019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66C9E71F-78A0-4868-970E-5692D76DECFE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2768ECE-5E91-42D8-9F95-B91671A2B2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 rtl="0"/>
            <a:r>
              <a:rPr lang="ru-RU" noProof="0" dirty="0"/>
              <a:t>Предоставьте список соответствующих терминов и их определения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AD316310-4FD9-4500-A4BE-BD7BC69916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 rtl="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noProof="0" dirty="0" err="1"/>
              <a:t>lorem</a:t>
            </a:r>
            <a:r>
              <a:rPr lang="ru-RU" sz="1600" noProof="0" dirty="0"/>
              <a:t> </a:t>
            </a:r>
            <a:r>
              <a:rPr lang="ru-RU" sz="1600" noProof="0" dirty="0" err="1"/>
              <a:t>ipsum</a:t>
            </a:r>
            <a:r>
              <a:rPr lang="ru-RU" sz="1600" noProof="0" dirty="0"/>
              <a:t> </a:t>
            </a:r>
            <a:r>
              <a:rPr lang="ru-RU" sz="1600" noProof="0" dirty="0" err="1"/>
              <a:t>dolor</a:t>
            </a:r>
            <a:r>
              <a:rPr lang="ru-RU" sz="1600" noProof="0" dirty="0"/>
              <a:t> </a:t>
            </a:r>
            <a:r>
              <a:rPr lang="ru-RU" sz="1600" noProof="0" dirty="0" err="1"/>
              <a:t>sit</a:t>
            </a:r>
            <a:r>
              <a:rPr lang="ru-RU" sz="1600" noProof="0" dirty="0"/>
              <a:t> </a:t>
            </a:r>
            <a:r>
              <a:rPr lang="ru-RU" sz="1600" noProof="0" dirty="0" err="1"/>
              <a:t>amet</a:t>
            </a:r>
            <a:endParaRPr lang="ru-RU" sz="1600" noProof="0" dirty="0"/>
          </a:p>
          <a:p>
            <a:pPr marL="285750" indent="-285750" rtl="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noProof="0" dirty="0" err="1"/>
              <a:t>consectetur</a:t>
            </a:r>
            <a:r>
              <a:rPr lang="ru-RU" sz="1600" noProof="0" dirty="0"/>
              <a:t> </a:t>
            </a:r>
            <a:r>
              <a:rPr lang="ru-RU" sz="1600" noProof="0" dirty="0" err="1"/>
              <a:t>adipiscing</a:t>
            </a:r>
            <a:r>
              <a:rPr lang="ru-RU" sz="1600" noProof="0" dirty="0"/>
              <a:t> </a:t>
            </a:r>
            <a:r>
              <a:rPr lang="ru-RU" sz="1600" noProof="0" dirty="0" err="1"/>
              <a:t>elit</a:t>
            </a:r>
            <a:endParaRPr lang="ru-RU" sz="1600" noProof="0" dirty="0"/>
          </a:p>
          <a:p>
            <a:pPr marL="285750" indent="-285750" rtl="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noProof="0" dirty="0" err="1"/>
              <a:t>sed</a:t>
            </a:r>
            <a:r>
              <a:rPr lang="ru-RU" sz="1600" noProof="0" dirty="0"/>
              <a:t> </a:t>
            </a:r>
            <a:r>
              <a:rPr lang="ru-RU" sz="1600" noProof="0" dirty="0" err="1"/>
              <a:t>do</a:t>
            </a:r>
            <a:r>
              <a:rPr lang="ru-RU" sz="1600" noProof="0" dirty="0"/>
              <a:t> </a:t>
            </a:r>
            <a:r>
              <a:rPr lang="ru-RU" sz="1600" noProof="0" dirty="0" err="1"/>
              <a:t>eiusmod</a:t>
            </a:r>
            <a:r>
              <a:rPr lang="ru-RU" sz="1600" noProof="0" dirty="0"/>
              <a:t> </a:t>
            </a:r>
            <a:r>
              <a:rPr lang="ru-RU" sz="1600" noProof="0" dirty="0" err="1"/>
              <a:t>tempor</a:t>
            </a:r>
            <a:r>
              <a:rPr lang="ru-RU" sz="1600" noProof="0" dirty="0"/>
              <a:t> </a:t>
            </a:r>
          </a:p>
          <a:p>
            <a:pPr marL="285750" indent="-285750" rtl="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noProof="0" dirty="0" err="1"/>
              <a:t>incididunt</a:t>
            </a:r>
            <a:r>
              <a:rPr lang="ru-RU" sz="1600" noProof="0" dirty="0"/>
              <a:t> </a:t>
            </a:r>
            <a:r>
              <a:rPr lang="ru-RU" sz="1600" noProof="0" dirty="0" err="1"/>
              <a:t>ut</a:t>
            </a:r>
            <a:r>
              <a:rPr lang="ru-RU" sz="1600" noProof="0" dirty="0"/>
              <a:t> </a:t>
            </a:r>
            <a:r>
              <a:rPr lang="ru-RU" sz="1600" noProof="0" dirty="0" err="1"/>
              <a:t>labore</a:t>
            </a:r>
            <a:r>
              <a:rPr lang="ru-RU" sz="1600" noProof="0" dirty="0"/>
              <a:t> </a:t>
            </a:r>
            <a:r>
              <a:rPr lang="ru-RU" sz="1600" noProof="0" dirty="0" err="1"/>
              <a:t>et</a:t>
            </a:r>
            <a:r>
              <a:rPr lang="ru-RU" sz="1600" noProof="0" dirty="0"/>
              <a:t> </a:t>
            </a:r>
            <a:r>
              <a:rPr lang="ru-RU" sz="1600" noProof="0" dirty="0" err="1"/>
              <a:t>dolore</a:t>
            </a:r>
            <a:r>
              <a:rPr lang="ru-RU" sz="1600" noProof="0" dirty="0"/>
              <a:t> </a:t>
            </a:r>
            <a:r>
              <a:rPr lang="ru-RU" sz="1600" noProof="0" dirty="0" err="1"/>
              <a:t>magna</a:t>
            </a:r>
            <a:r>
              <a:rPr lang="ru-RU" sz="1600" noProof="0" dirty="0"/>
              <a:t> </a:t>
            </a:r>
            <a:r>
              <a:rPr lang="ru-RU" sz="1600" noProof="0" dirty="0" err="1"/>
              <a:t>aliqua</a:t>
            </a:r>
            <a:endParaRPr lang="ru-RU" sz="1600" noProof="0" dirty="0"/>
          </a:p>
        </p:txBody>
      </p:sp>
      <p:sp>
        <p:nvSpPr>
          <p:cNvPr id="27" name="Текст 21">
            <a:extLst>
              <a:ext uri="{FF2B5EF4-FFF2-40B4-BE49-F238E27FC236}">
                <a16:creationId xmlns:a16="http://schemas.microsoft.com/office/drawing/2014/main" id="{D2D13E1C-C5A0-4BB6-A3B2-B12F463715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 rtlCol="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 rtl="0">
              <a:buNone/>
            </a:pPr>
            <a:r>
              <a:rPr lang="ru-RU" sz="1800" noProof="0" dirty="0" err="1"/>
              <a:t>Sed</a:t>
            </a:r>
            <a:r>
              <a:rPr lang="ru-RU" sz="1800" noProof="0" dirty="0"/>
              <a:t> </a:t>
            </a:r>
            <a:r>
              <a:rPr lang="ru-RU" sz="1800" noProof="0" dirty="0" err="1"/>
              <a:t>ut</a:t>
            </a:r>
            <a:r>
              <a:rPr lang="ru-RU" sz="1800" noProof="0" dirty="0"/>
              <a:t> </a:t>
            </a:r>
            <a:r>
              <a:rPr lang="ru-RU" sz="1800" noProof="0" dirty="0" err="1"/>
              <a:t>perspiciatis</a:t>
            </a:r>
            <a:r>
              <a:rPr lang="ru-RU" sz="1800" noProof="0" dirty="0"/>
              <a:t> </a:t>
            </a:r>
            <a:r>
              <a:rPr lang="ru-RU" sz="1800" noProof="0" dirty="0" err="1"/>
              <a:t>unde</a:t>
            </a:r>
            <a:r>
              <a:rPr lang="ru-RU" sz="1800" noProof="0" dirty="0"/>
              <a:t> </a:t>
            </a:r>
            <a:r>
              <a:rPr lang="ru-RU" sz="1800" noProof="0" dirty="0" err="1"/>
              <a:t>omnis</a:t>
            </a:r>
            <a:r>
              <a:rPr lang="ru-RU" sz="1800" noProof="0" dirty="0"/>
              <a:t> </a:t>
            </a:r>
            <a:r>
              <a:rPr lang="ru-RU" sz="1800" noProof="0" dirty="0" err="1"/>
              <a:t>iste</a:t>
            </a:r>
            <a:r>
              <a:rPr lang="ru-RU" sz="1800" noProof="0" dirty="0"/>
              <a:t> </a:t>
            </a:r>
            <a:r>
              <a:rPr lang="ru-RU" sz="1800" noProof="0" dirty="0" err="1"/>
              <a:t>natus</a:t>
            </a:r>
            <a:r>
              <a:rPr lang="ru-RU" sz="1800" noProof="0" dirty="0"/>
              <a:t> </a:t>
            </a:r>
            <a:r>
              <a:rPr lang="ru-RU" sz="1800" noProof="0" dirty="0" err="1"/>
              <a:t>error</a:t>
            </a:r>
            <a:r>
              <a:rPr lang="ru-RU" sz="1800" noProof="0" dirty="0"/>
              <a:t> </a:t>
            </a:r>
            <a:r>
              <a:rPr lang="ru-RU" sz="1800" noProof="0" dirty="0" err="1"/>
              <a:t>sit</a:t>
            </a:r>
            <a:r>
              <a:rPr lang="ru-RU" sz="1800" noProof="0" dirty="0"/>
              <a:t> </a:t>
            </a:r>
            <a:r>
              <a:rPr lang="ru-RU" sz="1800" noProof="0" dirty="0" err="1"/>
              <a:t>voluptatem</a:t>
            </a:r>
            <a:r>
              <a:rPr lang="ru-RU" sz="1800" noProof="0" dirty="0"/>
              <a:t> </a:t>
            </a:r>
            <a:r>
              <a:rPr lang="ru-RU" sz="1800" noProof="0" dirty="0" err="1"/>
              <a:t>accusantium</a:t>
            </a:r>
            <a:r>
              <a:rPr lang="ru-RU" sz="1800" noProof="0" dirty="0"/>
              <a:t> </a:t>
            </a:r>
            <a:r>
              <a:rPr lang="ru-RU" sz="1800" noProof="0" dirty="0" err="1"/>
              <a:t>doloremque</a:t>
            </a:r>
            <a:r>
              <a:rPr lang="ru-RU" sz="1800" noProof="0" dirty="0"/>
              <a:t> </a:t>
            </a:r>
            <a:r>
              <a:rPr lang="ru-RU" sz="1800" noProof="0" dirty="0" err="1"/>
              <a:t>laudantium</a:t>
            </a:r>
            <a:endParaRPr lang="ru-RU" sz="1800" noProof="0" dirty="0"/>
          </a:p>
        </p:txBody>
      </p:sp>
    </p:spTree>
    <p:extLst>
      <p:ext uri="{BB962C8B-B14F-4D97-AF65-F5344CB8AC3E}">
        <p14:creationId xmlns:p14="http://schemas.microsoft.com/office/powerpoint/2010/main" val="141709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68344" y="1066800"/>
            <a:ext cx="8183880" cy="676656"/>
          </a:xfrm>
        </p:spPr>
        <p:txBody>
          <a:bodyPr lIns="91440" bIns="0" rtlCol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468344" y="1748600"/>
            <a:ext cx="8183880" cy="4042600"/>
          </a:xfrm>
        </p:spPr>
        <p:txBody>
          <a:bodyPr lIns="118872" tIns="0" rtlCol="0" anchor="t"/>
          <a:lstStyle>
            <a:lvl1pPr marR="36576" algn="l"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08E7E-9B23-4C91-96F1-B1203C325B63}" type="datetime1">
              <a:rPr lang="ru-RU" noProof="0" smtClean="0"/>
              <a:t>12.11.2019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6C9E71F-78A0-4868-970E-5692D76DECFE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14352" y="1637674"/>
            <a:ext cx="3931920" cy="4389120"/>
          </a:xfrm>
        </p:spPr>
        <p:txBody>
          <a:bodyPr rtlCol="0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4755360" y="1637674"/>
            <a:ext cx="3931920" cy="4389120"/>
          </a:xfrm>
        </p:spPr>
        <p:txBody>
          <a:bodyPr rtlCol="0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A2F582-0560-4D14-A1E6-D75DF119A855}" type="datetime1">
              <a:rPr lang="ru-RU" noProof="0" smtClean="0"/>
              <a:t>12.11.2019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6C9E71F-78A0-4868-970E-5692D76DECFE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rtlCol="0" anchor="b"/>
          <a:lstStyle>
            <a:lvl1pPr>
              <a:defRPr b="1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2087562"/>
          </a:xfrm>
        </p:spPr>
        <p:txBody>
          <a:bodyPr lIns="146304" rtlCol="0" anchor="ctr"/>
          <a:lstStyle>
            <a:lvl1pPr algn="l">
              <a:buNone/>
              <a:defRPr sz="2400" b="0">
                <a:solidFill>
                  <a:schemeClr val="tx1"/>
                </a:solidFill>
              </a:defRPr>
            </a:lvl1pPr>
            <a:lvl2pPr>
              <a:buNone/>
              <a:defRPr sz="2000" b="0">
                <a:solidFill>
                  <a:schemeClr val="tx1"/>
                </a:solidFill>
              </a:defRPr>
            </a:lvl2pPr>
            <a:lvl3pPr>
              <a:buNone/>
              <a:defRPr sz="1800" b="0">
                <a:solidFill>
                  <a:schemeClr val="tx1"/>
                </a:solidFill>
              </a:defRPr>
            </a:lvl3pPr>
            <a:lvl4pPr>
              <a:buNone/>
              <a:defRPr sz="1600" b="0">
                <a:solidFill>
                  <a:schemeClr val="tx1"/>
                </a:solidFill>
              </a:defRPr>
            </a:lvl4pPr>
            <a:lvl5pPr>
              <a:buNone/>
              <a:defRPr sz="1600" b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2087562"/>
          </a:xfrm>
        </p:spPr>
        <p:txBody>
          <a:bodyPr lIns="137160" rtlCol="0" anchor="ctr"/>
          <a:lstStyle>
            <a:lvl1pPr algn="l">
              <a:buNone/>
              <a:defRPr sz="2400" b="0">
                <a:solidFill>
                  <a:schemeClr val="tx1"/>
                </a:solidFill>
              </a:defRPr>
            </a:lvl1pPr>
            <a:lvl2pPr>
              <a:buNone/>
              <a:defRPr sz="2000" b="0">
                <a:solidFill>
                  <a:schemeClr val="tx1"/>
                </a:solidFill>
              </a:defRPr>
            </a:lvl2pPr>
            <a:lvl3pPr>
              <a:buNone/>
              <a:defRPr sz="1800" b="0">
                <a:solidFill>
                  <a:schemeClr val="tx1"/>
                </a:solidFill>
              </a:defRPr>
            </a:lvl3pPr>
            <a:lvl4pPr>
              <a:buNone/>
              <a:defRPr sz="1600" b="0">
                <a:solidFill>
                  <a:schemeClr val="tx1"/>
                </a:solidFill>
              </a:defRPr>
            </a:lvl4pPr>
            <a:lvl5pPr>
              <a:buNone/>
              <a:defRPr sz="1600" b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07224" y="2736690"/>
            <a:ext cx="3931920" cy="2201069"/>
          </a:xfrm>
        </p:spPr>
        <p:txBody>
          <a:bodyPr rtlCol="0"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4652169" y="2736690"/>
            <a:ext cx="3931920" cy="2201069"/>
          </a:xfrm>
        </p:spPr>
        <p:txBody>
          <a:bodyPr rtlCol="0"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FA53D5-D594-4F2F-8979-567FA9E72D82}" type="datetime1">
              <a:rPr lang="ru-RU" noProof="0" smtClean="0"/>
              <a:t>12.11.2019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6C9E71F-78A0-4868-970E-5692D76DECFE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026416-BE46-4A0C-B307-D8D446B579E4}" type="datetime1">
              <a:rPr lang="ru-RU" noProof="0" smtClean="0"/>
              <a:t>12.11.2019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6C9E71F-78A0-4868-970E-5692D76DECFE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530352"/>
            <a:ext cx="8183880" cy="1051560"/>
          </a:xfrm>
          <a:prstGeom prst="rect">
            <a:avLst/>
          </a:prstGeom>
        </p:spPr>
        <p:txBody>
          <a:bodyPr vert="horz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idx="1"/>
          </p:nvPr>
        </p:nvSpPr>
        <p:spPr>
          <a:xfrm>
            <a:off x="502920" y="1784127"/>
            <a:ext cx="8183880" cy="4187952"/>
          </a:xfrm>
          <a:prstGeom prst="rect">
            <a:avLst/>
          </a:prstGeom>
        </p:spPr>
        <p:txBody>
          <a:bodyPr vert="horz" lIns="182880" tIns="9144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 rtl="0"/>
            <a:fld id="{D42D774A-D6DA-46D7-9F46-E9C1992982E7}" type="datetime1">
              <a:rPr lang="ru-RU" sz="1000" noProof="0" smtClean="0">
                <a:solidFill>
                  <a:schemeClr val="bg2">
                    <a:shade val="50000"/>
                  </a:schemeClr>
                </a:solidFill>
              </a:rPr>
              <a:t>12.11.2019</a:t>
            </a:fld>
            <a:endParaRPr lang="ru-RU" sz="1000" noProof="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 rtl="0"/>
            <a:endParaRPr lang="ru-RU" sz="1000" noProof="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rtl="0"/>
            <a:fld id="{E7F13AF2-DCC4-4842-96BC-1B9869901C37}" type="slidenum">
              <a:rPr lang="ru-RU" sz="1000" noProof="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ru-RU" sz="1000" noProof="0" dirty="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8" r:id="rId4"/>
    <p:sldLayoutId id="2147483659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3600" b="0" kern="1200">
          <a:solidFill>
            <a:schemeClr val="accent1">
              <a:tint val="88000"/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ООАП</a:t>
            </a:r>
          </a:p>
        </p:txBody>
      </p:sp>
      <p:sp>
        <p:nvSpPr>
          <p:cNvPr id="3" name="Прямоугольник 2"/>
          <p:cNvSpPr>
            <a:spLocks noGrp="1"/>
          </p:cNvSpPr>
          <p:nvPr>
            <p:ph type="subTitle" idx="1"/>
          </p:nvPr>
        </p:nvSpPr>
        <p:spPr>
          <a:xfrm>
            <a:off x="722376" y="4267200"/>
            <a:ext cx="7772400" cy="914400"/>
          </a:xfrm>
        </p:spPr>
        <p:txBody>
          <a:bodyPr rtlCol="0">
            <a:normAutofit fontScale="85000" lnSpcReduction="10000"/>
          </a:bodyPr>
          <a:lstStyle/>
          <a:p>
            <a:r>
              <a:rPr lang="ru-RU" sz="3900" dirty="0">
                <a:solidFill>
                  <a:srgbClr val="000000"/>
                </a:solidFill>
                <a:latin typeface="Linux Libertine"/>
              </a:rPr>
              <a:t>Строитель (шаблон проектирования)</a:t>
            </a:r>
          </a:p>
          <a:p>
            <a:endParaRPr lang="ru-RU" dirty="0"/>
          </a:p>
        </p:txBody>
      </p:sp>
      <p:sp>
        <p:nvSpPr>
          <p:cNvPr id="5" name="Прямоугольник 2">
            <a:extLst>
              <a:ext uri="{FF2B5EF4-FFF2-40B4-BE49-F238E27FC236}">
                <a16:creationId xmlns:a16="http://schemas.microsoft.com/office/drawing/2014/main" id="{EE1E0A55-4E12-4BAF-9752-C1853A3B75D4}"/>
              </a:ext>
            </a:extLst>
          </p:cNvPr>
          <p:cNvSpPr txBox="1">
            <a:spLocks/>
          </p:cNvSpPr>
          <p:nvPr/>
        </p:nvSpPr>
        <p:spPr>
          <a:xfrm>
            <a:off x="5292080" y="5410200"/>
            <a:ext cx="3506225" cy="395064"/>
          </a:xfrm>
          <a:prstGeom prst="rect">
            <a:avLst/>
          </a:prstGeom>
        </p:spPr>
        <p:txBody>
          <a:bodyPr vert="horz" lIns="182880" tIns="0" rtlCol="0">
            <a:normAutofit fontScale="92500" lnSpcReduction="20000"/>
          </a:bodyPr>
          <a:lstStyle>
            <a:lvl1pPr marL="36576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solidFill>
                  <a:srgbClr val="000000"/>
                </a:solidFill>
                <a:latin typeface="Linux Libertine"/>
              </a:rPr>
              <a:t>Косачев И.В. 93170</a:t>
            </a:r>
            <a:endParaRPr lang="ru-RU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Обзор</a:t>
            </a:r>
          </a:p>
        </p:txBody>
      </p:sp>
      <p:sp>
        <p:nvSpPr>
          <p:cNvPr id="3" name="Прямоугольник 2"/>
          <p:cNvSpPr>
            <a:spLocks noGrp="1"/>
          </p:cNvSpPr>
          <p:nvPr>
            <p:ph type="body" sz="quarter" idx="14"/>
          </p:nvPr>
        </p:nvSpPr>
        <p:spPr>
          <a:xfrm>
            <a:off x="503238" y="1905000"/>
            <a:ext cx="7885186" cy="1077913"/>
          </a:xfrm>
        </p:spPr>
        <p:txBody>
          <a:bodyPr rtlCol="0">
            <a:normAutofit/>
          </a:bodyPr>
          <a:lstStyle/>
          <a:p>
            <a:r>
              <a:rPr lang="ru-RU" b="1" dirty="0">
                <a:solidFill>
                  <a:srgbClr val="444444"/>
                </a:solidFill>
                <a:latin typeface="PT Sans"/>
              </a:rPr>
              <a:t>Строитель</a:t>
            </a:r>
            <a:r>
              <a:rPr lang="ru-RU" dirty="0">
                <a:solidFill>
                  <a:srgbClr val="444444"/>
                </a:solidFill>
                <a:latin typeface="PT Sans"/>
              </a:rPr>
              <a:t> — это порождающий паттерн проектирования, который позволяет создавать сложные объекты пошагово.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B909EC-885D-4513-AB18-08B665E36B63}"/>
              </a:ext>
            </a:extLst>
          </p:cNvPr>
          <p:cNvSpPr/>
          <p:nvPr/>
        </p:nvSpPr>
        <p:spPr>
          <a:xfrm>
            <a:off x="611560" y="2852936"/>
            <a:ext cx="777686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&amp;quot"/>
              </a:rPr>
              <a:t>Цель</a:t>
            </a:r>
          </a:p>
          <a:p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Отделяет конструирование сложного объекта от его представления так, что в результате одного и того же процесса конструирования могут получаться разные представления.</a:t>
            </a:r>
            <a:endParaRPr lang="ru-RU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32FF9B8-66B9-45BC-A281-6846FBA3BAD3}"/>
              </a:ext>
            </a:extLst>
          </p:cNvPr>
          <p:cNvSpPr/>
          <p:nvPr/>
        </p:nvSpPr>
        <p:spPr>
          <a:xfrm>
            <a:off x="608330" y="4437112"/>
            <a:ext cx="77768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&amp;quot"/>
              </a:rPr>
              <a:t>Проблема</a:t>
            </a:r>
            <a:endParaRPr lang="ru-RU" sz="2000" dirty="0">
              <a:solidFill>
                <a:srgbClr val="444444"/>
              </a:solidFill>
              <a:latin typeface="PT Sans"/>
            </a:endParaRPr>
          </a:p>
          <a:p>
            <a:r>
              <a:rPr lang="ru-RU" dirty="0">
                <a:solidFill>
                  <a:srgbClr val="444444"/>
                </a:solidFill>
                <a:latin typeface="PT Sans"/>
              </a:rPr>
              <a:t>Необходимо инициализировать множество полей и вложенных объектов в сложном объекте.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ilder.gif">
            <a:extLst>
              <a:ext uri="{FF2B5EF4-FFF2-40B4-BE49-F238E27FC236}">
                <a16:creationId xmlns:a16="http://schemas.microsoft.com/office/drawing/2014/main" id="{9B0C8AFE-6B83-4850-ADD3-D4691D288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28960"/>
            <a:ext cx="750492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B052390-BFC9-423C-ACBF-C5070235A59E}"/>
              </a:ext>
            </a:extLst>
          </p:cNvPr>
          <p:cNvSpPr/>
          <p:nvPr/>
        </p:nvSpPr>
        <p:spPr>
          <a:xfrm>
            <a:off x="539552" y="460688"/>
            <a:ext cx="8424936" cy="2327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verdana" panose="020B0604030504040204" pitchFamily="34" charset="0"/>
              </a:rPr>
              <a:t>Участники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Product</a:t>
            </a:r>
            <a:r>
              <a:rPr lang="ru-RU" sz="1400" dirty="0">
                <a:solidFill>
                  <a:srgbClr val="000000"/>
                </a:solidFill>
                <a:latin typeface="verdana" panose="020B0604030504040204" pitchFamily="34" charset="0"/>
              </a:rPr>
              <a:t>: представляет объект, который должен быть создан. В данном случае все части объекта заключены в списке </a:t>
            </a:r>
            <a:r>
              <a:rPr lang="ru-RU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parts</a:t>
            </a:r>
            <a:r>
              <a:rPr lang="ru-RU" sz="14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Builder</a:t>
            </a:r>
            <a:r>
              <a:rPr lang="ru-RU" sz="1400" dirty="0">
                <a:solidFill>
                  <a:srgbClr val="000000"/>
                </a:solidFill>
                <a:latin typeface="verdana" panose="020B0604030504040204" pitchFamily="34" charset="0"/>
              </a:rPr>
              <a:t>: определяет интерфейс для создания различных частей объекта </a:t>
            </a:r>
            <a:r>
              <a:rPr lang="ru-RU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Product</a:t>
            </a:r>
            <a:endParaRPr lang="ru-RU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ConcreteBuilder</a:t>
            </a:r>
            <a:r>
              <a:rPr lang="ru-RU" sz="1400" dirty="0">
                <a:solidFill>
                  <a:srgbClr val="000000"/>
                </a:solidFill>
                <a:latin typeface="verdana" panose="020B0604030504040204" pitchFamily="34" charset="0"/>
              </a:rPr>
              <a:t>: конкретная реализация </a:t>
            </a:r>
            <a:r>
              <a:rPr lang="ru-RU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Buildera</a:t>
            </a:r>
            <a:r>
              <a:rPr lang="ru-RU" sz="1400" dirty="0">
                <a:solidFill>
                  <a:srgbClr val="000000"/>
                </a:solidFill>
                <a:latin typeface="verdana" panose="020B0604030504040204" pitchFamily="34" charset="0"/>
              </a:rPr>
              <a:t>. Создает объект </a:t>
            </a:r>
            <a:r>
              <a:rPr lang="ru-RU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Product</a:t>
            </a:r>
            <a:r>
              <a:rPr lang="ru-RU" sz="1400" dirty="0">
                <a:solidFill>
                  <a:srgbClr val="000000"/>
                </a:solidFill>
                <a:latin typeface="verdana" panose="020B0604030504040204" pitchFamily="34" charset="0"/>
              </a:rPr>
              <a:t> и определяет интерфейс для доступа к нему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Director</a:t>
            </a:r>
            <a:r>
              <a:rPr lang="ru-RU" sz="1400" dirty="0">
                <a:solidFill>
                  <a:srgbClr val="000000"/>
                </a:solidFill>
                <a:latin typeface="verdana" panose="020B0604030504040204" pitchFamily="34" charset="0"/>
              </a:rPr>
              <a:t>: распорядитель - создает объект, используя объекты </a:t>
            </a:r>
            <a:r>
              <a:rPr lang="ru-RU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Builder</a:t>
            </a:r>
            <a:endParaRPr lang="ru-RU" sz="14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5">
            <a:extLst>
              <a:ext uri="{FF2B5EF4-FFF2-40B4-BE49-F238E27FC236}">
                <a16:creationId xmlns:a16="http://schemas.microsoft.com/office/drawing/2014/main" id="{60F00EA3-21DC-4C96-BA7D-229931FAA847}"/>
              </a:ext>
            </a:extLst>
          </p:cNvPr>
          <p:cNvSpPr txBox="1">
            <a:spLocks/>
          </p:cNvSpPr>
          <p:nvPr/>
        </p:nvSpPr>
        <p:spPr>
          <a:xfrm>
            <a:off x="395536" y="2132856"/>
            <a:ext cx="8352928" cy="2808312"/>
          </a:xfrm>
          <a:prstGeom prst="rect">
            <a:avLst/>
          </a:prstGeom>
        </p:spPr>
        <p:txBody>
          <a:bodyPr vert="horz" lIns="182880" tIns="91440" rtlCol="0">
            <a:normAutofit fontScale="92500"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-даёт возможность использовать один и тот же код строительства для получения разных представлений объектов</a:t>
            </a:r>
          </a:p>
          <a:p>
            <a:endParaRPr lang="ru-RU" sz="2000" dirty="0"/>
          </a:p>
          <a:p>
            <a:r>
              <a:rPr lang="ru-RU" sz="2000" dirty="0"/>
              <a:t>-позволяет изменять внутреннее представление продукта;</a:t>
            </a:r>
          </a:p>
          <a:p>
            <a:endParaRPr lang="ru-RU" sz="2000" dirty="0"/>
          </a:p>
          <a:p>
            <a:r>
              <a:rPr lang="ru-RU" sz="2000" dirty="0"/>
              <a:t>-изолирует код, реализующий конструирование и представление;</a:t>
            </a:r>
          </a:p>
          <a:p>
            <a:endParaRPr lang="ru-RU" sz="2000" dirty="0"/>
          </a:p>
          <a:p>
            <a:r>
              <a:rPr lang="ru-RU" sz="2000" dirty="0"/>
              <a:t>-дает более тонкий контроль над процессом конструирования.</a:t>
            </a:r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17DDC24-3739-41FA-BAA1-D7EC0E58EFF0}"/>
              </a:ext>
            </a:extLst>
          </p:cNvPr>
          <p:cNvSpPr/>
          <p:nvPr/>
        </p:nvSpPr>
        <p:spPr>
          <a:xfrm>
            <a:off x="683568" y="404664"/>
            <a:ext cx="2250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Плюсы: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E3D451A-C5D8-475B-B147-BB9854007038}"/>
              </a:ext>
            </a:extLst>
          </p:cNvPr>
          <p:cNvSpPr txBox="1">
            <a:spLocks/>
          </p:cNvSpPr>
          <p:nvPr/>
        </p:nvSpPr>
        <p:spPr>
          <a:xfrm>
            <a:off x="323528" y="548680"/>
            <a:ext cx="7772400" cy="867544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Отношения с другими паттернами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BE28BC5-24F0-458D-8569-0E46844B2696}"/>
              </a:ext>
            </a:extLst>
          </p:cNvPr>
          <p:cNvSpPr txBox="1">
            <a:spLocks/>
          </p:cNvSpPr>
          <p:nvPr/>
        </p:nvSpPr>
        <p:spPr>
          <a:xfrm>
            <a:off x="179512" y="1844824"/>
            <a:ext cx="8640960" cy="3888432"/>
          </a:xfrm>
          <a:prstGeom prst="rect">
            <a:avLst/>
          </a:prstGeom>
        </p:spPr>
        <p:txBody>
          <a:bodyPr rtlCol="0">
            <a:normAutofit fontScale="70000" lnSpcReduction="2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Многие архитектуры начинаются с применения Фабричного метода и эволюционируют в сторону Абстрактной фабрики, Прототипа или Строителя.</a:t>
            </a:r>
          </a:p>
          <a:p>
            <a:r>
              <a:rPr lang="ru-RU" dirty="0"/>
              <a:t>Строитель концентрируется на построении сложных объектов шаг за шагом. Абстрактная фабрика специализируется на создании семейств связанных продуктов. Строитель возвращает продукт только после выполнения всех шагов, а Абстрактная фабрика возвращает продукт сразу же.</a:t>
            </a:r>
          </a:p>
          <a:p>
            <a:r>
              <a:rPr lang="ru-RU" dirty="0"/>
              <a:t>Паттерн Строитель может быть построен в виде Моста: директор будет играть роль абстракции, а строители — реализации.</a:t>
            </a:r>
          </a:p>
          <a:p>
            <a:r>
              <a:rPr lang="ru-RU" dirty="0"/>
              <a:t>Абстрактная фабрика, Строитель и Прототип могут быть реализованы при помощи Одиночки.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96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E0788CE-558E-40C8-B923-D0B6896B6D2A}"/>
              </a:ext>
            </a:extLst>
          </p:cNvPr>
          <p:cNvSpPr/>
          <p:nvPr/>
        </p:nvSpPr>
        <p:spPr>
          <a:xfrm>
            <a:off x="503548" y="2306321"/>
            <a:ext cx="8136904" cy="268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Когда процесс создания нового объекта не должен зависеть от того, из каких частей этот объект состоит и как эти части связаны между собой</a:t>
            </a:r>
          </a:p>
          <a:p>
            <a:pPr>
              <a:lnSpc>
                <a:spcPct val="160000"/>
              </a:lnSpc>
            </a:pPr>
            <a:endParaRPr lang="ru-RU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Когда необходимо обеспечить получение различных вариаций объекта в процессе его создания</a:t>
            </a:r>
            <a:endParaRPr lang="ru-RU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9782A38-021F-4EBD-A391-874A14DC59AA}"/>
              </a:ext>
            </a:extLst>
          </p:cNvPr>
          <p:cNvSpPr/>
          <p:nvPr/>
        </p:nvSpPr>
        <p:spPr>
          <a:xfrm>
            <a:off x="481844" y="1052736"/>
            <a:ext cx="8640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verdana" panose="020B0604030504040204" pitchFamily="34" charset="0"/>
              </a:rPr>
              <a:t>Когда использовать паттерн Строитель?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8">
            <a:extLst>
              <a:ext uri="{FF2B5EF4-FFF2-40B4-BE49-F238E27FC236}">
                <a16:creationId xmlns:a16="http://schemas.microsoft.com/office/drawing/2014/main" id="{7BF2CEB2-D550-4F45-A244-15461B9E54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9387" y="2847020"/>
            <a:ext cx="8245226" cy="1163960"/>
          </a:xfrm>
        </p:spPr>
        <p:txBody>
          <a:bodyPr>
            <a:normAutofit/>
          </a:bodyPr>
          <a:lstStyle/>
          <a:p>
            <a:r>
              <a:rPr lang="ru-RU" sz="5400" dirty="0"/>
              <a:t>Спасибо за внимание!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Custom 6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418111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8">
      <a:majorFont>
        <a:latin typeface="Calibri"/>
        <a:ea typeface=""/>
        <a:cs typeface=""/>
      </a:majorFont>
      <a:minorFont>
        <a:latin typeface="Verdana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50677_TF10167128" id="{0F246AD5-D6F9-4595-A3FC-66CFAAC4B1DB}" vid="{2269546D-C6B1-4249-BEE9-58C6A65A92E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Staff training presentation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Staff training presentation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264800</Value>
      <Value>1317039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TimesCloned xmlns="4873beb7-5857-4685-be1f-d57550cc96cc" xsi:nil="true"/>
    <EditorialStatus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2009-05-30T20:43:57+00:00</AssetStart>
    <LastHandOff xmlns="4873beb7-5857-4685-be1f-d57550cc96cc" xsi:nil="true"/>
    <ArtSampleDocs xmlns="4873beb7-5857-4685-be1f-d57550cc96cc" xsi:nil="true"/>
    <TPClientViewer xmlns="4873beb7-5857-4685-be1f-d57550cc96cc">Microsoft Office PowerPoint</TPClientViewer>
    <UACurrentWords xmlns="4873beb7-5857-4685-be1f-d57550cc96cc">0</UACurrentWords>
    <UALocRecommendation xmlns="4873beb7-5857-4685-be1f-d57550cc96cc">Localize</UALocRecommendation>
    <IsDeleted xmlns="4873beb7-5857-4685-be1f-d57550cc96cc">false</IsDeleted>
    <UANotes xmlns="4873beb7-5857-4685-be1f-d57550cc96cc">online onlyFedEx</UANotes>
    <TemplateStatus xmlns="4873beb7-5857-4685-be1f-d57550cc96cc">Complete</TemplateStatus>
    <ShowIn xmlns="4873beb7-5857-4685-be1f-d57550cc96cc" xsi:nil="true"/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TP010167128</AssetId>
    <TPApplication xmlns="4873beb7-5857-4685-be1f-d57550cc96cc">PowerPoint</TPApplication>
    <TPLaunchHelpLink xmlns="4873beb7-5857-4685-be1f-d57550cc96cc" xsi:nil="true"/>
    <IntlLocPriority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PlannedPubDate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116885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C36621-6C65-4A61-A938-FD74A2B05B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C7D299-2CAB-46D2-9D27-21E1A60B59DD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purl.org/dc/dcmitype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CBA9694-26DF-45B8-BF2C-F755491EF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Обучение персонала </Template>
  <TotalTime>0</TotalTime>
  <Words>276</Words>
  <Application>Microsoft Office PowerPoint</Application>
  <PresentationFormat>Экран (4:3)</PresentationFormat>
  <Paragraphs>39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&amp;quot</vt:lpstr>
      <vt:lpstr>Arial</vt:lpstr>
      <vt:lpstr>Calibri</vt:lpstr>
      <vt:lpstr>Linux Libertine</vt:lpstr>
      <vt:lpstr>PT Sans</vt:lpstr>
      <vt:lpstr>Verdana</vt:lpstr>
      <vt:lpstr>Verdana</vt:lpstr>
      <vt:lpstr>Wingdings 2</vt:lpstr>
      <vt:lpstr>Аспект</vt:lpstr>
      <vt:lpstr>ООАП</vt:lpstr>
      <vt:lpstr>Обзор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2019-11-12T16:58:45Z</dcterms:created>
  <dcterms:modified xsi:type="dcterms:W3CDTF">2019-11-12T19:02:46Z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65;#zpp120;#419;#zpp140;#79;#tpl120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