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5BB22-DDCC-42F4-9A4F-1E7EC4F07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86AF3C-0DF0-4311-AC7B-851BFA2F4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10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0D136-E7C2-410F-8363-B13F37DF0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methods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E57FA-8786-4716-926E-332449DED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/>
              <a:t>Deterministic modeling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Stochastic </a:t>
            </a:r>
            <a:r>
              <a:rPr lang="en-US" sz="2800" dirty="0"/>
              <a:t>modeling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Discrete-event modeling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System dynamics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Agent-based modeling</a:t>
            </a:r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8169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38D8F-B1A9-4433-9B88-FDA18651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vs. Models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B614B-5DB1-4C59-B445-02A710438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System is a real object, process, phenomenon, etc.</a:t>
            </a:r>
          </a:p>
          <a:p>
            <a:r>
              <a:rPr lang="en-US" sz="2400" dirty="0"/>
              <a:t>Model is an accurate or approximate (in most cases) description of the system.</a:t>
            </a:r>
          </a:p>
          <a:p>
            <a:r>
              <a:rPr lang="en-US" sz="2400" dirty="0"/>
              <a:t>Modeling is: </a:t>
            </a:r>
          </a:p>
          <a:p>
            <a:pPr lvl="1"/>
            <a:r>
              <a:rPr lang="en-US" sz="2000" dirty="0"/>
              <a:t>Process of model building ;</a:t>
            </a:r>
          </a:p>
          <a:p>
            <a:pPr lvl="1"/>
            <a:r>
              <a:rPr lang="en-US" sz="2000" dirty="0"/>
              <a:t>Analysis of the model, e.g. obtaining results using the model.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8038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00D7B-0D54-4E06-A4F4-A7A6822F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Modeling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1F594-8C35-42CB-BE52-4D316B52B70C}"/>
              </a:ext>
            </a:extLst>
          </p:cNvPr>
          <p:cNvSpPr txBox="1"/>
          <p:nvPr/>
        </p:nvSpPr>
        <p:spPr>
          <a:xfrm>
            <a:off x="1308682" y="2189527"/>
            <a:ext cx="117218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Physical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E0AEA-C658-4AF2-914D-DA6CD32E5745}"/>
              </a:ext>
            </a:extLst>
          </p:cNvPr>
          <p:cNvSpPr txBox="1"/>
          <p:nvPr/>
        </p:nvSpPr>
        <p:spPr>
          <a:xfrm>
            <a:off x="3415716" y="2189527"/>
            <a:ext cx="1918795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Mathematical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47FD14-2353-480A-AA81-5E6CF06B5F0A}"/>
              </a:ext>
            </a:extLst>
          </p:cNvPr>
          <p:cNvSpPr txBox="1"/>
          <p:nvPr/>
        </p:nvSpPr>
        <p:spPr>
          <a:xfrm>
            <a:off x="7021969" y="2189527"/>
            <a:ext cx="1439689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Computer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715DC-5E7E-4BC4-B5E4-1561BA99608D}"/>
              </a:ext>
            </a:extLst>
          </p:cNvPr>
          <p:cNvSpPr txBox="1"/>
          <p:nvPr/>
        </p:nvSpPr>
        <p:spPr>
          <a:xfrm>
            <a:off x="2572173" y="3429000"/>
            <a:ext cx="1401859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Analytical</a:t>
            </a:r>
            <a:endParaRPr lang="ru-RU" sz="2400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B3373C8F-22EB-4729-B1B1-F05EBE21AF6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3273103" y="2651192"/>
            <a:ext cx="1102011" cy="77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BF657E-C44F-44D6-B86E-CD1080047F0F}"/>
              </a:ext>
            </a:extLst>
          </p:cNvPr>
          <p:cNvSpPr txBox="1"/>
          <p:nvPr/>
        </p:nvSpPr>
        <p:spPr>
          <a:xfrm>
            <a:off x="4766273" y="3429000"/>
            <a:ext cx="1467709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Numerical</a:t>
            </a:r>
            <a:endParaRPr lang="ru-RU" sz="2400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2138517-602B-4DCA-810F-7A1E18158B7D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4375114" y="2651192"/>
            <a:ext cx="1125014" cy="77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A55389-B7E2-48E6-AA39-7F00465FA93A}"/>
              </a:ext>
            </a:extLst>
          </p:cNvPr>
          <p:cNvSpPr txBox="1"/>
          <p:nvPr/>
        </p:nvSpPr>
        <p:spPr>
          <a:xfrm>
            <a:off x="6984073" y="3429000"/>
            <a:ext cx="1515479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Simulation</a:t>
            </a:r>
            <a:endParaRPr lang="ru-RU" sz="2400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86048F59-E911-4EE9-B4A9-A54EAC2F1A19}"/>
              </a:ext>
            </a:extLst>
          </p:cNvPr>
          <p:cNvCxnSpPr>
            <a:stCxn id="5" idx="2"/>
          </p:cNvCxnSpPr>
          <p:nvPr/>
        </p:nvCxnSpPr>
        <p:spPr>
          <a:xfrm>
            <a:off x="4375114" y="2651192"/>
            <a:ext cx="3366699" cy="77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ABB9813C-428A-4A44-A7DC-7751AC680C68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flipH="1">
            <a:off x="7741813" y="2651192"/>
            <a:ext cx="1" cy="77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78E65D0-F1A7-4EF4-9118-EA9EA3A2EAB0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6233982" y="3659833"/>
            <a:ext cx="750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B47F6CD4-8E7F-4780-98C4-B85F2D4DBC2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759978" y="3890665"/>
            <a:ext cx="513125" cy="90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9D2DEDB3-F2B0-4E43-8571-6CDE0ECDD60D}"/>
              </a:ext>
            </a:extLst>
          </p:cNvPr>
          <p:cNvCxnSpPr>
            <a:stCxn id="7" idx="2"/>
          </p:cNvCxnSpPr>
          <p:nvPr/>
        </p:nvCxnSpPr>
        <p:spPr>
          <a:xfrm>
            <a:off x="3273103" y="3890665"/>
            <a:ext cx="551005" cy="90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2911B77D-44B9-4A20-BCA2-1968054714C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451295" y="2651192"/>
            <a:ext cx="443477" cy="63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7BA7FC4-8F05-40C5-8EDB-261449FC214C}"/>
              </a:ext>
            </a:extLst>
          </p:cNvPr>
          <p:cNvCxnSpPr>
            <a:cxnSpLocks/>
          </p:cNvCxnSpPr>
          <p:nvPr/>
        </p:nvCxnSpPr>
        <p:spPr>
          <a:xfrm>
            <a:off x="1931771" y="2651192"/>
            <a:ext cx="403525" cy="63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62F43935-1D95-4907-9F24-EFE88B15D58C}"/>
              </a:ext>
            </a:extLst>
          </p:cNvPr>
          <p:cNvCxnSpPr>
            <a:stCxn id="13" idx="2"/>
          </p:cNvCxnSpPr>
          <p:nvPr/>
        </p:nvCxnSpPr>
        <p:spPr>
          <a:xfrm flipH="1">
            <a:off x="5076044" y="3890665"/>
            <a:ext cx="424084" cy="84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DA69C2A-D756-4430-BFA6-14DA928D72A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500128" y="3890665"/>
            <a:ext cx="444036" cy="84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1A90A2DC-9D46-42A9-91AA-2793C5B0522F}"/>
              </a:ext>
            </a:extLst>
          </p:cNvPr>
          <p:cNvCxnSpPr>
            <a:stCxn id="16" idx="2"/>
          </p:cNvCxnSpPr>
          <p:nvPr/>
        </p:nvCxnSpPr>
        <p:spPr>
          <a:xfrm flipH="1">
            <a:off x="7290033" y="3890665"/>
            <a:ext cx="451780" cy="84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9EB1F598-FBAE-48A8-993B-09C2C4661ACB}"/>
              </a:ext>
            </a:extLst>
          </p:cNvPr>
          <p:cNvCxnSpPr/>
          <p:nvPr/>
        </p:nvCxnSpPr>
        <p:spPr>
          <a:xfrm>
            <a:off x="7741812" y="3890665"/>
            <a:ext cx="538122" cy="84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>
            <a:extLst>
              <a:ext uri="{FF2B5EF4-FFF2-40B4-BE49-F238E27FC236}">
                <a16:creationId xmlns:a16="http://schemas.microsoft.com/office/drawing/2014/main" id="{50EDBBFC-321A-48CA-B170-7D4085773270}"/>
              </a:ext>
            </a:extLst>
          </p:cNvPr>
          <p:cNvSpPr/>
          <p:nvPr/>
        </p:nvSpPr>
        <p:spPr>
          <a:xfrm>
            <a:off x="6395225" y="1737359"/>
            <a:ext cx="3224602" cy="4034261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rgbClr val="C00000"/>
                </a:solidFill>
              </a:rPr>
              <a:t>    !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74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3" grpId="0" animBg="1"/>
      <p:bldP spid="16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67326-AF2D-4649-8E8B-70558423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2F799-49A2-48EE-B037-6A0767D4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D82B68-70DC-426D-AC14-3117CBAF1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9063"/>
            <a:ext cx="9481237" cy="581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53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2ADDE-9547-4244-BEEB-88D30A23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DFAD0B-41F8-4E5E-9254-10BDF07B4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EB505B-116E-47CF-B69F-4E8DE272D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306" y="0"/>
            <a:ext cx="6671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6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89EFB-41A0-4EDF-8503-7562AC05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Model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095320-D59A-4931-B7E7-EF2EF0A1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is a model of algorithm of real system evolution</a:t>
            </a:r>
          </a:p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Typical features of a simulation model: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2600" dirty="0"/>
              <a:t>Modeling time, time slot, state of the model is calculated at special moments of time.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2600" dirty="0"/>
              <a:t>Result is numerical.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2600" dirty="0"/>
              <a:t>There is error in calculation. In most cases it depends on time slot and/or amount of resulting data (for stochastic models).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55749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0E761-1CBA-462B-A831-5C8D686B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9C78DA-821F-4228-B28D-46AA02877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Purposes</a:t>
            </a:r>
            <a:r>
              <a:rPr lang="en-US" sz="28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Obtain characteristics of system evolution in numerical 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Visualization of system evolution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Fields of application</a:t>
            </a:r>
            <a:r>
              <a:rPr lang="en-US" sz="28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Research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Computer games 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9569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1B6027-50FB-4122-BB3E-37B5390D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should do before starting simulation?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DC1836-C878-48B7-AC97-A97FE92A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Determine goals: what we expect from simulation?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Build mathematical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Choose simulation method(s).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Determine input and output parameters.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Determine how we will analyze accuracy of results.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8991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85BD7-B6C2-4753-9F0F-73F19600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Simulation Modeling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B128ED-2B9E-46FE-B7DD-629501A0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(common classification)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Continuous simulation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Discrete-event modeling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System dynamics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Agent-based modeling</a:t>
            </a:r>
            <a:endParaRPr lang="ru-RU" sz="2800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773A0A12-3ADC-411F-9B26-2A74C8DB56C4}"/>
              </a:ext>
            </a:extLst>
          </p:cNvPr>
          <p:cNvCxnSpPr/>
          <p:nvPr/>
        </p:nvCxnSpPr>
        <p:spPr>
          <a:xfrm>
            <a:off x="796954" y="562062"/>
            <a:ext cx="10763075" cy="54108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98BB6293-1A9F-463E-A801-3DA9441C43CF}"/>
              </a:ext>
            </a:extLst>
          </p:cNvPr>
          <p:cNvCxnSpPr>
            <a:cxnSpLocks/>
          </p:cNvCxnSpPr>
          <p:nvPr/>
        </p:nvCxnSpPr>
        <p:spPr>
          <a:xfrm flipV="1">
            <a:off x="796954" y="562062"/>
            <a:ext cx="10763075" cy="53689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24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</TotalTime>
  <Words>224</Words>
  <Application>Microsoft Office PowerPoint</Application>
  <PresentationFormat>Широкоэкранный</PresentationFormat>
  <Paragraphs>48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Ретро</vt:lpstr>
      <vt:lpstr>Simulation</vt:lpstr>
      <vt:lpstr>Systems vs. Models</vt:lpstr>
      <vt:lpstr>Types of Modeling</vt:lpstr>
      <vt:lpstr>Презентация PowerPoint</vt:lpstr>
      <vt:lpstr>Презентация PowerPoint</vt:lpstr>
      <vt:lpstr>Simulation Model</vt:lpstr>
      <vt:lpstr>Simulation</vt:lpstr>
      <vt:lpstr>What we should do before starting simulation?</vt:lpstr>
      <vt:lpstr>Types of Simulation Modeling</vt:lpstr>
      <vt:lpstr>Simulation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</dc:title>
  <dc:creator>Моисеева Светлана</dc:creator>
  <cp:lastModifiedBy>Моисеева Светлана</cp:lastModifiedBy>
  <cp:revision>22</cp:revision>
  <dcterms:created xsi:type="dcterms:W3CDTF">2019-01-25T03:35:28Z</dcterms:created>
  <dcterms:modified xsi:type="dcterms:W3CDTF">2019-02-15T13:56:20Z</dcterms:modified>
</cp:coreProperties>
</file>