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2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6094-1879-4412-B559-EACB8823C509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C2A6BD-BF53-4DAA-8481-99B760FA12E8}">
      <dgm:prSet custT="1"/>
      <dgm:spPr/>
      <dgm:t>
        <a:bodyPr/>
        <a:lstStyle/>
        <a:p>
          <a:r>
            <a:rPr lang="en-US" sz="2400" dirty="0"/>
            <a:t>Generator is an algorithm (software component) which can generate realizations of some random object X</a:t>
          </a:r>
        </a:p>
      </dgm:t>
    </dgm:pt>
    <dgm:pt modelId="{A2BB85B4-139A-468D-9601-077A581AA358}" type="parTrans" cxnId="{354995F2-1D1A-40E3-B7D7-DC7EC7A7C262}">
      <dgm:prSet/>
      <dgm:spPr/>
      <dgm:t>
        <a:bodyPr/>
        <a:lstStyle/>
        <a:p>
          <a:endParaRPr lang="en-US"/>
        </a:p>
      </dgm:t>
    </dgm:pt>
    <dgm:pt modelId="{FC0829D7-F06E-482B-AAC1-9DFF7A8E80CD}" type="sibTrans" cxnId="{354995F2-1D1A-40E3-B7D7-DC7EC7A7C262}">
      <dgm:prSet/>
      <dgm:spPr/>
      <dgm:t>
        <a:bodyPr/>
        <a:lstStyle/>
        <a:p>
          <a:endParaRPr lang="en-US"/>
        </a:p>
      </dgm:t>
    </dgm:pt>
    <dgm:pt modelId="{D1359E59-4E62-42D6-85A3-298117EC329A}">
      <dgm:prSet custT="1"/>
      <dgm:spPr/>
      <dgm:t>
        <a:bodyPr/>
        <a:lstStyle/>
        <a:p>
          <a:r>
            <a:rPr lang="en-US" sz="2400" dirty="0"/>
            <a:t>Most of generators use base generator </a:t>
          </a:r>
        </a:p>
      </dgm:t>
    </dgm:pt>
    <dgm:pt modelId="{049188EC-4752-478A-BF6E-538FC2EBC331}" type="parTrans" cxnId="{45DEBB5D-CF4E-40CF-8F63-15B9A4673920}">
      <dgm:prSet/>
      <dgm:spPr/>
      <dgm:t>
        <a:bodyPr/>
        <a:lstStyle/>
        <a:p>
          <a:endParaRPr lang="en-US"/>
        </a:p>
      </dgm:t>
    </dgm:pt>
    <dgm:pt modelId="{F8AE9EAB-229F-47B6-98D6-E76B01852129}" type="sibTrans" cxnId="{45DEBB5D-CF4E-40CF-8F63-15B9A4673920}">
      <dgm:prSet/>
      <dgm:spPr/>
      <dgm:t>
        <a:bodyPr/>
        <a:lstStyle/>
        <a:p>
          <a:endParaRPr lang="en-US"/>
        </a:p>
      </dgm:t>
    </dgm:pt>
    <dgm:pt modelId="{EF1E1FCD-D5C5-42A9-8791-A11966E2DB30}" type="pres">
      <dgm:prSet presAssocID="{A6876094-1879-4412-B559-EACB8823C509}" presName="root" presStyleCnt="0">
        <dgm:presLayoutVars>
          <dgm:dir/>
          <dgm:resizeHandles val="exact"/>
        </dgm:presLayoutVars>
      </dgm:prSet>
      <dgm:spPr/>
    </dgm:pt>
    <dgm:pt modelId="{A5876DC0-7359-4080-ACAC-60DBA84E5D54}" type="pres">
      <dgm:prSet presAssocID="{0FC2A6BD-BF53-4DAA-8481-99B760FA12E8}" presName="compNode" presStyleCnt="0"/>
      <dgm:spPr/>
    </dgm:pt>
    <dgm:pt modelId="{157E3AD7-4AF0-43BB-A893-3945A12D81AC}" type="pres">
      <dgm:prSet presAssocID="{0FC2A6BD-BF53-4DAA-8481-99B760FA12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C6E998-B602-421F-AF05-1C7098D09832}" type="pres">
      <dgm:prSet presAssocID="{0FC2A6BD-BF53-4DAA-8481-99B760FA12E8}" presName="spaceRect" presStyleCnt="0"/>
      <dgm:spPr/>
    </dgm:pt>
    <dgm:pt modelId="{972C9FEC-65CF-4143-87F5-C753D7940CA7}" type="pres">
      <dgm:prSet presAssocID="{0FC2A6BD-BF53-4DAA-8481-99B760FA12E8}" presName="textRect" presStyleLbl="revTx" presStyleIdx="0" presStyleCnt="2" custScaleX="195641" custScaleY="161000">
        <dgm:presLayoutVars>
          <dgm:chMax val="1"/>
          <dgm:chPref val="1"/>
        </dgm:presLayoutVars>
      </dgm:prSet>
      <dgm:spPr/>
    </dgm:pt>
    <dgm:pt modelId="{495568DE-B626-4A08-AE70-0F65F5F8C157}" type="pres">
      <dgm:prSet presAssocID="{FC0829D7-F06E-482B-AAC1-9DFF7A8E80CD}" presName="sibTrans" presStyleCnt="0"/>
      <dgm:spPr/>
    </dgm:pt>
    <dgm:pt modelId="{EE72968C-0D25-45F9-BA3D-62EAC5948F61}" type="pres">
      <dgm:prSet presAssocID="{D1359E59-4E62-42D6-85A3-298117EC329A}" presName="compNode" presStyleCnt="0"/>
      <dgm:spPr/>
    </dgm:pt>
    <dgm:pt modelId="{C520CB5C-588F-4B82-BE4A-4C35F9DF0B05}" type="pres">
      <dgm:prSet presAssocID="{D1359E59-4E62-42D6-85A3-298117EC32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345A239-9451-4B51-9A58-25E4B43D0F4F}" type="pres">
      <dgm:prSet presAssocID="{D1359E59-4E62-42D6-85A3-298117EC329A}" presName="spaceRect" presStyleCnt="0"/>
      <dgm:spPr/>
    </dgm:pt>
    <dgm:pt modelId="{718CBCD9-1BAD-43F5-90ED-45ADDA86FD2E}" type="pres">
      <dgm:prSet presAssocID="{D1359E59-4E62-42D6-85A3-298117EC32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A73E32-105C-492F-9621-F5C5D730AAB5}" type="presOf" srcId="{0FC2A6BD-BF53-4DAA-8481-99B760FA12E8}" destId="{972C9FEC-65CF-4143-87F5-C753D7940CA7}" srcOrd="0" destOrd="0" presId="urn:microsoft.com/office/officeart/2018/2/layout/IconLabelList"/>
    <dgm:cxn modelId="{7C32893F-6BE9-421A-AB64-B8AF5CF9A0AA}" type="presOf" srcId="{D1359E59-4E62-42D6-85A3-298117EC329A}" destId="{718CBCD9-1BAD-43F5-90ED-45ADDA86FD2E}" srcOrd="0" destOrd="0" presId="urn:microsoft.com/office/officeart/2018/2/layout/IconLabelList"/>
    <dgm:cxn modelId="{45DEBB5D-CF4E-40CF-8F63-15B9A4673920}" srcId="{A6876094-1879-4412-B559-EACB8823C509}" destId="{D1359E59-4E62-42D6-85A3-298117EC329A}" srcOrd="1" destOrd="0" parTransId="{049188EC-4752-478A-BF6E-538FC2EBC331}" sibTransId="{F8AE9EAB-229F-47B6-98D6-E76B01852129}"/>
    <dgm:cxn modelId="{B2C2F7BD-D89D-4B64-92DA-D735DED62B31}" type="presOf" srcId="{A6876094-1879-4412-B559-EACB8823C509}" destId="{EF1E1FCD-D5C5-42A9-8791-A11966E2DB30}" srcOrd="0" destOrd="0" presId="urn:microsoft.com/office/officeart/2018/2/layout/IconLabelList"/>
    <dgm:cxn modelId="{354995F2-1D1A-40E3-B7D7-DC7EC7A7C262}" srcId="{A6876094-1879-4412-B559-EACB8823C509}" destId="{0FC2A6BD-BF53-4DAA-8481-99B760FA12E8}" srcOrd="0" destOrd="0" parTransId="{A2BB85B4-139A-468D-9601-077A581AA358}" sibTransId="{FC0829D7-F06E-482B-AAC1-9DFF7A8E80CD}"/>
    <dgm:cxn modelId="{C9A4BB09-C3BB-4C5B-86A3-739A16CE1A75}" type="presParOf" srcId="{EF1E1FCD-D5C5-42A9-8791-A11966E2DB30}" destId="{A5876DC0-7359-4080-ACAC-60DBA84E5D54}" srcOrd="0" destOrd="0" presId="urn:microsoft.com/office/officeart/2018/2/layout/IconLabelList"/>
    <dgm:cxn modelId="{3ED3CE31-9432-4166-9A38-0563A4048B90}" type="presParOf" srcId="{A5876DC0-7359-4080-ACAC-60DBA84E5D54}" destId="{157E3AD7-4AF0-43BB-A893-3945A12D81AC}" srcOrd="0" destOrd="0" presId="urn:microsoft.com/office/officeart/2018/2/layout/IconLabelList"/>
    <dgm:cxn modelId="{3872B4FA-A2B2-45AA-B474-E5337FACCC25}" type="presParOf" srcId="{A5876DC0-7359-4080-ACAC-60DBA84E5D54}" destId="{98C6E998-B602-421F-AF05-1C7098D09832}" srcOrd="1" destOrd="0" presId="urn:microsoft.com/office/officeart/2018/2/layout/IconLabelList"/>
    <dgm:cxn modelId="{21D9229D-2CA1-47C8-AB32-F142BEDE802B}" type="presParOf" srcId="{A5876DC0-7359-4080-ACAC-60DBA84E5D54}" destId="{972C9FEC-65CF-4143-87F5-C753D7940CA7}" srcOrd="2" destOrd="0" presId="urn:microsoft.com/office/officeart/2018/2/layout/IconLabelList"/>
    <dgm:cxn modelId="{4EF89E78-5B76-47FA-845D-ED83FEA1F356}" type="presParOf" srcId="{EF1E1FCD-D5C5-42A9-8791-A11966E2DB30}" destId="{495568DE-B626-4A08-AE70-0F65F5F8C157}" srcOrd="1" destOrd="0" presId="urn:microsoft.com/office/officeart/2018/2/layout/IconLabelList"/>
    <dgm:cxn modelId="{72529722-D417-40E8-8846-D4049684D622}" type="presParOf" srcId="{EF1E1FCD-D5C5-42A9-8791-A11966E2DB30}" destId="{EE72968C-0D25-45F9-BA3D-62EAC5948F61}" srcOrd="2" destOrd="0" presId="urn:microsoft.com/office/officeart/2018/2/layout/IconLabelList"/>
    <dgm:cxn modelId="{37B4A560-4B05-4779-A7E7-7930F9F7E46B}" type="presParOf" srcId="{EE72968C-0D25-45F9-BA3D-62EAC5948F61}" destId="{C520CB5C-588F-4B82-BE4A-4C35F9DF0B05}" srcOrd="0" destOrd="0" presId="urn:microsoft.com/office/officeart/2018/2/layout/IconLabelList"/>
    <dgm:cxn modelId="{AF2F96F8-832D-493F-9DF7-4A3E84E9C59B}" type="presParOf" srcId="{EE72968C-0D25-45F9-BA3D-62EAC5948F61}" destId="{9345A239-9451-4B51-9A58-25E4B43D0F4F}" srcOrd="1" destOrd="0" presId="urn:microsoft.com/office/officeart/2018/2/layout/IconLabelList"/>
    <dgm:cxn modelId="{43C7CAE1-8B83-49F5-9D58-9A1AC90C7EF8}" type="presParOf" srcId="{EE72968C-0D25-45F9-BA3D-62EAC5948F61}" destId="{718CBCD9-1BAD-43F5-90ED-45ADDA86FD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E3AD7-4AF0-43BB-A893-3945A12D81AC}">
      <dsp:nvSpPr>
        <dsp:cNvPr id="0" name=""/>
        <dsp:cNvSpPr/>
      </dsp:nvSpPr>
      <dsp:spPr>
        <a:xfrm>
          <a:off x="2554463" y="276139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C9FEC-65CF-4143-87F5-C753D7940CA7}">
      <dsp:nvSpPr>
        <dsp:cNvPr id="0" name=""/>
        <dsp:cNvSpPr/>
      </dsp:nvSpPr>
      <dsp:spPr>
        <a:xfrm>
          <a:off x="12396" y="1942784"/>
          <a:ext cx="6602883" cy="179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Generator is an algorithm (software component) which can generate realizations of some random object X</a:t>
          </a:r>
        </a:p>
      </dsp:txBody>
      <dsp:txXfrm>
        <a:off x="12396" y="1942784"/>
        <a:ext cx="6602883" cy="1794925"/>
      </dsp:txXfrm>
    </dsp:sp>
    <dsp:sp modelId="{C520CB5C-588F-4B82-BE4A-4C35F9DF0B05}">
      <dsp:nvSpPr>
        <dsp:cNvPr id="0" name=""/>
        <dsp:cNvSpPr/>
      </dsp:nvSpPr>
      <dsp:spPr>
        <a:xfrm>
          <a:off x="8134029" y="457734"/>
          <a:ext cx="1518750" cy="151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8CBCD9-1BAD-43F5-90ED-45ADDA86FD2E}">
      <dsp:nvSpPr>
        <dsp:cNvPr id="0" name=""/>
        <dsp:cNvSpPr/>
      </dsp:nvSpPr>
      <dsp:spPr>
        <a:xfrm>
          <a:off x="7205904" y="2441255"/>
          <a:ext cx="3375000" cy="111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Most of generators use base generator </a:t>
          </a:r>
        </a:p>
      </dsp:txBody>
      <dsp:txXfrm>
        <a:off x="7205904" y="2441255"/>
        <a:ext cx="3375000" cy="111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F1A9C-89E3-4297-A3FF-079F5787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generator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DC1A3-73F7-4E30-A873-D4119FFE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Multiplicative congruential generator 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B16E3F-6EFD-461F-BAA6-AE663E6B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40" y="2441448"/>
            <a:ext cx="2222047" cy="12231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7522C4-B664-42B6-9004-8A92C758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2" y="4164514"/>
            <a:ext cx="3946130" cy="3446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3FD24-FD64-4513-BBE4-316CEC41D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61497"/>
            <a:ext cx="2917203" cy="388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A3289B-0A18-4CC2-89A3-4679884A2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134" y="4561497"/>
            <a:ext cx="2431385" cy="4016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2A7557-8092-4C84-BD49-A5ED5C751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589" y="5528604"/>
            <a:ext cx="3831551" cy="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27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7FA3-7520-42DE-BA9B-3E63D5B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Generator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406FE55-7954-4549-818C-1BAFE42AD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7712"/>
              </p:ext>
            </p:extLst>
          </p:nvPr>
        </p:nvGraphicFramePr>
        <p:xfrm>
          <a:off x="562379" y="1870745"/>
          <a:ext cx="10593301" cy="401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0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2CB58A-2269-421C-81AE-25DF18983D81}"/>
              </a:ext>
            </a:extLst>
          </p:cNvPr>
          <p:cNvSpPr/>
          <p:nvPr/>
        </p:nvSpPr>
        <p:spPr>
          <a:xfrm>
            <a:off x="833348" y="3223801"/>
            <a:ext cx="3166845" cy="1604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607766-0D6F-465E-8C40-FA78E4B2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generator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B0B71E-E5B2-4D9C-BBC7-1CA25B9E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261928"/>
          </a:xfrm>
        </p:spPr>
        <p:txBody>
          <a:bodyPr>
            <a:normAutofit/>
          </a:bodyPr>
          <a:lstStyle/>
          <a:p>
            <a:r>
              <a:rPr lang="en-US" sz="2800" dirty="0"/>
              <a:t>is generator of random variable </a:t>
            </a:r>
            <a:r>
              <a:rPr lang="el-GR" sz="2800" dirty="0"/>
              <a:t>α</a:t>
            </a:r>
            <a:r>
              <a:rPr lang="en-US" sz="2800" dirty="0"/>
              <a:t> which has uniform distribution in interval [0; 1]</a:t>
            </a:r>
            <a:endParaRPr lang="ru-RU" sz="2800" dirty="0"/>
          </a:p>
        </p:txBody>
      </p:sp>
      <p:sp>
        <p:nvSpPr>
          <p:cNvPr id="6" name="Прямоугольник 5" descr="Lightbulb">
            <a:extLst>
              <a:ext uri="{FF2B5EF4-FFF2-40B4-BE49-F238E27FC236}">
                <a16:creationId xmlns:a16="http://schemas.microsoft.com/office/drawing/2014/main" id="{AAD08C32-FA65-4908-99C3-845F7EE98468}"/>
              </a:ext>
            </a:extLst>
          </p:cNvPr>
          <p:cNvSpPr/>
          <p:nvPr/>
        </p:nvSpPr>
        <p:spPr>
          <a:xfrm>
            <a:off x="1979673" y="3302642"/>
            <a:ext cx="737004" cy="7593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2DD5C2D-E106-48A1-983D-702820241957}"/>
              </a:ext>
            </a:extLst>
          </p:cNvPr>
          <p:cNvGrpSpPr/>
          <p:nvPr/>
        </p:nvGrpSpPr>
        <p:grpSpPr>
          <a:xfrm>
            <a:off x="749545" y="4069207"/>
            <a:ext cx="3250648" cy="759375"/>
            <a:chOff x="7205904" y="2440942"/>
            <a:chExt cx="3375000" cy="1115617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D40FEA0-E3E5-41AC-A9C4-1D42A42DBA01}"/>
                </a:ext>
              </a:extLst>
            </p:cNvPr>
            <p:cNvSpPr/>
            <p:nvPr/>
          </p:nvSpPr>
          <p:spPr>
            <a:xfrm>
              <a:off x="7205904" y="2440942"/>
              <a:ext cx="3375000" cy="111561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83A18-16D3-443B-8F4E-CFDCC606525E}"/>
                </a:ext>
              </a:extLst>
            </p:cNvPr>
            <p:cNvSpPr txBox="1"/>
            <p:nvPr/>
          </p:nvSpPr>
          <p:spPr>
            <a:xfrm>
              <a:off x="7205904" y="2440942"/>
              <a:ext cx="3375000" cy="1115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Most of generators use base generator 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1114AA-BD85-4F21-B472-1568947DF47D}"/>
              </a:ext>
            </a:extLst>
          </p:cNvPr>
          <p:cNvSpPr/>
          <p:nvPr/>
        </p:nvSpPr>
        <p:spPr>
          <a:xfrm>
            <a:off x="5146518" y="3472690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06B8C9-DC2C-49A7-9510-B7E4DA2C2FFA}"/>
              </a:ext>
            </a:extLst>
          </p:cNvPr>
          <p:cNvSpPr/>
          <p:nvPr/>
        </p:nvSpPr>
        <p:spPr>
          <a:xfrm>
            <a:off x="7521999" y="3472690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75442CE-5D15-46AE-8B87-B4CF3A2F5EF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480368" y="4002245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250C50-B4A5-4192-AD30-EFA051B8E861}"/>
              </a:ext>
            </a:extLst>
          </p:cNvPr>
          <p:cNvSpPr txBox="1"/>
          <p:nvPr/>
        </p:nvSpPr>
        <p:spPr>
          <a:xfrm>
            <a:off x="6831181" y="36431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2459451-F06F-4157-9971-51038C1805FE}"/>
              </a:ext>
            </a:extLst>
          </p:cNvPr>
          <p:cNvCxnSpPr>
            <a:stCxn id="12" idx="3"/>
          </p:cNvCxnSpPr>
          <p:nvPr/>
        </p:nvCxnSpPr>
        <p:spPr>
          <a:xfrm>
            <a:off x="9324236" y="4002245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AF52E0-288E-4B90-9CB0-D8656F113A48}"/>
              </a:ext>
            </a:extLst>
          </p:cNvPr>
          <p:cNvSpPr txBox="1"/>
          <p:nvPr/>
        </p:nvSpPr>
        <p:spPr>
          <a:xfrm>
            <a:off x="10365867" y="36329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19DA3-F9FA-46FA-A251-517E1510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base generators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03114-B409-4B09-B57B-25CDF293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7916"/>
            <a:ext cx="10058400" cy="36711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Physics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Table (</a:t>
            </a:r>
            <a:r>
              <a:rPr lang="en-US" sz="2800" dirty="0" err="1"/>
              <a:t>Bradis</a:t>
            </a:r>
            <a:r>
              <a:rPr lang="en-US" sz="2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Pseudorandom</a:t>
            </a:r>
            <a:endParaRPr lang="ru-RU" sz="28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AFB1422-0231-4CDA-96B8-2AD4A38C1066}"/>
              </a:ext>
            </a:extLst>
          </p:cNvPr>
          <p:cNvCxnSpPr/>
          <p:nvPr/>
        </p:nvCxnSpPr>
        <p:spPr>
          <a:xfrm>
            <a:off x="939567" y="2432807"/>
            <a:ext cx="18120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51D1930-7E97-40E8-AA25-B10677B4DDD1}"/>
              </a:ext>
            </a:extLst>
          </p:cNvPr>
          <p:cNvCxnSpPr>
            <a:cxnSpLocks/>
          </p:cNvCxnSpPr>
          <p:nvPr/>
        </p:nvCxnSpPr>
        <p:spPr>
          <a:xfrm>
            <a:off x="939567" y="2996268"/>
            <a:ext cx="27683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E6A7-94EB-4BC9-B30E-07ECA0CF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generator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33009-2A61-49B4-98D6-94BA9B35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8057E-2A2F-4F9A-913E-C733A965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43" y="1956244"/>
            <a:ext cx="2256195" cy="5949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0B66D0-776F-496B-AC1D-9B799403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95" y="2828902"/>
            <a:ext cx="3532396" cy="663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53517-6D71-40FC-8CCA-99DDDF5A7B16}"/>
              </a:ext>
            </a:extLst>
          </p:cNvPr>
          <p:cNvSpPr txBox="1"/>
          <p:nvPr/>
        </p:nvSpPr>
        <p:spPr>
          <a:xfrm>
            <a:off x="2990088" y="2945892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058D4-A91E-4D8E-9867-26063D533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088" y="4039398"/>
            <a:ext cx="535271" cy="6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B8C77-5276-4AB6-AC8E-2C135E1483F4}"/>
              </a:ext>
            </a:extLst>
          </p:cNvPr>
          <p:cNvSpPr txBox="1"/>
          <p:nvPr/>
        </p:nvSpPr>
        <p:spPr>
          <a:xfrm>
            <a:off x="2217994" y="4140703"/>
            <a:ext cx="111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given</a:t>
            </a:r>
            <a:endParaRPr lang="ru-RU" sz="24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258CE9B-81A0-4595-B301-144DAF96FB7B}"/>
              </a:ext>
            </a:extLst>
          </p:cNvPr>
          <p:cNvSpPr/>
          <p:nvPr/>
        </p:nvSpPr>
        <p:spPr>
          <a:xfrm>
            <a:off x="1359017" y="3967993"/>
            <a:ext cx="2628678" cy="100667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DBC0D695-8197-4675-A608-DCCDFA763A5E}"/>
              </a:ext>
            </a:extLst>
          </p:cNvPr>
          <p:cNvSpPr/>
          <p:nvPr/>
        </p:nvSpPr>
        <p:spPr>
          <a:xfrm>
            <a:off x="4177717" y="4703675"/>
            <a:ext cx="2466364" cy="942116"/>
          </a:xfrm>
          <a:prstGeom prst="wedgeEllipseCallout">
            <a:avLst>
              <a:gd name="adj1" fmla="val -131717"/>
              <a:gd name="adj2" fmla="val -67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00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99AF5-8BDB-4ABD-AAD8-A5A629E3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 in programming languages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F7436-B83D-47C4-8AB8-1C445A69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RANDOMIZE  </a:t>
            </a:r>
            <a:r>
              <a:rPr lang="en-US" dirty="0"/>
              <a:t>or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X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C++: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C#: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BFC9F47-8B0F-4FAC-A65E-D5702CCE043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BASIC: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RANDOMIZE  </a:t>
            </a:r>
            <a:r>
              <a:rPr lang="en-US"/>
              <a:t>or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RANDOMIZE X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C++: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srand(x);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C#: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rnd = </a:t>
            </a:r>
            <a:r>
              <a:rPr 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>
                <a:cs typeface="Courier New" panose="02070309020205020404" pitchFamily="49" charset="0"/>
              </a:rPr>
              <a:t>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rnd = </a:t>
            </a:r>
            <a:r>
              <a:rPr 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6EEF5-155E-4243-9456-3696CA39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generators in programming languages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1124A-8ACD-46FE-B221-72584733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rand()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...()    </a:t>
            </a:r>
            <a:r>
              <a:rPr lang="en-US" dirty="0">
                <a:cs typeface="Courier New" panose="02070309020205020404" pitchFamily="49" charset="0"/>
              </a:rPr>
              <a:t>e.g.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16417-5950-4254-9BEE-D1AD75BB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generator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7BE44-3C46-40A9-ABE7-CCECCFAD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Mathematical:</a:t>
            </a:r>
          </a:p>
          <a:p>
            <a:pPr lvl="1"/>
            <a:r>
              <a:rPr lang="en-US" sz="2400" dirty="0"/>
              <a:t>Uniform distribution</a:t>
            </a:r>
          </a:p>
          <a:p>
            <a:pPr lvl="1"/>
            <a:r>
              <a:rPr lang="en-US" sz="2400" dirty="0"/>
              <a:t>No correlation</a:t>
            </a:r>
          </a:p>
          <a:p>
            <a:pPr lvl="1"/>
            <a:r>
              <a:rPr lang="en-US" sz="2400" dirty="0"/>
              <a:t>Aperiodic</a:t>
            </a:r>
          </a:p>
          <a:p>
            <a:pPr lvl="1"/>
            <a:endParaRPr lang="en-US" sz="2400" dirty="0"/>
          </a:p>
          <a:p>
            <a:pPr marL="201168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Computing:</a:t>
            </a:r>
          </a:p>
          <a:p>
            <a:pPr lvl="1"/>
            <a:r>
              <a:rPr lang="en-US" sz="2400" dirty="0"/>
              <a:t>Fast</a:t>
            </a:r>
          </a:p>
          <a:p>
            <a:pPr lvl="1"/>
            <a:endParaRPr lang="en-US" sz="2400" dirty="0"/>
          </a:p>
          <a:p>
            <a:pPr lvl="1"/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D49E1-5605-43D7-A891-B07566E9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74" y="3131534"/>
            <a:ext cx="2256195" cy="5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197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Ретро</vt:lpstr>
      <vt:lpstr>Simulation</vt:lpstr>
      <vt:lpstr>Random objects</vt:lpstr>
      <vt:lpstr>Generator</vt:lpstr>
      <vt:lpstr>Base generator</vt:lpstr>
      <vt:lpstr>Types of base generators</vt:lpstr>
      <vt:lpstr>Pseudorandom generator</vt:lpstr>
      <vt:lpstr>Seeds in programming languages</vt:lpstr>
      <vt:lpstr>Pseudorandom generators in programming languages</vt:lpstr>
      <vt:lpstr>Base generator requirements</vt:lpstr>
      <vt:lpstr>Base generator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4</cp:revision>
  <dcterms:created xsi:type="dcterms:W3CDTF">2019-02-17T03:59:10Z</dcterms:created>
  <dcterms:modified xsi:type="dcterms:W3CDTF">2019-02-18T07:23:48Z</dcterms:modified>
</cp:coreProperties>
</file>