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1" r:id="rId4"/>
    <p:sldId id="271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xmlns="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3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single event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0FBEA9-BE3F-41CB-B3C2-EE2B8EAE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is the event</a:t>
            </a:r>
          </a:p>
          <a:p>
            <a:r>
              <a:rPr lang="en-US" sz="2400" i="1" dirty="0"/>
              <a:t>p</a:t>
            </a:r>
            <a:r>
              <a:rPr lang="en-US" sz="2400" dirty="0"/>
              <a:t> = P{</a:t>
            </a:r>
            <a:r>
              <a:rPr lang="en-US" sz="2400" i="1" dirty="0"/>
              <a:t>A</a:t>
            </a:r>
            <a:r>
              <a:rPr lang="en-US" sz="2400" dirty="0"/>
              <a:t>} is a probability that event occurs</a:t>
            </a:r>
          </a:p>
          <a:p>
            <a:r>
              <a:rPr lang="en-US" sz="2400" dirty="0"/>
              <a:t>then P{</a:t>
            </a:r>
            <a:r>
              <a:rPr lang="el-GR" sz="2400" dirty="0"/>
              <a:t>α</a:t>
            </a:r>
            <a:r>
              <a:rPr lang="en-US" sz="2400" dirty="0"/>
              <a:t> &lt; </a:t>
            </a:r>
            <a:r>
              <a:rPr lang="en-US" sz="2400" i="1" dirty="0"/>
              <a:t>p</a:t>
            </a:r>
            <a:r>
              <a:rPr lang="en-US" sz="2400" dirty="0"/>
              <a:t>} = </a:t>
            </a:r>
            <a:r>
              <a:rPr lang="en-US" sz="2400" i="1" dirty="0"/>
              <a:t>p</a:t>
            </a:r>
            <a:endParaRPr lang="ru-RU" sz="2400" i="1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104824A4-EB70-4DFB-A9E3-405F2153C361}"/>
              </a:ext>
            </a:extLst>
          </p:cNvPr>
          <p:cNvGrpSpPr/>
          <p:nvPr/>
        </p:nvGrpSpPr>
        <p:grpSpPr>
          <a:xfrm>
            <a:off x="1708422" y="3572327"/>
            <a:ext cx="6426433" cy="2056059"/>
            <a:chOff x="0" y="39767"/>
            <a:chExt cx="4643888" cy="1648672"/>
          </a:xfrm>
        </p:grpSpPr>
        <p:sp>
          <p:nvSpPr>
            <p:cNvPr id="5" name="Text Box 37">
              <a:extLst>
                <a:ext uri="{FF2B5EF4-FFF2-40B4-BE49-F238E27FC236}">
                  <a16:creationId xmlns:a16="http://schemas.microsoft.com/office/drawing/2014/main" xmlns="" id="{366B3E17-C7FE-49A4-BD7B-A228543C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7969"/>
              <a:ext cx="838200" cy="565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Base generator</a:t>
              </a:r>
              <a:endPara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AutoShape 38">
              <a:extLst>
                <a:ext uri="{FF2B5EF4-FFF2-40B4-BE49-F238E27FC236}">
                  <a16:creationId xmlns:a16="http://schemas.microsoft.com/office/drawing/2014/main" xmlns="" id="{A0B19C5B-DE5B-483D-BF16-C1644A37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238" y="457200"/>
              <a:ext cx="1295400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7" name="Line 41">
              <a:extLst>
                <a:ext uri="{FF2B5EF4-FFF2-40B4-BE49-F238E27FC236}">
                  <a16:creationId xmlns:a16="http://schemas.microsoft.com/office/drawing/2014/main" xmlns="" id="{0C5D627C-2CA6-4DA9-AD0B-100234A020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04846" y="232913"/>
              <a:ext cx="990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42">
              <a:extLst>
                <a:ext uri="{FF2B5EF4-FFF2-40B4-BE49-F238E27FC236}">
                  <a16:creationId xmlns:a16="http://schemas.microsoft.com/office/drawing/2014/main" xmlns="" id="{D5141A9F-39F5-4A71-BC30-4A3D929D7F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04846" y="2329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40">
              <a:extLst>
                <a:ext uri="{FF2B5EF4-FFF2-40B4-BE49-F238E27FC236}">
                  <a16:creationId xmlns:a16="http://schemas.microsoft.com/office/drawing/2014/main" xmlns="" id="{92D8E540-24A0-47F0-B64A-EBBDBDCE8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313" y="457200"/>
              <a:ext cx="344805" cy="3130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45">
              <a:extLst>
                <a:ext uri="{FF2B5EF4-FFF2-40B4-BE49-F238E27FC236}">
                  <a16:creationId xmlns:a16="http://schemas.microsoft.com/office/drawing/2014/main" xmlns="" id="{1E7EFAFC-094F-4989-82D8-AD0B49E8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637" y="260680"/>
              <a:ext cx="533400" cy="31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47">
              <a:extLst>
                <a:ext uri="{FF2B5EF4-FFF2-40B4-BE49-F238E27FC236}">
                  <a16:creationId xmlns:a16="http://schemas.microsoft.com/office/drawing/2014/main" xmlns="" id="{86F4C684-BBED-4599-89BC-970AEF85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701" y="39767"/>
              <a:ext cx="1447800" cy="457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 occurs</a:t>
              </a:r>
              <a:endPara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Line 39">
              <a:extLst>
                <a:ext uri="{FF2B5EF4-FFF2-40B4-BE49-F238E27FC236}">
                  <a16:creationId xmlns:a16="http://schemas.microsoft.com/office/drawing/2014/main" xmlns="" id="{341600F3-03A0-4C75-B6AB-19C002E5B9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6763" y="810883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44">
              <a:extLst>
                <a:ext uri="{FF2B5EF4-FFF2-40B4-BE49-F238E27FC236}">
                  <a16:creationId xmlns:a16="http://schemas.microsoft.com/office/drawing/2014/main" xmlns="" id="{FAED745F-3319-4521-A31B-E84521EC86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96219" y="11473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xmlns="" id="{8C59129D-AF2A-4B6B-8453-CD613B962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1763" y="1143000"/>
              <a:ext cx="60960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xmlns="" id="{CE995BCF-3FC4-47E7-8435-EF35AC9D1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088" y="1231239"/>
              <a:ext cx="1447800" cy="457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 does not occur</a:t>
              </a:r>
              <a:endPara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Line 43">
              <a:extLst>
                <a:ext uri="{FF2B5EF4-FFF2-40B4-BE49-F238E27FC236}">
                  <a16:creationId xmlns:a16="http://schemas.microsoft.com/office/drawing/2014/main" xmlns="" id="{BC3BD244-6853-41D0-8D9A-6F63B8AB57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96219" y="1380227"/>
              <a:ext cx="990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Надпись 32">
              <a:extLst>
                <a:ext uri="{FF2B5EF4-FFF2-40B4-BE49-F238E27FC236}">
                  <a16:creationId xmlns:a16="http://schemas.microsoft.com/office/drawing/2014/main" xmlns="" id="{0FE60754-4B45-4D30-B0E6-2DBD03C7F8A3}"/>
                </a:ext>
              </a:extLst>
            </p:cNvPr>
            <p:cNvSpPr txBox="1"/>
            <p:nvPr/>
          </p:nvSpPr>
          <p:spPr>
            <a:xfrm>
              <a:off x="1811547" y="664234"/>
              <a:ext cx="876300" cy="3714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 &lt; </a:t>
              </a:r>
              <a:r>
                <a:rPr lang="en-US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B545E6D-1C32-4CE7-B42B-CB77A1136E0A}"/>
              </a:ext>
            </a:extLst>
          </p:cNvPr>
          <p:cNvSpPr/>
          <p:nvPr/>
        </p:nvSpPr>
        <p:spPr>
          <a:xfrm>
            <a:off x="1730014" y="4297237"/>
            <a:ext cx="1114768" cy="61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generator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72EE4F8-FCCE-42CC-9ED2-A43B01E15B37}"/>
              </a:ext>
            </a:extLst>
          </p:cNvPr>
          <p:cNvSpPr txBox="1"/>
          <p:nvPr/>
        </p:nvSpPr>
        <p:spPr>
          <a:xfrm>
            <a:off x="3319181" y="414250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Application </a:t>
            </a:r>
            <a:r>
              <a:rPr lang="en-US" smtClean="0"/>
              <a:t>“Tell me </a:t>
            </a:r>
            <a:r>
              <a:rPr lang="en-US" dirty="0"/>
              <a:t>‘yes’ or ‘no’  ”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5E051D9-4D09-43B2-969D-9575E31AE652}"/>
              </a:ext>
            </a:extLst>
          </p:cNvPr>
          <p:cNvSpPr/>
          <p:nvPr/>
        </p:nvSpPr>
        <p:spPr>
          <a:xfrm>
            <a:off x="5905850" y="2927758"/>
            <a:ext cx="3363985" cy="21928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A9FFB0E-3D34-4B14-A3E4-B7EE6642805B}"/>
              </a:ext>
            </a:extLst>
          </p:cNvPr>
          <p:cNvSpPr/>
          <p:nvPr/>
        </p:nvSpPr>
        <p:spPr>
          <a:xfrm>
            <a:off x="5989739" y="3061982"/>
            <a:ext cx="3212984" cy="520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55FF808-DF3C-461C-A251-7367FEF6AB9E}"/>
              </a:ext>
            </a:extLst>
          </p:cNvPr>
          <p:cNvSpPr/>
          <p:nvPr/>
        </p:nvSpPr>
        <p:spPr>
          <a:xfrm>
            <a:off x="7180975" y="3735820"/>
            <a:ext cx="931178" cy="40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D6E7A6D-AF39-4973-A3C9-A0E502326574}"/>
              </a:ext>
            </a:extLst>
          </p:cNvPr>
          <p:cNvSpPr/>
          <p:nvPr/>
        </p:nvSpPr>
        <p:spPr>
          <a:xfrm>
            <a:off x="6883166" y="4362275"/>
            <a:ext cx="1526797" cy="6543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NO!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D74AB5-B64D-40B3-A989-96BA6DF23B3C}"/>
              </a:ext>
            </a:extLst>
          </p:cNvPr>
          <p:cNvSpPr txBox="1"/>
          <p:nvPr/>
        </p:nvSpPr>
        <p:spPr>
          <a:xfrm>
            <a:off x="5989739" y="3137320"/>
            <a:ext cx="315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I go to University today?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from a group of events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m</a:t>
            </a:r>
            <a:r>
              <a:rPr lang="en-US" sz="2400" dirty="0"/>
              <a:t> be a group of collectively exhaustive events</a:t>
            </a:r>
          </a:p>
          <a:p>
            <a:r>
              <a:rPr lang="en-US" sz="2400" dirty="0"/>
              <a:t>P{</a:t>
            </a:r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/>
              <a:t>} =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 </a:t>
            </a:r>
            <a:r>
              <a:rPr lang="en-US" sz="2400" dirty="0"/>
              <a:t>and  </a:t>
            </a:r>
            <a:endParaRPr lang="ru-RU" sz="24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9D38513-623A-4579-9D93-04110BD4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0" y="2127846"/>
            <a:ext cx="1198874" cy="901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BB3F2BE-2676-4AE0-96B1-F30EC276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1" y="3137403"/>
            <a:ext cx="8929229" cy="14986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77C6E029-7EB5-458E-B18E-668D5A19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658" y="5004682"/>
            <a:ext cx="8420474" cy="972786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514012EE-0F0E-40C9-AA3D-09A540971433}"/>
              </a:ext>
            </a:extLst>
          </p:cNvPr>
          <p:cNvSpPr/>
          <p:nvPr/>
        </p:nvSpPr>
        <p:spPr>
          <a:xfrm>
            <a:off x="2256639" y="5176007"/>
            <a:ext cx="1149291" cy="612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generator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FA84BE58-F3E1-4AFF-B215-CBE99DA57891}"/>
              </a:ext>
            </a:extLst>
          </p:cNvPr>
          <p:cNvSpPr/>
          <p:nvPr/>
        </p:nvSpPr>
        <p:spPr>
          <a:xfrm>
            <a:off x="4362275" y="5117285"/>
            <a:ext cx="1837189" cy="751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number of interval where </a:t>
            </a:r>
            <a:r>
              <a:rPr lang="el-GR" dirty="0"/>
              <a:t>α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A68F4500-6912-4C1B-9D82-856082FF165B}"/>
              </a:ext>
            </a:extLst>
          </p:cNvPr>
          <p:cNvSpPr/>
          <p:nvPr/>
        </p:nvSpPr>
        <p:spPr>
          <a:xfrm>
            <a:off x="7667538" y="5176007"/>
            <a:ext cx="1778466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</a:t>
            </a:r>
            <a:r>
              <a:rPr lang="en-US" sz="2000" i="1" baseline="-25000" dirty="0"/>
              <a:t>k</a:t>
            </a:r>
            <a:r>
              <a:rPr lang="en-US" sz="2000" dirty="0"/>
              <a:t> occurs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3EC5C2-3024-46BD-ADE9-A9B97E143BB9}"/>
              </a:ext>
            </a:extLst>
          </p:cNvPr>
          <p:cNvSpPr txBox="1"/>
          <p:nvPr/>
        </p:nvSpPr>
        <p:spPr>
          <a:xfrm>
            <a:off x="7214918" y="5076278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64BBAA4-C62B-4146-B49F-FE4CC4655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5B8DD6-5096-4089-BB27-86996723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2961800" cy="2397874"/>
          </a:xfrm>
        </p:spPr>
        <p:txBody>
          <a:bodyPr>
            <a:normAutofit/>
          </a:bodyPr>
          <a:lstStyle/>
          <a:p>
            <a:r>
              <a:rPr lang="en-US" sz="4000" dirty="0"/>
              <a:t>Generating from a group of events algorithm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886EF5-761F-4E31-880E-3D7B2C7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0BA124A-B811-4B60-938B-027649B8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74"/>
          <a:stretch/>
        </p:blipFill>
        <p:spPr>
          <a:xfrm>
            <a:off x="4079928" y="762161"/>
            <a:ext cx="6792288" cy="50817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C34054-98F8-4229-885E-04C525969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2AAB964-B835-4B93-A1F3-4A30D1F385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11601EB-92BB-426B-A392-0F9ED8AE0ED2}"/>
              </a:ext>
            </a:extLst>
          </p:cNvPr>
          <p:cNvSpPr/>
          <p:nvPr/>
        </p:nvSpPr>
        <p:spPr>
          <a:xfrm>
            <a:off x="8586216" y="4535424"/>
            <a:ext cx="172821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</a:t>
            </a:r>
            <a:r>
              <a:rPr lang="en-US" sz="2000" i="1" baseline="-25000" dirty="0"/>
              <a:t>k</a:t>
            </a:r>
            <a:r>
              <a:rPr lang="en-US" sz="2000" dirty="0"/>
              <a:t> occurs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A18199-760D-47C8-BBB5-97F92775D70F}"/>
              </a:ext>
            </a:extLst>
          </p:cNvPr>
          <p:cNvSpPr txBox="1"/>
          <p:nvPr/>
        </p:nvSpPr>
        <p:spPr>
          <a:xfrm>
            <a:off x="8586216" y="33030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DDB830-687C-422F-AA6A-68E3D0A38982}"/>
              </a:ext>
            </a:extLst>
          </p:cNvPr>
          <p:cNvSpPr txBox="1"/>
          <p:nvPr/>
        </p:nvSpPr>
        <p:spPr>
          <a:xfrm>
            <a:off x="5690589" y="33093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Application “Orb of predictions” or “Magic 8-Ball”</a:t>
            </a:r>
            <a:endParaRPr lang="ru-RU" dirty="0"/>
          </a:p>
        </p:txBody>
      </p:sp>
      <p:pic>
        <p:nvPicPr>
          <p:cNvPr id="2050" name="Picture 2" descr="https://upload.wikimedia.org/wikipedia/commons/9/90/Magic8ball.jpg">
            <a:extLst>
              <a:ext uri="{FF2B5EF4-FFF2-40B4-BE49-F238E27FC236}">
                <a16:creationId xmlns:a16="http://schemas.microsoft.com/office/drawing/2014/main" xmlns="" id="{BD3ED9A4-6513-49B3-9617-B39E9E4C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2935224"/>
            <a:ext cx="3203448" cy="32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230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154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Ретро</vt:lpstr>
      <vt:lpstr>Simulation</vt:lpstr>
      <vt:lpstr>Random objects</vt:lpstr>
      <vt:lpstr>Generating a single event</vt:lpstr>
      <vt:lpstr>Laboratory #5</vt:lpstr>
      <vt:lpstr>Generating from a group of events</vt:lpstr>
      <vt:lpstr>Generating from a group of events algorithm</vt:lpstr>
      <vt:lpstr>Laboratory #6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Moiseev AN</cp:lastModifiedBy>
  <cp:revision>6</cp:revision>
  <dcterms:created xsi:type="dcterms:W3CDTF">2019-02-17T03:59:10Z</dcterms:created>
  <dcterms:modified xsi:type="dcterms:W3CDTF">2019-03-19T01:38:32Z</dcterms:modified>
</cp:coreProperties>
</file>