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9" r:id="rId4"/>
    <p:sldId id="281" r:id="rId5"/>
    <p:sldId id="271" r:id="rId6"/>
    <p:sldId id="286" r:id="rId7"/>
    <p:sldId id="287" r:id="rId8"/>
    <p:sldId id="288" r:id="rId9"/>
    <p:sldId id="283" r:id="rId10"/>
    <p:sldId id="291" r:id="rId11"/>
    <p:sldId id="290" r:id="rId12"/>
    <p:sldId id="292" r:id="rId13"/>
    <p:sldId id="293" r:id="rId14"/>
    <p:sldId id="294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5" y="1900901"/>
                <a:ext cx="5168128" cy="21299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failures before the first success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3,…}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 is a probability of success in one trial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5" y="1900901"/>
                <a:ext cx="5168128" cy="2129924"/>
              </a:xfrm>
              <a:blipFill>
                <a:blip r:embed="rId2"/>
                <a:stretch>
                  <a:fillRect l="-1297" t="-3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1D477-1FD0-491A-B173-B6E31E12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22" y="4129646"/>
            <a:ext cx="1973066" cy="344637"/>
          </a:xfrm>
          <a:prstGeom prst="rect">
            <a:avLst/>
          </a:prstGeom>
        </p:spPr>
      </p:pic>
      <p:pic>
        <p:nvPicPr>
          <p:cNvPr id="12" name="Рисунок 11" descr="Geometricpdf.jpg">
            <a:extLst>
              <a:ext uri="{FF2B5EF4-FFF2-40B4-BE49-F238E27FC236}">
                <a16:creationId xmlns:a16="http://schemas.microsoft.com/office/drawing/2014/main" id="{631DEDFE-70A9-4E18-8C10-8859D1917E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42" y="1900900"/>
            <a:ext cx="4225736" cy="255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BA5F1-D8E0-4CDF-8E42-00318AA8C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69" y="4986176"/>
            <a:ext cx="1973066" cy="7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failures before the </a:t>
                </a:r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r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-</a:t>
                </a:r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th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success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3,…}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 is a probability of success in one trial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  <a:blipFill>
                <a:blip r:embed="rId2"/>
                <a:stretch>
                  <a:fillRect l="-1246" t="-3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611163-15CD-4B21-B8AD-857F5ADE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5" y="4032484"/>
            <a:ext cx="2701793" cy="358331"/>
          </a:xfrm>
          <a:prstGeom prst="rect">
            <a:avLst/>
          </a:prstGeom>
        </p:spPr>
      </p:pic>
      <p:pic>
        <p:nvPicPr>
          <p:cNvPr id="20" name="Рисунок 19" descr="https://upload.wikimedia.org/wikipedia/commons/8/83/Negbinomial.gif">
            <a:extLst>
              <a:ext uri="{FF2B5EF4-FFF2-40B4-BE49-F238E27FC236}">
                <a16:creationId xmlns:a16="http://schemas.microsoft.com/office/drawing/2014/main" id="{7A509074-625C-4FDC-B9AE-0CB4E00D59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679" y="1737360"/>
            <a:ext cx="2380615" cy="141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F8E385-4DD2-4D33-86FC-FA68C6FE456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78" y="4823037"/>
            <a:ext cx="2355215" cy="138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75E06FD-F0CA-4891-A5FA-05E3FB985E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78" y="3188117"/>
            <a:ext cx="2389505" cy="14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399222-87EE-48A0-84AB-92360FE85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4769" y="4945831"/>
            <a:ext cx="2303055" cy="8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successes in </a:t>
                </a:r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n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 trials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p</a:t>
                </a:r>
                <a:r>
                  <a:rPr lang="en-US" dirty="0"/>
                  <a:t> is a probability of success in one trial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4" y="1900900"/>
                <a:ext cx="5382733" cy="1784692"/>
              </a:xfrm>
              <a:blipFill>
                <a:blip r:embed="rId2"/>
                <a:stretch>
                  <a:fillRect l="-1246" t="-3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1243484" y="515395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2E7D7E-224A-4FE1-9A26-EFDB2020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04" y="3957380"/>
            <a:ext cx="2532215" cy="3583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A15E32-FACF-43C3-A65F-09A4561EAC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4050" y="1802675"/>
            <a:ext cx="4090670" cy="27273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7CB43E-7920-44AD-84D9-C945B0B3E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426" y="5005374"/>
            <a:ext cx="1702656" cy="716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823B8A-26DE-4FAE-AB70-91F411141D55}"/>
              </a:ext>
            </a:extLst>
          </p:cNvPr>
          <p:cNvSpPr txBox="1"/>
          <p:nvPr/>
        </p:nvSpPr>
        <p:spPr>
          <a:xfrm>
            <a:off x="5709337" y="5153955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B2A3E7-D60B-4011-B747-7F9763674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820" y="4951761"/>
            <a:ext cx="1716407" cy="773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0BBC7-0903-4CB4-A788-59817D60A47A}"/>
              </a:ext>
            </a:extLst>
          </p:cNvPr>
          <p:cNvSpPr txBox="1"/>
          <p:nvPr/>
        </p:nvSpPr>
        <p:spPr>
          <a:xfrm>
            <a:off x="8567898" y="5153955"/>
            <a:ext cx="274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Heaviside step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36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705" y="1900901"/>
                <a:ext cx="5345409" cy="19328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distribution of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the number of events occurred in a fixed interval of time if these events occur independently and with a known constant rate </a:t>
                </a:r>
                <a:r>
                  <a:rPr lang="el-GR" b="1" dirty="0">
                    <a:solidFill>
                      <a:schemeClr val="accent1">
                        <a:lumMod val="75000"/>
                      </a:schemeClr>
                    </a:solidFill>
                  </a:rPr>
                  <a:t>λ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1, 2, 3,…}</m:t>
                    </m:r>
                  </m:oMath>
                </a14:m>
                <a:endParaRPr lang="en-US" i="1" dirty="0"/>
              </a:p>
              <a:p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6A364F-D6A5-4CC4-AAE7-817F82E81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705" y="1900901"/>
                <a:ext cx="5345409" cy="1932868"/>
              </a:xfrm>
              <a:blipFill>
                <a:blip r:embed="rId3"/>
                <a:stretch>
                  <a:fillRect l="-1254" t="-3470" r="-1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46714B-7097-443F-9024-90B0124A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22" y="4193535"/>
            <a:ext cx="1716407" cy="629931"/>
          </a:xfrm>
          <a:prstGeom prst="rect">
            <a:avLst/>
          </a:prstGeom>
        </p:spPr>
      </p:pic>
      <p:pic>
        <p:nvPicPr>
          <p:cNvPr id="9" name="Рисунок 8" descr="Plot of the Poisson PMF">
            <a:extLst>
              <a:ext uri="{FF2B5EF4-FFF2-40B4-BE49-F238E27FC236}">
                <a16:creationId xmlns:a16="http://schemas.microsoft.com/office/drawing/2014/main" id="{7F0341FF-B504-40B8-8D8A-7BEB5E76930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990" y="1900901"/>
            <a:ext cx="3462655" cy="2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D21341-6D50-4334-A1A5-F3C18FCE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F1313DF-5D86-4F47-88E7-CAC6ACE24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90405"/>
              </p:ext>
            </p:extLst>
          </p:nvPr>
        </p:nvGraphicFramePr>
        <p:xfrm>
          <a:off x="4637313" y="5225143"/>
          <a:ext cx="2000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333500" imgH="419100" progId="Equation.DSMT4">
                  <p:embed/>
                </p:oleObj>
              </mc:Choice>
              <mc:Fallback>
                <p:oleObj name="Equation" r:id="rId6" imgW="13335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313" y="5225143"/>
                        <a:ext cx="20002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8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D2702-03FC-46B7-9332-2B2A8006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Poisson distribution generator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621E5-A9AC-44AF-A225-7D0614DC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F605BC8-4F83-4EA4-A619-98986F29F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56"/>
          <a:stretch/>
        </p:blipFill>
        <p:spPr>
          <a:xfrm>
            <a:off x="6050022" y="457200"/>
            <a:ext cx="5044698" cy="57789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0653DB-6593-4108-BA6C-0B7603D09DBA}"/>
              </a:ext>
            </a:extLst>
          </p:cNvPr>
          <p:cNvSpPr txBox="1"/>
          <p:nvPr/>
        </p:nvSpPr>
        <p:spPr>
          <a:xfrm>
            <a:off x="10071271" y="408402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77BF2-4438-44C6-9C06-83F3D8A592C0}"/>
              </a:ext>
            </a:extLst>
          </p:cNvPr>
          <p:cNvSpPr txBox="1"/>
          <p:nvPr/>
        </p:nvSpPr>
        <p:spPr>
          <a:xfrm>
            <a:off x="7300949" y="40840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Football manager game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football manager">
            <a:extLst>
              <a:ext uri="{FF2B5EF4-FFF2-40B4-BE49-F238E27FC236}">
                <a16:creationId xmlns:a16="http://schemas.microsoft.com/office/drawing/2014/main" id="{ED743132-C973-4A25-B876-B318D457C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r="12702"/>
          <a:stretch/>
        </p:blipFill>
        <p:spPr bwMode="auto">
          <a:xfrm>
            <a:off x="4183380" y="1845733"/>
            <a:ext cx="7543800" cy="433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football manager">
            <a:extLst>
              <a:ext uri="{FF2B5EF4-FFF2-40B4-BE49-F238E27FC236}">
                <a16:creationId xmlns:a16="http://schemas.microsoft.com/office/drawing/2014/main" id="{F9128600-1F4B-41F4-8266-4350DD60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161" y="1845732"/>
            <a:ext cx="7824238" cy="44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56331-5F09-4915-8D41-454F66B1361B}"/>
              </a:ext>
            </a:extLst>
          </p:cNvPr>
          <p:cNvSpPr txBox="1"/>
          <p:nvPr/>
        </p:nvSpPr>
        <p:spPr>
          <a:xfrm rot="20164918">
            <a:off x="360886" y="2306628"/>
            <a:ext cx="215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Basketball</a:t>
            </a:r>
            <a:endParaRPr lang="ru-RU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C0F5E-CE76-4E6E-9B7F-81C28FCE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3732"/>
            <a:ext cx="3046881" cy="2004969"/>
          </a:xfrm>
        </p:spPr>
        <p:txBody>
          <a:bodyPr/>
          <a:lstStyle/>
          <a:p>
            <a:r>
              <a:rPr lang="en-US" dirty="0"/>
              <a:t>Project #C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6CFEB9CB-D433-4707-A1C0-2C21A6C8E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3"/>
          <a:stretch/>
        </p:blipFill>
        <p:spPr bwMode="auto">
          <a:xfrm>
            <a:off x="4269229" y="0"/>
            <a:ext cx="7922771" cy="531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football manager tournament grid">
            <a:extLst>
              <a:ext uri="{FF2B5EF4-FFF2-40B4-BE49-F238E27FC236}">
                <a16:creationId xmlns:a16="http://schemas.microsoft.com/office/drawing/2014/main" id="{60F50370-DB2C-4592-932A-8B1B94C7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0016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50F4AC-48CA-4C61-A163-9D04488283D9}"/>
              </a:ext>
            </a:extLst>
          </p:cNvPr>
          <p:cNvSpPr/>
          <p:nvPr/>
        </p:nvSpPr>
        <p:spPr>
          <a:xfrm>
            <a:off x="5551834" y="2899445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A8AF0-29E5-462F-8D22-C685DCBDDA83}"/>
              </a:ext>
            </a:extLst>
          </p:cNvPr>
          <p:cNvSpPr/>
          <p:nvPr/>
        </p:nvSpPr>
        <p:spPr>
          <a:xfrm>
            <a:off x="7927315" y="2899445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DDF8A5-B9DA-48F8-9D23-AE9EFEFC5B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5684" y="3429000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FA400E-A495-48C5-BA5E-2402ACA46FFA}"/>
              </a:ext>
            </a:extLst>
          </p:cNvPr>
          <p:cNvSpPr txBox="1"/>
          <p:nvPr/>
        </p:nvSpPr>
        <p:spPr>
          <a:xfrm>
            <a:off x="7236497" y="30699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0D2C55-6442-4D40-BC8C-334FAEA11400}"/>
              </a:ext>
            </a:extLst>
          </p:cNvPr>
          <p:cNvCxnSpPr>
            <a:stCxn id="7" idx="3"/>
          </p:cNvCxnSpPr>
          <p:nvPr/>
        </p:nvCxnSpPr>
        <p:spPr>
          <a:xfrm>
            <a:off x="9729552" y="3429000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B8045-EB3C-413B-8626-F498FFB5362A}"/>
              </a:ext>
            </a:extLst>
          </p:cNvPr>
          <p:cNvSpPr txBox="1"/>
          <p:nvPr/>
        </p:nvSpPr>
        <p:spPr>
          <a:xfrm>
            <a:off x="10771183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17E44790-1836-461D-804C-D01914A6ABB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objects and base generator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3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C629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937F37-553A-43AC-A662-A14F6C39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RV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03E4B0-FFDB-409A-B385-1C07555CB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of generation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3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RV given by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BEA9-BE3F-41CB-B3C2-EE2B8EAE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219" y="3955054"/>
            <a:ext cx="485418" cy="45832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baseline="-25000" dirty="0">
                <a:solidFill>
                  <a:schemeClr val="accent2"/>
                </a:solidFill>
              </a:rPr>
              <a:t>1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7C016655-C321-4F75-A392-A7AD2A787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47305"/>
              </p:ext>
            </p:extLst>
          </p:nvPr>
        </p:nvGraphicFramePr>
        <p:xfrm>
          <a:off x="-2124887" y="2071219"/>
          <a:ext cx="11112126" cy="117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3" imgW="6040053" imgH="636053" progId="Word.Document.12">
                  <p:embed/>
                </p:oleObj>
              </mc:Choice>
              <mc:Fallback>
                <p:oleObj name="Document" r:id="rId3" imgW="6040053" imgH="636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124887" y="2071219"/>
                        <a:ext cx="11112126" cy="117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>
            <a:extLst>
              <a:ext uri="{FF2B5EF4-FFF2-40B4-BE49-F238E27FC236}">
                <a16:creationId xmlns:a16="http://schemas.microsoft.com/office/drawing/2014/main" id="{7825E46F-9709-4CCA-A410-933DFB60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8B3C0D6-9362-406F-83E1-D01672CF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391" y="2929840"/>
            <a:ext cx="960179" cy="74633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3DEAFF6-89A4-44B6-B7B5-E1A62DD96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71" y="3123841"/>
            <a:ext cx="1517037" cy="358331"/>
          </a:xfrm>
          <a:prstGeom prst="rect">
            <a:avLst/>
          </a:prstGeom>
        </p:spPr>
      </p:pic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372DEE7-9EE4-47B7-8430-B269159EBA61}"/>
              </a:ext>
            </a:extLst>
          </p:cNvPr>
          <p:cNvCxnSpPr/>
          <p:nvPr/>
        </p:nvCxnSpPr>
        <p:spPr>
          <a:xfrm flipV="1">
            <a:off x="2080727" y="2789982"/>
            <a:ext cx="0" cy="12035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бъект 2">
            <a:extLst>
              <a:ext uri="{FF2B5EF4-FFF2-40B4-BE49-F238E27FC236}">
                <a16:creationId xmlns:a16="http://schemas.microsoft.com/office/drawing/2014/main" id="{07372E0A-E099-493B-A307-80F29A3BE534}"/>
              </a:ext>
            </a:extLst>
          </p:cNvPr>
          <p:cNvSpPr txBox="1">
            <a:spLocks/>
          </p:cNvSpPr>
          <p:nvPr/>
        </p:nvSpPr>
        <p:spPr>
          <a:xfrm>
            <a:off x="2566145" y="3956908"/>
            <a:ext cx="485418" cy="45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baseline="-25000" dirty="0">
                <a:solidFill>
                  <a:schemeClr val="accent2"/>
                </a:solidFill>
              </a:rPr>
              <a:t>2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E20834D-FE8B-41CD-9B10-840582A44444}"/>
              </a:ext>
            </a:extLst>
          </p:cNvPr>
          <p:cNvCxnSpPr/>
          <p:nvPr/>
        </p:nvCxnSpPr>
        <p:spPr>
          <a:xfrm flipV="1">
            <a:off x="2743653" y="2791836"/>
            <a:ext cx="0" cy="12035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>
            <a:extLst>
              <a:ext uri="{FF2B5EF4-FFF2-40B4-BE49-F238E27FC236}">
                <a16:creationId xmlns:a16="http://schemas.microsoft.com/office/drawing/2014/main" id="{B34FDC08-9CBE-46E4-93B6-F094DFB57987}"/>
              </a:ext>
            </a:extLst>
          </p:cNvPr>
          <p:cNvSpPr txBox="1">
            <a:spLocks/>
          </p:cNvSpPr>
          <p:nvPr/>
        </p:nvSpPr>
        <p:spPr>
          <a:xfrm>
            <a:off x="3291893" y="3993502"/>
            <a:ext cx="485418" cy="45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…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88AFFEA5-2A50-451E-A085-1590C469F8D3}"/>
              </a:ext>
            </a:extLst>
          </p:cNvPr>
          <p:cNvSpPr txBox="1">
            <a:spLocks/>
          </p:cNvSpPr>
          <p:nvPr/>
        </p:nvSpPr>
        <p:spPr>
          <a:xfrm>
            <a:off x="4026178" y="3955054"/>
            <a:ext cx="485418" cy="458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baseline="-25000" dirty="0">
                <a:solidFill>
                  <a:schemeClr val="accent2"/>
                </a:solidFill>
              </a:rPr>
              <a:t>m</a:t>
            </a:r>
            <a:endParaRPr lang="ru-RU" sz="2400" i="1" dirty="0">
              <a:solidFill>
                <a:schemeClr val="accent2"/>
              </a:solidFill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74842C-BA55-4EC6-9525-290916AF9DB2}"/>
              </a:ext>
            </a:extLst>
          </p:cNvPr>
          <p:cNvCxnSpPr/>
          <p:nvPr/>
        </p:nvCxnSpPr>
        <p:spPr>
          <a:xfrm flipV="1">
            <a:off x="4203686" y="2789982"/>
            <a:ext cx="0" cy="12035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12FD91D-FCD6-4AE5-9B52-E0BC7C0497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817"/>
          <a:stretch/>
        </p:blipFill>
        <p:spPr>
          <a:xfrm>
            <a:off x="6039380" y="1762998"/>
            <a:ext cx="5293808" cy="470107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7629588-4E6F-4A2F-831F-B91D19BCDDA8}"/>
              </a:ext>
            </a:extLst>
          </p:cNvPr>
          <p:cNvSpPr txBox="1"/>
          <p:nvPr/>
        </p:nvSpPr>
        <p:spPr>
          <a:xfrm>
            <a:off x="10288781" y="406973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D39920-873E-4EE0-AC56-769EB30D5D05}"/>
              </a:ext>
            </a:extLst>
          </p:cNvPr>
          <p:cNvSpPr txBox="1"/>
          <p:nvPr/>
        </p:nvSpPr>
        <p:spPr>
          <a:xfrm>
            <a:off x="7459569" y="40840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36" grpId="0"/>
      <p:bldP spid="37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Dice game (+cheating dice)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Dice game (not only cubical dices!)</a:t>
            </a:r>
            <a:endParaRPr lang="ru-RU" dirty="0"/>
          </a:p>
        </p:txBody>
      </p:sp>
      <p:pic>
        <p:nvPicPr>
          <p:cNvPr id="2050" name="Picture 2" descr="https://upload.wikimedia.org/wikipedia/commons/thumb/e/e5/Dice_%28typical_role_playing_game_dice%29.jpg/1280px-Dice_%28typical_role_playing_game_dice%29.jpg">
            <a:extLst>
              <a:ext uri="{FF2B5EF4-FFF2-40B4-BE49-F238E27FC236}">
                <a16:creationId xmlns:a16="http://schemas.microsoft.com/office/drawing/2014/main" id="{E00A2845-9B58-47BE-BB77-2B74F2D9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948520"/>
            <a:ext cx="5480304" cy="413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0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12283" cy="2910824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Stand application for various RV modeling and testing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C8852A7-F6E8-4FA9-A4F0-9C37B4B2A4DF}"/>
              </a:ext>
            </a:extLst>
          </p:cNvPr>
          <p:cNvSpPr txBox="1">
            <a:spLocks/>
          </p:cNvSpPr>
          <p:nvPr/>
        </p:nvSpPr>
        <p:spPr>
          <a:xfrm>
            <a:off x="5377343" y="1845733"/>
            <a:ext cx="6115574" cy="39258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Algorithm of user interaction:</a:t>
            </a:r>
          </a:p>
          <a:p>
            <a:pPr marL="548640" indent="-457200">
              <a:buFont typeface="+mj-lt"/>
              <a:buAutoNum type="arabicPeriod"/>
            </a:pPr>
            <a:r>
              <a:rPr lang="en-US" dirty="0"/>
              <a:t>Choose RV type </a:t>
            </a:r>
          </a:p>
          <a:p>
            <a:pPr marL="548640" indent="-457200">
              <a:buFont typeface="+mj-lt"/>
              <a:buAutoNum type="arabicPeriod"/>
            </a:pPr>
            <a:r>
              <a:rPr lang="en-US" dirty="0"/>
              <a:t>Input its parameters</a:t>
            </a:r>
          </a:p>
          <a:p>
            <a:pPr marL="548640" indent="-457200">
              <a:buFont typeface="+mj-lt"/>
              <a:buAutoNum type="arabicPeriod"/>
            </a:pPr>
            <a:r>
              <a:rPr lang="en-US" dirty="0"/>
              <a:t>Set sample volume</a:t>
            </a:r>
          </a:p>
          <a:p>
            <a:pPr marL="548640" indent="-457200">
              <a:buFont typeface="+mj-lt"/>
              <a:buAutoNum type="arabicPeriod"/>
            </a:pPr>
            <a:r>
              <a:rPr lang="en-US" dirty="0"/>
              <a:t>Do modeling</a:t>
            </a:r>
          </a:p>
          <a:p>
            <a:pPr marL="548640" indent="-457200">
              <a:buFont typeface="+mj-lt"/>
              <a:buAutoNum type="arabicPeriod"/>
            </a:pPr>
            <a:r>
              <a:rPr lang="en-US" dirty="0"/>
              <a:t>Look at probability characteristics (mean, variance, histogram)</a:t>
            </a:r>
          </a:p>
          <a:p>
            <a:pPr marL="548640" indent="-457200">
              <a:buFont typeface="+mj-lt"/>
              <a:buAutoNum type="arabicPeriod"/>
            </a:pPr>
            <a:r>
              <a:rPr lang="en-US" dirty="0"/>
              <a:t>Compare with template (analytical results)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B75F617-A49E-4BFE-870F-07518645571C}"/>
              </a:ext>
            </a:extLst>
          </p:cNvPr>
          <p:cNvCxnSpPr/>
          <p:nvPr/>
        </p:nvCxnSpPr>
        <p:spPr>
          <a:xfrm>
            <a:off x="4924338" y="1845733"/>
            <a:ext cx="0" cy="367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7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95637" cy="3380607"/>
          </a:xfrm>
        </p:spPr>
        <p:txBody>
          <a:bodyPr numCol="2"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list of RV to implement:</a:t>
            </a:r>
          </a:p>
          <a:p>
            <a:r>
              <a:rPr lang="en-US" cap="all" spc="200" dirty="0">
                <a:solidFill>
                  <a:schemeClr val="tx2"/>
                </a:solidFill>
                <a:latin typeface="+mj-lt"/>
              </a:rPr>
              <a:t>discrete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uniform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geometric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negative binomial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binomial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Poisson</a:t>
            </a:r>
          </a:p>
          <a:p>
            <a:endParaRPr lang="en-US" sz="2400" cap="all" spc="200" dirty="0">
              <a:solidFill>
                <a:schemeClr val="tx2"/>
              </a:solidFill>
            </a:endParaRPr>
          </a:p>
          <a:p>
            <a:r>
              <a:rPr lang="en-US" cap="all" spc="200" dirty="0">
                <a:solidFill>
                  <a:schemeClr val="tx2"/>
                </a:solidFill>
                <a:latin typeface="+mj-lt"/>
              </a:rPr>
              <a:t>continuous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given by histogram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hyper exponential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Gaussian (2 methods)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gamma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00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16" y="4264464"/>
            <a:ext cx="4445104" cy="494149"/>
          </a:xfrm>
        </p:spPr>
        <p:txBody>
          <a:bodyPr>
            <a:normAutofit/>
          </a:bodyPr>
          <a:lstStyle/>
          <a:p>
            <a:r>
              <a:rPr lang="en-US" dirty="0"/>
              <a:t>Int is a truncating operation</a:t>
            </a:r>
            <a:endParaRPr lang="ru-RU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D6AD26-2273-4977-BC61-5219E312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0" r="35896" b="19989"/>
          <a:stretch/>
        </p:blipFill>
        <p:spPr>
          <a:xfrm>
            <a:off x="1188533" y="2420714"/>
            <a:ext cx="3209544" cy="9301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0A7A26-4EC2-4C1A-B732-673D57B2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16" y="3681409"/>
            <a:ext cx="1945566" cy="344637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08A3A47F-E747-465C-9812-BF4AC27F3EAD}"/>
              </a:ext>
            </a:extLst>
          </p:cNvPr>
          <p:cNvSpPr txBox="1">
            <a:spLocks/>
          </p:cNvSpPr>
          <p:nvPr/>
        </p:nvSpPr>
        <p:spPr>
          <a:xfrm>
            <a:off x="1097280" y="1813596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From 0 to </a:t>
            </a:r>
            <a:r>
              <a:rPr lang="en-US" sz="2400" spc="200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70475F6-0886-4E58-AD7A-1E46F7F593F1}"/>
              </a:ext>
            </a:extLst>
          </p:cNvPr>
          <p:cNvSpPr txBox="1">
            <a:spLocks/>
          </p:cNvSpPr>
          <p:nvPr/>
        </p:nvSpPr>
        <p:spPr>
          <a:xfrm>
            <a:off x="6362856" y="1813595"/>
            <a:ext cx="2245942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From </a:t>
            </a:r>
            <a:r>
              <a:rPr lang="en-US" sz="2400" spc="2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en-US" sz="2400" spc="200" dirty="0">
                <a:solidFill>
                  <a:schemeClr val="tx2"/>
                </a:solidFill>
                <a:latin typeface="+mj-lt"/>
              </a:rPr>
              <a:t>b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:</a:t>
            </a:r>
          </a:p>
        </p:txBody>
      </p:sp>
      <p:pic>
        <p:nvPicPr>
          <p:cNvPr id="17" name="Рисунок 16" descr="Discrete uniform probability mass function for n=5">
            <a:extLst>
              <a:ext uri="{FF2B5EF4-FFF2-40B4-BE49-F238E27FC236}">
                <a16:creationId xmlns:a16="http://schemas.microsoft.com/office/drawing/2014/main" id="{69B23241-D899-4195-ADF0-933D281D961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798" y="1900900"/>
            <a:ext cx="2865707" cy="212514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2CE6E378-C5E8-493E-A326-A917703DF165}"/>
              </a:ext>
            </a:extLst>
          </p:cNvPr>
          <p:cNvSpPr txBox="1">
            <a:spLocks/>
          </p:cNvSpPr>
          <p:nvPr/>
        </p:nvSpPr>
        <p:spPr>
          <a:xfrm>
            <a:off x="6710575" y="4264463"/>
            <a:ext cx="4763929" cy="1343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Set n = b - 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x = x + a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1F2E5EE-9C7A-4B77-9E63-E136902A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580" y="4738879"/>
            <a:ext cx="1945566" cy="344637"/>
          </a:xfrm>
          <a:prstGeom prst="rect">
            <a:avLst/>
          </a:prstGeom>
        </p:spPr>
      </p:pic>
      <p:sp>
        <p:nvSpPr>
          <p:cNvPr id="25" name="Объект 2">
            <a:extLst>
              <a:ext uri="{FF2B5EF4-FFF2-40B4-BE49-F238E27FC236}">
                <a16:creationId xmlns:a16="http://schemas.microsoft.com/office/drawing/2014/main" id="{8EC935F8-60E3-48E6-8A77-A9372068C80C}"/>
              </a:ext>
            </a:extLst>
          </p:cNvPr>
          <p:cNvSpPr txBox="1">
            <a:spLocks/>
          </p:cNvSpPr>
          <p:nvPr/>
        </p:nvSpPr>
        <p:spPr>
          <a:xfrm>
            <a:off x="2211355" y="5821607"/>
            <a:ext cx="5553225" cy="494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if x from {1, 2, .., n} then use formula:</a:t>
            </a:r>
            <a:endParaRPr lang="ru-RU" i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BCBB1D-348F-4BDE-97B1-C8FF833BF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720" y="5846115"/>
            <a:ext cx="1730156" cy="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 uiExpand="1" build="p"/>
      <p:bldP spid="25" grpId="0" uiExpand="1" build="p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241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Ретро</vt:lpstr>
      <vt:lpstr>Equation</vt:lpstr>
      <vt:lpstr>Document</vt:lpstr>
      <vt:lpstr>Simulation</vt:lpstr>
      <vt:lpstr>Random objects</vt:lpstr>
      <vt:lpstr>Discrete RV</vt:lpstr>
      <vt:lpstr>Discrete RV given by distribution</vt:lpstr>
      <vt:lpstr>Laboratory #7</vt:lpstr>
      <vt:lpstr>Project #B</vt:lpstr>
      <vt:lpstr>Laboratory #8</vt:lpstr>
      <vt:lpstr>Laboratory #8</vt:lpstr>
      <vt:lpstr>Uniform distribution</vt:lpstr>
      <vt:lpstr>Geometric distribution</vt:lpstr>
      <vt:lpstr>Negative binomial distribution</vt:lpstr>
      <vt:lpstr>Binomial distribution</vt:lpstr>
      <vt:lpstr>Poisson distribution</vt:lpstr>
      <vt:lpstr>Poisson distribution generator</vt:lpstr>
      <vt:lpstr>Project #C</vt:lpstr>
      <vt:lpstr>Project #C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8</cp:revision>
  <dcterms:created xsi:type="dcterms:W3CDTF">2019-02-22T04:17:08Z</dcterms:created>
  <dcterms:modified xsi:type="dcterms:W3CDTF">2019-03-26T14:06:23Z</dcterms:modified>
</cp:coreProperties>
</file>