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8" r:id="rId3"/>
    <p:sldId id="296" r:id="rId4"/>
    <p:sldId id="281" r:id="rId5"/>
    <p:sldId id="313" r:id="rId6"/>
    <p:sldId id="283" r:id="rId7"/>
    <p:sldId id="291" r:id="rId8"/>
    <p:sldId id="290" r:id="rId9"/>
    <p:sldId id="299" r:id="rId10"/>
    <p:sldId id="300" r:id="rId11"/>
    <p:sldId id="292" r:id="rId12"/>
    <p:sldId id="293" r:id="rId13"/>
    <p:sldId id="302" r:id="rId14"/>
    <p:sldId id="301" r:id="rId15"/>
    <p:sldId id="303" r:id="rId16"/>
    <p:sldId id="305" r:id="rId17"/>
    <p:sldId id="304" r:id="rId18"/>
    <p:sldId id="306" r:id="rId19"/>
    <p:sldId id="307" r:id="rId20"/>
    <p:sldId id="308" r:id="rId21"/>
    <p:sldId id="309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4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RV given by histogram</a:t>
            </a:r>
            <a:endParaRPr lang="ru-RU" sz="400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33757A45-6067-4BE7-BFCB-005FB24E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8D203F-1903-485D-9D5F-06083CF02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" r="39110"/>
          <a:stretch/>
        </p:blipFill>
        <p:spPr>
          <a:xfrm>
            <a:off x="6000749" y="586177"/>
            <a:ext cx="5170847" cy="53947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4D428-65B0-4DBF-8732-C7CEC7B76CEB}"/>
              </a:ext>
            </a:extLst>
          </p:cNvPr>
          <p:cNvSpPr txBox="1"/>
          <p:nvPr/>
        </p:nvSpPr>
        <p:spPr>
          <a:xfrm>
            <a:off x="9751231" y="324433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39634-96C1-449A-839E-0435F8053321}"/>
              </a:ext>
            </a:extLst>
          </p:cNvPr>
          <p:cNvSpPr txBox="1"/>
          <p:nvPr/>
        </p:nvSpPr>
        <p:spPr>
          <a:xfrm>
            <a:off x="6980909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097"/>
            <a:ext cx="2284969" cy="358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case where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9EF728-10FF-4964-A275-B712FABA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89" y="1791587"/>
            <a:ext cx="2144934" cy="7600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F9D884-75E4-40B5-ADC3-800A1445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11097"/>
            <a:ext cx="673730" cy="3583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BC96FC-D203-4ECB-BE90-4BB754958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372" y="1810249"/>
            <a:ext cx="944138" cy="7600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A4AEC8-A5EA-497E-8F67-3D08D2BF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45" y="1992434"/>
            <a:ext cx="1031219" cy="3583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F26FFD-A804-4B30-B6ED-6334B59B5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978" y="1791587"/>
            <a:ext cx="1445997" cy="773720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E36EBD6B-B369-43DB-8F6F-E4E5EF9C8C18}"/>
              </a:ext>
            </a:extLst>
          </p:cNvPr>
          <p:cNvSpPr txBox="1">
            <a:spLocks/>
          </p:cNvSpPr>
          <p:nvPr/>
        </p:nvSpPr>
        <p:spPr>
          <a:xfrm>
            <a:off x="1097280" y="3059509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17C33E-B201-4960-A9C0-0527F58B30D0}"/>
              </a:ext>
            </a:extLst>
          </p:cNvPr>
          <p:cNvSpPr/>
          <p:nvPr/>
        </p:nvSpPr>
        <p:spPr>
          <a:xfrm>
            <a:off x="1097280" y="3429000"/>
            <a:ext cx="6204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discrete RV </a:t>
            </a:r>
            <a:r>
              <a:rPr lang="el-GR" sz="2000" dirty="0"/>
              <a:t>β</a:t>
            </a:r>
            <a:r>
              <a:rPr lang="en-US" sz="2000" dirty="0"/>
              <a:t> with probability mass function </a:t>
            </a:r>
            <a:endParaRPr lang="ru-RU" sz="2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9602CE-2F26-4002-9DBD-2BCD73C66764}"/>
              </a:ext>
            </a:extLst>
          </p:cNvPr>
          <p:cNvSpPr/>
          <p:nvPr/>
        </p:nvSpPr>
        <p:spPr>
          <a:xfrm>
            <a:off x="1097280" y="3861013"/>
            <a:ext cx="4199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Generate continuous RV </a:t>
            </a:r>
            <a:r>
              <a:rPr lang="el-GR" sz="2000" dirty="0"/>
              <a:t>ξ</a:t>
            </a:r>
            <a:r>
              <a:rPr lang="en-US" sz="2000" dirty="0"/>
              <a:t> with PDF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53FCC6-D3BB-4B86-9780-2469DB6C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144" y="3454803"/>
            <a:ext cx="2717834" cy="374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6C0AD-FF23-46E2-8D85-E0105DED9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852" y="3889006"/>
            <a:ext cx="718645" cy="4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uiExpand="1" build="p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Hyperexponential</a:t>
            </a:r>
            <a:r>
              <a:rPr lang="en-US" dirty="0"/>
              <a:t>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0"/>
            <a:ext cx="10034975" cy="11527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 RV that is a mix of exponential RVs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traditionally, is used as an approximation for distributions with coefficient of variation CV &gt;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(CV =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3EC21B5-ABF1-4FB6-AA74-CC06F8FE6F53}"/>
              </a:ext>
            </a:extLst>
          </p:cNvPr>
          <p:cNvSpPr txBox="1">
            <a:spLocks/>
          </p:cNvSpPr>
          <p:nvPr/>
        </p:nvSpPr>
        <p:spPr>
          <a:xfrm>
            <a:off x="1196206" y="4335433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4A9EEF-4D4C-4F0C-B5EF-BDF297ACEA69}"/>
              </a:ext>
            </a:extLst>
          </p:cNvPr>
          <p:cNvSpPr/>
          <p:nvPr/>
        </p:nvSpPr>
        <p:spPr>
          <a:xfrm>
            <a:off x="1196206" y="4704924"/>
            <a:ext cx="7911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discrete RV </a:t>
            </a:r>
            <a:r>
              <a:rPr lang="en-US" sz="2000" i="1" dirty="0"/>
              <a:t>i</a:t>
            </a:r>
            <a:r>
              <a:rPr lang="en-US" sz="2000" dirty="0"/>
              <a:t> with probability mass function </a:t>
            </a:r>
            <a:r>
              <a:rPr lang="el-GR" sz="2000" dirty="0"/>
              <a:t>π</a:t>
            </a:r>
            <a:r>
              <a:rPr lang="en-US" sz="2000" i="1" baseline="-25000" dirty="0"/>
              <a:t>i</a:t>
            </a:r>
            <a:r>
              <a:rPr lang="en-US" sz="2000" dirty="0"/>
              <a:t> , </a:t>
            </a:r>
            <a:r>
              <a:rPr lang="en-US" sz="2000" i="1" dirty="0"/>
              <a:t>i</a:t>
            </a:r>
            <a:r>
              <a:rPr lang="en-US" sz="2000" dirty="0"/>
              <a:t> = 1, 2, …,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14F53D-FD84-4AC6-9AD0-2E646D9A23C0}"/>
              </a:ext>
            </a:extLst>
          </p:cNvPr>
          <p:cNvSpPr/>
          <p:nvPr/>
        </p:nvSpPr>
        <p:spPr>
          <a:xfrm>
            <a:off x="1196206" y="5244268"/>
            <a:ext cx="5653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Generate exponential RV </a:t>
            </a:r>
            <a:r>
              <a:rPr lang="el-GR" sz="2000" dirty="0"/>
              <a:t>ξ</a:t>
            </a:r>
            <a:r>
              <a:rPr lang="en-US" sz="2000" dirty="0"/>
              <a:t> with intensity </a:t>
            </a:r>
            <a:r>
              <a:rPr lang="el-GR" sz="2000" dirty="0"/>
              <a:t>λ</a:t>
            </a:r>
            <a:r>
              <a:rPr lang="en-US" sz="2000" i="1" baseline="-25000" dirty="0"/>
              <a:t>i </a:t>
            </a:r>
            <a:r>
              <a:rPr lang="en-US" sz="2000" dirty="0"/>
              <a:t>:</a:t>
            </a:r>
            <a:endParaRPr lang="ru-RU" sz="2000" baseline="-25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9E40E-840E-4636-8CC0-F95AB4C9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94" y="5093737"/>
            <a:ext cx="1088508" cy="7600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999B15-DF7D-4A31-9875-3CC39A9E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06" y="3206691"/>
            <a:ext cx="2259515" cy="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5" y="1919563"/>
            <a:ext cx="4207075" cy="369332"/>
          </a:xfrm>
        </p:spPr>
        <p:txBody>
          <a:bodyPr>
            <a:noAutofit/>
          </a:bodyPr>
          <a:lstStyle/>
          <a:p>
            <a:r>
              <a:rPr lang="en-US" dirty="0"/>
              <a:t>is used when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PDF is given in the form </a:t>
            </a:r>
            <a:br>
              <a:rPr lang="en-US" dirty="0"/>
            </a:br>
            <a:endParaRPr lang="en-US" i="1" baseline="-25000" dirty="0"/>
          </a:p>
          <a:p>
            <a:r>
              <a:rPr lang="en-US" dirty="0"/>
              <a:t> </a:t>
            </a:r>
            <a:endParaRPr lang="ru-RU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EDB14-7363-4425-BF2F-840F7BF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80" y="1734083"/>
            <a:ext cx="1702656" cy="7029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BF176-0CD9-4E20-A787-1A4AE802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03" y="1931120"/>
            <a:ext cx="832155" cy="360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D0265A-3166-497D-A583-F3A70DFE1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91" y="1711165"/>
            <a:ext cx="2060145" cy="773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2FCBD2-6915-4722-BB6C-83E5A7819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493" y="2678645"/>
            <a:ext cx="3189938" cy="207700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A31A9B8-33BC-4D65-90C4-41A638C6FA27}"/>
              </a:ext>
            </a:extLst>
          </p:cNvPr>
          <p:cNvSpPr txBox="1">
            <a:spLocks/>
          </p:cNvSpPr>
          <p:nvPr/>
        </p:nvSpPr>
        <p:spPr>
          <a:xfrm>
            <a:off x="1120705" y="2580140"/>
            <a:ext cx="6834098" cy="48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Theorem. </a:t>
            </a:r>
            <a:r>
              <a:rPr lang="en-US" dirty="0">
                <a:solidFill>
                  <a:schemeClr val="tx1"/>
                </a:solidFill>
              </a:rPr>
              <a:t>If two-dimensional RV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>
                <a:solidFill>
                  <a:schemeClr val="tx1"/>
                </a:solidFill>
              </a:rPr>
              <a:t>η</a:t>
            </a:r>
            <a:r>
              <a:rPr lang="en-US" dirty="0">
                <a:solidFill>
                  <a:schemeClr val="tx1"/>
                </a:solidFill>
              </a:rPr>
              <a:t>) has PDF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842538E-690C-419C-9980-5FC1FD37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05" y="4228687"/>
            <a:ext cx="1702656" cy="70296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1A7F33-E4BA-4A68-852D-92ED30057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21" y="2919909"/>
            <a:ext cx="3089073" cy="11297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7AE10D-EA2A-4A65-86D8-389308B81CD9}"/>
              </a:ext>
            </a:extLst>
          </p:cNvPr>
          <p:cNvSpPr/>
          <p:nvPr/>
        </p:nvSpPr>
        <p:spPr>
          <a:xfrm>
            <a:off x="1120705" y="4389447"/>
            <a:ext cx="1705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then </a:t>
            </a:r>
            <a:r>
              <a:rPr lang="el-GR" sz="2000" dirty="0"/>
              <a:t>ξ</a:t>
            </a:r>
            <a:r>
              <a:rPr lang="en-US" sz="2000" dirty="0"/>
              <a:t> has 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502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method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3EC21B5-ABF1-4FB6-AA74-CC06F8FE6F53}"/>
              </a:ext>
            </a:extLst>
          </p:cNvPr>
          <p:cNvSpPr txBox="1">
            <a:spLocks/>
          </p:cNvSpPr>
          <p:nvPr/>
        </p:nvSpPr>
        <p:spPr>
          <a:xfrm>
            <a:off x="1120705" y="3209235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4A9EEF-4D4C-4F0C-B5EF-BDF297ACEA69}"/>
              </a:ext>
            </a:extLst>
          </p:cNvPr>
          <p:cNvSpPr/>
          <p:nvPr/>
        </p:nvSpPr>
        <p:spPr>
          <a:xfrm>
            <a:off x="1120705" y="3793474"/>
            <a:ext cx="4643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two independent uniform RV: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14F53D-FD84-4AC6-9AD0-2E646D9A23C0}"/>
              </a:ext>
            </a:extLst>
          </p:cNvPr>
          <p:cNvSpPr/>
          <p:nvPr/>
        </p:nvSpPr>
        <p:spPr>
          <a:xfrm>
            <a:off x="1148697" y="4779501"/>
            <a:ext cx="754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If </a:t>
            </a:r>
            <a:endParaRPr lang="ru-RU" sz="20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5C4FA-BD2D-42F4-9C92-3BAA589233C5}"/>
              </a:ext>
            </a:extLst>
          </p:cNvPr>
          <p:cNvSpPr txBox="1"/>
          <p:nvPr/>
        </p:nvSpPr>
        <p:spPr>
          <a:xfrm>
            <a:off x="1120705" y="1927058"/>
            <a:ext cx="101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E.g., let </a:t>
            </a:r>
            <a:endParaRPr lang="ru-RU" sz="20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580AD10-51CA-4EBA-AB65-247B3078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10" y="1975190"/>
            <a:ext cx="973929" cy="33094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824BE73-FFD5-4CB8-B93E-86623BF0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64" y="1933731"/>
            <a:ext cx="1702656" cy="4587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09B9CD-D208-4CBA-9AE5-7D2460D93787}"/>
              </a:ext>
            </a:extLst>
          </p:cNvPr>
          <p:cNvSpPr txBox="1"/>
          <p:nvPr/>
        </p:nvSpPr>
        <p:spPr>
          <a:xfrm>
            <a:off x="3276843" y="1906289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</a:t>
            </a:r>
            <a:endParaRPr lang="ru-RU" sz="2000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DAAEE68-615C-4CC2-BF77-F79DFA0CCFA2}"/>
              </a:ext>
            </a:extLst>
          </p:cNvPr>
          <p:cNvGrpSpPr/>
          <p:nvPr/>
        </p:nvGrpSpPr>
        <p:grpSpPr>
          <a:xfrm>
            <a:off x="8065815" y="1787360"/>
            <a:ext cx="3189938" cy="2077000"/>
            <a:chOff x="8065815" y="1787360"/>
            <a:chExt cx="3189938" cy="207700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BCED95F-7453-41EF-BFFE-DC94F258F342}"/>
                </a:ext>
              </a:extLst>
            </p:cNvPr>
            <p:cNvGrpSpPr/>
            <p:nvPr/>
          </p:nvGrpSpPr>
          <p:grpSpPr>
            <a:xfrm>
              <a:off x="8065815" y="1787360"/>
              <a:ext cx="3189938" cy="2077000"/>
              <a:chOff x="8065815" y="1787360"/>
              <a:chExt cx="3189938" cy="2077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B2FCBD2-6915-4722-BB6C-83E5A7819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5815" y="1787360"/>
                <a:ext cx="3189938" cy="2077000"/>
              </a:xfrm>
              <a:prstGeom prst="rect">
                <a:avLst/>
              </a:prstGeom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5C8D21A-B9A8-4256-BFEE-DC66353357E9}"/>
                  </a:ext>
                </a:extLst>
              </p:cNvPr>
              <p:cNvSpPr/>
              <p:nvPr/>
            </p:nvSpPr>
            <p:spPr>
              <a:xfrm>
                <a:off x="8565501" y="2631232"/>
                <a:ext cx="2295331" cy="90506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D8619B-8F03-4651-90AC-DF225C4A5CED}"/>
                </a:ext>
              </a:extLst>
            </p:cNvPr>
            <p:cNvSpPr txBox="1"/>
            <p:nvPr/>
          </p:nvSpPr>
          <p:spPr>
            <a:xfrm>
              <a:off x="10375641" y="264119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G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36441C-6FEF-4207-927E-290BE4BEAAA2}"/>
                </a:ext>
              </a:extLst>
            </p:cNvPr>
            <p:cNvSpPr txBox="1"/>
            <p:nvPr/>
          </p:nvSpPr>
          <p:spPr>
            <a:xfrm>
              <a:off x="8426681" y="351565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a</a:t>
              </a:r>
              <a:endParaRPr lang="ru-RU" sz="1400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EFECE-A954-479A-879B-211A51C5AEF8}"/>
                </a:ext>
              </a:extLst>
            </p:cNvPr>
            <p:cNvSpPr txBox="1"/>
            <p:nvPr/>
          </p:nvSpPr>
          <p:spPr>
            <a:xfrm>
              <a:off x="10697815" y="3477546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</a:t>
              </a:r>
              <a:endParaRPr lang="ru-RU" sz="1400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CFA01B-B8C2-4CC5-A579-CA04520EA43F}"/>
                </a:ext>
              </a:extLst>
            </p:cNvPr>
            <p:cNvSpPr txBox="1"/>
            <p:nvPr/>
          </p:nvSpPr>
          <p:spPr>
            <a:xfrm>
              <a:off x="9057369" y="2380722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</a:t>
              </a:r>
              <a:endParaRPr lang="ru-RU" sz="14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361CE-0291-4127-817C-FCB55F141083}"/>
                </a:ext>
              </a:extLst>
            </p:cNvPr>
            <p:cNvSpPr txBox="1"/>
            <p:nvPr/>
          </p:nvSpPr>
          <p:spPr>
            <a:xfrm>
              <a:off x="9119885" y="35156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  <a:endParaRPr lang="ru-RU" sz="1400" dirty="0"/>
            </a:p>
          </p:txBody>
        </p: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1412A35-AB06-440B-876E-446463042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96" y="2569381"/>
            <a:ext cx="1803486" cy="35833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BF587BC-BBBB-4EC6-8F93-ECD80CC94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258" y="3806724"/>
            <a:ext cx="1915775" cy="77372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8A2B103-99B5-4951-B286-022D59FBE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681" y="4807494"/>
            <a:ext cx="1088508" cy="4016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ED1D54-D4FF-4D3F-B42D-6EF9CB9BBEE6}"/>
              </a:ext>
            </a:extLst>
          </p:cNvPr>
          <p:cNvSpPr txBox="1"/>
          <p:nvPr/>
        </p:nvSpPr>
        <p:spPr>
          <a:xfrm>
            <a:off x="2976189" y="4779501"/>
            <a:ext cx="453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 </a:t>
            </a:r>
            <a:r>
              <a:rPr lang="el-GR" sz="2000" dirty="0"/>
              <a:t>ξ</a:t>
            </a:r>
            <a:r>
              <a:rPr lang="en-US" sz="2000" dirty="0"/>
              <a:t>  is a result, else repeat from step 1.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14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4413-F037-476B-831E-BDE09CA0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44573-0AE3-4B6D-A0A3-C21FC79D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methods of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7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(normal)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5" y="1900901"/>
            <a:ext cx="5288484" cy="1450757"/>
          </a:xfrm>
        </p:spPr>
        <p:txBody>
          <a:bodyPr>
            <a:normAutofit/>
          </a:bodyPr>
          <a:lstStyle/>
          <a:p>
            <a:r>
              <a:rPr lang="en-US" dirty="0"/>
              <a:t>is a probability distribution traditionally used for modeling of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some continuous variable which takes values nearby given mean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0B1D6-4E43-4D1A-9303-36ABAF86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46" y="3186312"/>
            <a:ext cx="1374959" cy="401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91ABA-14E5-4F0F-9818-08076B7D6276}"/>
              </a:ext>
            </a:extLst>
          </p:cNvPr>
          <p:cNvSpPr txBox="1"/>
          <p:nvPr/>
        </p:nvSpPr>
        <p:spPr>
          <a:xfrm>
            <a:off x="1407329" y="3750337"/>
            <a:ext cx="3370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a</a:t>
            </a:r>
            <a:r>
              <a:rPr lang="en-US" sz="2000" dirty="0"/>
              <a:t> is the mean (expectation)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σ is the standard deviation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σ</a:t>
            </a:r>
            <a:r>
              <a:rPr lang="en-US" sz="2000" baseline="30000" dirty="0"/>
              <a:t>2</a:t>
            </a:r>
            <a:r>
              <a:rPr lang="en-US" sz="2000" dirty="0"/>
              <a:t> is the variance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244B13-0695-45C0-B0D4-85B8CDAE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4" y="4932902"/>
            <a:ext cx="2474925" cy="81708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486AAE7-F487-4F57-8B8D-C0DDED2AB2FC}"/>
              </a:ext>
            </a:extLst>
          </p:cNvPr>
          <p:cNvGrpSpPr/>
          <p:nvPr/>
        </p:nvGrpSpPr>
        <p:grpSpPr>
          <a:xfrm>
            <a:off x="6718530" y="1832658"/>
            <a:ext cx="4888752" cy="3802910"/>
            <a:chOff x="6718530" y="1832658"/>
            <a:chExt cx="4888752" cy="3802910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972D2A9-B8D8-4B2C-9446-EDAD44CE9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8530" y="1832658"/>
              <a:ext cx="4888752" cy="3802910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029DBB33-BAA3-4152-B046-8A9B9E368E9F}"/>
                </a:ext>
              </a:extLst>
            </p:cNvPr>
            <p:cNvCxnSpPr/>
            <p:nvPr/>
          </p:nvCxnSpPr>
          <p:spPr>
            <a:xfrm flipV="1">
              <a:off x="9274629" y="1900901"/>
              <a:ext cx="0" cy="3440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(normal) distribution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097280" y="1852260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B7603-292B-4C8E-8C1E-3A63375E71AC}"/>
              </a:ext>
            </a:extLst>
          </p:cNvPr>
          <p:cNvSpPr txBox="1"/>
          <p:nvPr/>
        </p:nvSpPr>
        <p:spPr>
          <a:xfrm>
            <a:off x="1797638" y="2977956"/>
            <a:ext cx="232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Standard normal RV:</a:t>
            </a:r>
            <a:endParaRPr lang="ru-RU" sz="2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9101ED-515C-4617-98AF-7C5535E4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91" y="3033429"/>
            <a:ext cx="1173297" cy="34463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C582A20-E516-43F7-A8E5-3F961283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515"/>
            <a:ext cx="1989107" cy="8033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6ACB406-FB67-4F87-8683-A2150EE4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06" y="4603645"/>
            <a:ext cx="1317668" cy="3309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8F6C5B-118C-4B40-AB18-29A81C95EFC6}"/>
              </a:ext>
            </a:extLst>
          </p:cNvPr>
          <p:cNvSpPr txBox="1"/>
          <p:nvPr/>
        </p:nvSpPr>
        <p:spPr>
          <a:xfrm>
            <a:off x="3523239" y="4569061"/>
            <a:ext cx="226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Normal RV </a:t>
            </a: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l-GR" sz="2000" dirty="0"/>
              <a:t>σ</a:t>
            </a:r>
            <a:r>
              <a:rPr lang="en-US" sz="2000" baseline="30000" dirty="0"/>
              <a:t>2</a:t>
            </a:r>
            <a:r>
              <a:rPr lang="en-US" sz="2000" dirty="0"/>
              <a:t>):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1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D5F2624-1033-4C07-8012-3070072338CD}"/>
              </a:ext>
            </a:extLst>
          </p:cNvPr>
          <p:cNvSpPr/>
          <p:nvPr/>
        </p:nvSpPr>
        <p:spPr>
          <a:xfrm>
            <a:off x="7694517" y="3341360"/>
            <a:ext cx="3576863" cy="29194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8440333" y="3457294"/>
            <a:ext cx="2093789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Generators: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A764D3F-AA28-48AC-A83E-5A4A5D24550F}"/>
              </a:ext>
            </a:extLst>
          </p:cNvPr>
          <p:cNvSpPr txBox="1">
            <a:spLocks/>
          </p:cNvSpPr>
          <p:nvPr/>
        </p:nvSpPr>
        <p:spPr>
          <a:xfrm>
            <a:off x="1097280" y="1928937"/>
            <a:ext cx="10058400" cy="8133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1. </a:t>
            </a:r>
            <a:r>
              <a:rPr lang="en-US" sz="2400" cap="all" spc="200" dirty="0">
                <a:solidFill>
                  <a:schemeClr val="tx2"/>
                </a:solidFill>
              </a:rPr>
              <a:t>Generator 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based on central limit theorem</a:t>
            </a:r>
            <a:br>
              <a:rPr lang="en-US" sz="2400" cap="all" spc="200" dirty="0">
                <a:solidFill>
                  <a:schemeClr val="tx2"/>
                </a:solidFill>
                <a:latin typeface="+mj-lt"/>
              </a:rPr>
            </a:b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   (Summing up method)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4C3DB-C3FC-48BC-9AE2-9599E8BACCC4}"/>
              </a:ext>
            </a:extLst>
          </p:cNvPr>
          <p:cNvSpPr txBox="1"/>
          <p:nvPr/>
        </p:nvSpPr>
        <p:spPr>
          <a:xfrm>
            <a:off x="1097280" y="2941249"/>
            <a:ext cx="1149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Idea:   let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310ED-E6B4-49FA-9EC5-382B33FA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20" y="2941249"/>
            <a:ext cx="3859049" cy="401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61BF3-10A0-4D98-9FF3-6BCB49ABE6B2}"/>
              </a:ext>
            </a:extLst>
          </p:cNvPr>
          <p:cNvSpPr txBox="1"/>
          <p:nvPr/>
        </p:nvSpPr>
        <p:spPr>
          <a:xfrm>
            <a:off x="6201159" y="2941249"/>
            <a:ext cx="3737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 some RV identically distributed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9B508-643F-4E89-B7A5-8DAD4C3604C8}"/>
              </a:ext>
            </a:extLst>
          </p:cNvPr>
          <p:cNvSpPr txBox="1"/>
          <p:nvPr/>
        </p:nvSpPr>
        <p:spPr>
          <a:xfrm>
            <a:off x="1816721" y="366083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D4725-44DA-44CC-94DB-C70D8CBB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66" y="3517192"/>
            <a:ext cx="4303619" cy="746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FF37CF-5AF1-42E6-B53E-D7952B00C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84" y="4665456"/>
            <a:ext cx="802059" cy="3583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3A085C-9695-4FFC-B78D-B1F869A4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913" y="4514060"/>
            <a:ext cx="1216838" cy="6596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254CE0-161A-420F-8CCE-B36CAB6B6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288" y="4514060"/>
            <a:ext cx="1274129" cy="659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47CA8-A8F9-4CFD-929C-4901FD04D407}"/>
              </a:ext>
            </a:extLst>
          </p:cNvPr>
          <p:cNvSpPr txBox="1"/>
          <p:nvPr/>
        </p:nvSpPr>
        <p:spPr>
          <a:xfrm>
            <a:off x="1097280" y="4643808"/>
            <a:ext cx="50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ED9DCD-B943-47DA-970F-DAC36FE6B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813" y="5268418"/>
            <a:ext cx="2188475" cy="7600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EE280E-03E3-47DB-A0DC-4D6C5D788799}"/>
              </a:ext>
            </a:extLst>
          </p:cNvPr>
          <p:cNvSpPr txBox="1"/>
          <p:nvPr/>
        </p:nvSpPr>
        <p:spPr>
          <a:xfrm>
            <a:off x="1097280" y="544837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474059-D02A-4F17-A166-95B7FF47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0070" y="4155729"/>
            <a:ext cx="1416207" cy="716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5910E5-6D0A-4FF3-896D-F62FEB0511D2}"/>
              </a:ext>
            </a:extLst>
          </p:cNvPr>
          <p:cNvSpPr txBox="1"/>
          <p:nvPr/>
        </p:nvSpPr>
        <p:spPr>
          <a:xfrm>
            <a:off x="7935198" y="4314229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12: </a:t>
            </a:r>
            <a:endParaRPr lang="ru-RU" sz="20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5D47FC0-22F2-4F36-BC40-BE07080B4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0333" y="5096892"/>
            <a:ext cx="2344304" cy="7029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2677EF-1B88-4FB8-B520-F60FDEDA30F9}"/>
              </a:ext>
            </a:extLst>
          </p:cNvPr>
          <p:cNvSpPr txBox="1"/>
          <p:nvPr/>
        </p:nvSpPr>
        <p:spPr>
          <a:xfrm>
            <a:off x="7958071" y="52267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9" grpId="0"/>
      <p:bldP spid="3" grpId="0"/>
      <p:bldP spid="5" grpId="0"/>
      <p:bldP spid="6" grpId="0"/>
      <p:bldP spid="21" grpId="0"/>
      <p:bldP spid="22" grpId="0"/>
      <p:bldP spid="19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86ABB2-CF8F-489B-B9D5-7FCF3D8D2A15}"/>
              </a:ext>
            </a:extLst>
          </p:cNvPr>
          <p:cNvSpPr txBox="1"/>
          <p:nvPr/>
        </p:nvSpPr>
        <p:spPr>
          <a:xfrm>
            <a:off x="1219188" y="5736234"/>
            <a:ext cx="311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Φ</a:t>
            </a:r>
            <a:r>
              <a:rPr lang="en-US" sz="2000" baseline="30000" dirty="0"/>
              <a:t>-1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is the </a:t>
            </a:r>
            <a:r>
              <a:rPr lang="en-US" sz="2000" dirty="0" err="1"/>
              <a:t>probit</a:t>
            </a:r>
            <a:r>
              <a:rPr lang="en-US" sz="2000" dirty="0"/>
              <a:t> function</a:t>
            </a:r>
            <a:endParaRPr lang="ru-RU" sz="2000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D5F2624-1033-4C07-8012-3070072338CD}"/>
              </a:ext>
            </a:extLst>
          </p:cNvPr>
          <p:cNvSpPr/>
          <p:nvPr/>
        </p:nvSpPr>
        <p:spPr>
          <a:xfrm>
            <a:off x="3844877" y="3255292"/>
            <a:ext cx="3396212" cy="2480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4462432" y="3464169"/>
            <a:ext cx="2093789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A764D3F-AA28-48AC-A83E-5A4A5D24550F}"/>
              </a:ext>
            </a:extLst>
          </p:cNvPr>
          <p:cNvSpPr txBox="1">
            <a:spLocks/>
          </p:cNvSpPr>
          <p:nvPr/>
        </p:nvSpPr>
        <p:spPr>
          <a:xfrm>
            <a:off x="1097280" y="1967310"/>
            <a:ext cx="10058400" cy="457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2. </a:t>
            </a:r>
            <a:r>
              <a:rPr lang="en-US" sz="2400" cap="all" spc="200" dirty="0">
                <a:solidFill>
                  <a:schemeClr val="tx2"/>
                </a:solidFill>
              </a:rPr>
              <a:t>Generator 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based on straightforward method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27178-F725-442E-B4E2-1680BDF4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8" y="2424512"/>
            <a:ext cx="3203652" cy="8307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B3298A-EC54-404D-BFA9-15AEE837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88" y="3602709"/>
            <a:ext cx="1216838" cy="4450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17352BE-A08A-48D1-9563-C4749DB8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88" y="4244759"/>
            <a:ext cx="1874526" cy="34463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1CB2402-C53D-461E-BFC9-F06523F1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88" y="4755370"/>
            <a:ext cx="2344304" cy="40169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A223669-53D8-444D-B4D4-95C3354D9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955" y="4073562"/>
            <a:ext cx="2960744" cy="143103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45B1728-09F0-4CA8-A127-3F2658972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719" y="4406999"/>
            <a:ext cx="4546529" cy="70296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769A9B0-6109-4CD4-AA0A-24972EBCD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9287" y="5392633"/>
            <a:ext cx="1274129" cy="3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F5DC0-1BC0-4918-9E6F-5CCA119EE041}"/>
              </a:ext>
            </a:extLst>
          </p:cNvPr>
          <p:cNvSpPr txBox="1"/>
          <p:nvPr/>
        </p:nvSpPr>
        <p:spPr>
          <a:xfrm>
            <a:off x="6192982" y="5936289"/>
            <a:ext cx="2656305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  α-s  are not the same</a:t>
            </a:r>
            <a:endParaRPr lang="ru-RU" sz="20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5D9CEBF-7D43-48DF-BDA3-7B46596CED9A}"/>
              </a:ext>
            </a:extLst>
          </p:cNvPr>
          <p:cNvCxnSpPr/>
          <p:nvPr/>
        </p:nvCxnSpPr>
        <p:spPr>
          <a:xfrm flipH="1" flipV="1">
            <a:off x="6418217" y="5286103"/>
            <a:ext cx="452846" cy="65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3508F0B-E11F-45FE-B9FA-4AA3041DE2D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49287" y="5736234"/>
            <a:ext cx="101749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6" grpId="0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1"/>
            <a:ext cx="5733102" cy="19180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is widely used in applied probability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models arbitrary distributions in analytical models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used as approximation of some distribution with non-negative values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easy customization of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91ABA-14E5-4F0F-9818-08076B7D6276}"/>
              </a:ext>
            </a:extLst>
          </p:cNvPr>
          <p:cNvSpPr txBox="1"/>
          <p:nvPr/>
        </p:nvSpPr>
        <p:spPr>
          <a:xfrm>
            <a:off x="7287023" y="2157118"/>
            <a:ext cx="4161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l-GR" sz="2000" i="1" dirty="0"/>
              <a:t>α</a:t>
            </a:r>
            <a:r>
              <a:rPr lang="en-US" sz="2000" dirty="0"/>
              <a:t> are shape parameters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000" dirty="0"/>
              <a:t>θ</a:t>
            </a:r>
            <a:r>
              <a:rPr lang="en-US" sz="2000" dirty="0"/>
              <a:t> and </a:t>
            </a:r>
            <a:r>
              <a:rPr lang="el-GR" sz="2000" dirty="0"/>
              <a:t>β</a:t>
            </a:r>
            <a:r>
              <a:rPr lang="en-US" sz="2000" dirty="0"/>
              <a:t> are scale (rate) parameters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BD549E-1516-44EF-8297-9C058D2E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2" y="3846233"/>
            <a:ext cx="1363500" cy="4061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59B5A3-3B2A-4102-9BAA-FE0D53EE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15" y="4392888"/>
            <a:ext cx="1888277" cy="673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C3389-5AAC-43DA-BD8D-9F742125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86" y="4392888"/>
            <a:ext cx="1931816" cy="6732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8F37FE-29CB-45C5-8609-BB8BAFE9D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08" y="5355626"/>
            <a:ext cx="1574327" cy="702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BDEE3F-E8C5-47D8-8ACE-7AD288946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522" y="5403100"/>
            <a:ext cx="2333762" cy="608021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F73EA6-DD1F-4E56-898D-6968FDC66107}"/>
              </a:ext>
            </a:extLst>
          </p:cNvPr>
          <p:cNvCxnSpPr/>
          <p:nvPr/>
        </p:nvCxnSpPr>
        <p:spPr>
          <a:xfrm>
            <a:off x="6951306" y="2071396"/>
            <a:ext cx="0" cy="405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BB3429-2D73-426E-B342-30C33A75B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291" y="3141354"/>
            <a:ext cx="1128076" cy="2868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2D34CD-A8A1-4EDC-A32E-CAF375E8A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2153" y="3874122"/>
            <a:ext cx="2651377" cy="6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Gamma distribution</a:t>
            </a:r>
            <a:endParaRPr lang="ru-RU" sz="400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BFACD2-9A6C-457F-A806-5101C098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427651"/>
            <a:ext cx="7303770" cy="56873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65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with one parameter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2A09A-FEBA-42DA-AFCD-9C3A09CB7832}"/>
              </a:ext>
            </a:extLst>
          </p:cNvPr>
          <p:cNvSpPr txBox="1"/>
          <p:nvPr/>
        </p:nvSpPr>
        <p:spPr>
          <a:xfrm>
            <a:off x="1097280" y="1838131"/>
            <a:ext cx="10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scale = 1</a:t>
            </a:r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6FB98F-227A-4190-AD43-D1ED6170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38" y="2110080"/>
            <a:ext cx="1102259" cy="6869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FAB168-E7CD-425A-87EB-51301619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59" y="2038186"/>
            <a:ext cx="1915775" cy="8307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18FB80-E98A-4E68-A128-8CF6503E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89035"/>
            <a:ext cx="1517037" cy="415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466A7-CFC6-460B-9258-C5EF42585DDD}"/>
              </a:ext>
            </a:extLst>
          </p:cNvPr>
          <p:cNvSpPr txBox="1"/>
          <p:nvPr/>
        </p:nvSpPr>
        <p:spPr>
          <a:xfrm>
            <a:off x="1097280" y="4757313"/>
            <a:ext cx="2083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integer then</a:t>
            </a:r>
            <a:endParaRPr lang="ru-RU" sz="20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471E62-7B51-42D4-BA3A-AAF7306DB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138" y="4599250"/>
            <a:ext cx="1152291" cy="753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50AFEA-D6E0-46CF-AA76-734136CB8FD0}"/>
              </a:ext>
            </a:extLst>
          </p:cNvPr>
          <p:cNvSpPr txBox="1"/>
          <p:nvPr/>
        </p:nvSpPr>
        <p:spPr>
          <a:xfrm>
            <a:off x="1097280" y="5576153"/>
            <a:ext cx="749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= 1, it coincides with exponential distribution with parameter </a:t>
            </a:r>
            <a:r>
              <a:rPr lang="el-GR" sz="2000" dirty="0"/>
              <a:t>λ</a:t>
            </a:r>
            <a:r>
              <a:rPr lang="en-US" sz="2000" dirty="0"/>
              <a:t> = 1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B7577-D604-41A0-8E4D-DC6011AE80A5}"/>
              </a:ext>
            </a:extLst>
          </p:cNvPr>
          <p:cNvSpPr txBox="1"/>
          <p:nvPr/>
        </p:nvSpPr>
        <p:spPr>
          <a:xfrm>
            <a:off x="1097280" y="3323365"/>
            <a:ext cx="135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Properties: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generator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B418-A4B0-40F6-BF85-DCF0868C55BE}"/>
              </a:ext>
            </a:extLst>
          </p:cNvPr>
          <p:cNvSpPr txBox="1"/>
          <p:nvPr/>
        </p:nvSpPr>
        <p:spPr>
          <a:xfrm>
            <a:off x="1371600" y="2155371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1.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04570C-D785-4C33-9900-8E7B94B1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30" y="2168813"/>
            <a:ext cx="2563610" cy="379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BF8EB-7740-4815-956A-92CD95221A1D}"/>
              </a:ext>
            </a:extLst>
          </p:cNvPr>
          <p:cNvSpPr txBox="1"/>
          <p:nvPr/>
        </p:nvSpPr>
        <p:spPr>
          <a:xfrm>
            <a:off x="1371600" y="2773437"/>
            <a:ext cx="267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r>
              <a:rPr lang="en-US" sz="2000" dirty="0"/>
              <a:t> If </a:t>
            </a:r>
            <a:r>
              <a:rPr lang="el-GR" sz="2000" dirty="0"/>
              <a:t>δ</a:t>
            </a:r>
            <a:r>
              <a:rPr lang="en-US" sz="2000" dirty="0"/>
              <a:t> &gt; 0 then generate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F30B65-6FC4-4CE9-BCCC-A487CEFB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42" y="2765797"/>
            <a:ext cx="256659" cy="38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16F7E-EB42-4893-9244-7A9CB24DF7BA}"/>
              </a:ext>
            </a:extLst>
          </p:cNvPr>
          <p:cNvSpPr txBox="1"/>
          <p:nvPr/>
        </p:nvSpPr>
        <p:spPr>
          <a:xfrm>
            <a:off x="1371600" y="3362097"/>
            <a:ext cx="448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3.</a:t>
            </a:r>
            <a:r>
              <a:rPr lang="en-US" sz="2000" dirty="0"/>
              <a:t> If </a:t>
            </a:r>
            <a:r>
              <a:rPr lang="en-US" sz="2000" i="1" dirty="0"/>
              <a:t>d</a:t>
            </a:r>
            <a:r>
              <a:rPr lang="en-US" sz="2000" dirty="0"/>
              <a:t> &gt; 0 then generate </a:t>
            </a:r>
            <a:r>
              <a:rPr lang="en-US" sz="2000" i="1" dirty="0"/>
              <a:t>d</a:t>
            </a:r>
            <a:r>
              <a:rPr lang="en-US" sz="2000" dirty="0"/>
              <a:t> exponential RV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9550-F4D3-4BEC-9C30-612D50DA3CDC}"/>
              </a:ext>
            </a:extLst>
          </p:cNvPr>
          <p:cNvSpPr txBox="1"/>
          <p:nvPr/>
        </p:nvSpPr>
        <p:spPr>
          <a:xfrm>
            <a:off x="1371600" y="3943118"/>
            <a:ext cx="551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4.</a:t>
            </a:r>
            <a:r>
              <a:rPr lang="en-US" sz="2000" dirty="0"/>
              <a:t> Sum up all generated values and divide sum on </a:t>
            </a:r>
            <a:r>
              <a:rPr lang="el-GR" sz="2000" dirty="0"/>
              <a:t>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66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for gamma distribution with one parameter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B418-A4B0-40F6-BF85-DCF0868C55BE}"/>
              </a:ext>
            </a:extLst>
          </p:cNvPr>
          <p:cNvSpPr txBox="1"/>
          <p:nvPr/>
        </p:nvSpPr>
        <p:spPr>
          <a:xfrm>
            <a:off x="1315615" y="2505603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1.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BF8EB-7740-4815-956A-92CD95221A1D}"/>
              </a:ext>
            </a:extLst>
          </p:cNvPr>
          <p:cNvSpPr txBox="1"/>
          <p:nvPr/>
        </p:nvSpPr>
        <p:spPr>
          <a:xfrm>
            <a:off x="1318726" y="3156393"/>
            <a:ext cx="2810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r>
              <a:rPr lang="en-US" sz="2000" dirty="0"/>
              <a:t> Generate two base RV: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16F7E-EB42-4893-9244-7A9CB24DF7BA}"/>
              </a:ext>
            </a:extLst>
          </p:cNvPr>
          <p:cNvSpPr txBox="1"/>
          <p:nvPr/>
        </p:nvSpPr>
        <p:spPr>
          <a:xfrm>
            <a:off x="1315615" y="380086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3.</a:t>
            </a:r>
            <a:r>
              <a:rPr lang="en-US" sz="2000" dirty="0"/>
              <a:t> If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9550-F4D3-4BEC-9C30-612D50DA3CDC}"/>
              </a:ext>
            </a:extLst>
          </p:cNvPr>
          <p:cNvSpPr txBox="1"/>
          <p:nvPr/>
        </p:nvSpPr>
        <p:spPr>
          <a:xfrm>
            <a:off x="1315616" y="515207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4.</a:t>
            </a:r>
            <a:r>
              <a:rPr lang="en-US" sz="2000" dirty="0"/>
              <a:t> If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3EE930-70C9-4FBB-9946-404BD04C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86" y="1918271"/>
            <a:ext cx="256659" cy="38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22EE2-6C8E-4677-A9FB-F4A62035B492}"/>
              </a:ext>
            </a:extLst>
          </p:cNvPr>
          <p:cNvSpPr txBox="1"/>
          <p:nvPr/>
        </p:nvSpPr>
        <p:spPr>
          <a:xfrm>
            <a:off x="1714251" y="190585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65DAE7-8591-4090-AB90-3E1894A5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48" y="1955316"/>
            <a:ext cx="868363" cy="3216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C9A8CF-52D7-4F86-98CE-77FDD3BA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51" y="2343626"/>
            <a:ext cx="1031219" cy="6869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B45F80-EDB6-4B76-9A2C-671068CE4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75" y="3190469"/>
            <a:ext cx="701229" cy="358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EA17E5-5BA7-498A-B529-671EB113794C}"/>
              </a:ext>
            </a:extLst>
          </p:cNvPr>
          <p:cNvSpPr txBox="1"/>
          <p:nvPr/>
        </p:nvSpPr>
        <p:spPr>
          <a:xfrm>
            <a:off x="2654348" y="380086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EFE464-56AA-4198-BA03-E02C4825B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391" y="3842644"/>
            <a:ext cx="701229" cy="3583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1DD871-0B58-44FB-BD19-1C82B43A2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348" y="3482907"/>
            <a:ext cx="2846163" cy="901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9B5E6E-62BF-490A-A7CF-2CD1F48FE5D0}"/>
              </a:ext>
            </a:extLst>
          </p:cNvPr>
          <p:cNvSpPr txBox="1"/>
          <p:nvPr/>
        </p:nvSpPr>
        <p:spPr>
          <a:xfrm>
            <a:off x="2657881" y="439710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else</a:t>
            </a:r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96E20A-797B-4925-812C-0963867F7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348" y="4260511"/>
            <a:ext cx="3373230" cy="6732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B5D4FD-2414-4397-A7F4-EDDEF5652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0871" y="5152072"/>
            <a:ext cx="1473497" cy="401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D74B75-6AD3-44D5-A488-302EBC1D7C2F}"/>
              </a:ext>
            </a:extLst>
          </p:cNvPr>
          <p:cNvSpPr txBox="1"/>
          <p:nvPr/>
        </p:nvSpPr>
        <p:spPr>
          <a:xfrm>
            <a:off x="3377348" y="5152072"/>
            <a:ext cx="1946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 go to step 2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1EFB9-6BDE-4908-8F70-763880FCEED8}"/>
              </a:ext>
            </a:extLst>
          </p:cNvPr>
          <p:cNvSpPr txBox="1"/>
          <p:nvPr/>
        </p:nvSpPr>
        <p:spPr>
          <a:xfrm>
            <a:off x="3377348" y="5519023"/>
            <a:ext cx="254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else take </a:t>
            </a:r>
            <a:r>
              <a:rPr lang="el-GR" sz="2000" dirty="0"/>
              <a:t>η</a:t>
            </a:r>
            <a:r>
              <a:rPr lang="en-US" sz="2000" baseline="-25000" dirty="0"/>
              <a:t>1</a:t>
            </a:r>
            <a:r>
              <a:rPr lang="en-US" sz="2000" dirty="0"/>
              <a:t> as a result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98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4" grpId="0"/>
      <p:bldP spid="17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937F37-553A-43AC-A662-A14F6C3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3E4B0-FFDB-409A-B385-1C07555CB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of generation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7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72DEB5-0F2F-48C8-AFB7-A6F2BA0B80CD}"/>
              </a:ext>
            </a:extLst>
          </p:cNvPr>
          <p:cNvSpPr/>
          <p:nvPr/>
        </p:nvSpPr>
        <p:spPr>
          <a:xfrm>
            <a:off x="7399176" y="1396785"/>
            <a:ext cx="3974840" cy="5159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C574EB8-B378-4822-B6A1-FF8EC1A8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l-GR" dirty="0"/>
              <a:t>ξ</a:t>
            </a:r>
            <a:r>
              <a:rPr lang="en-US" dirty="0"/>
              <a:t> be a continuous random variable</a:t>
            </a:r>
          </a:p>
          <a:p>
            <a:r>
              <a:rPr lang="en-US" dirty="0"/>
              <a:t> 		  is a cumulative distribution function (CDF)</a:t>
            </a:r>
          </a:p>
          <a:p>
            <a:r>
              <a:rPr lang="en-US" dirty="0"/>
              <a:t> 		is a probability density function (PDF)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B630F-3E63-4583-8CEE-15B23132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79" y="2286220"/>
            <a:ext cx="1768655" cy="4061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1338DA-2BA9-438A-BFFE-0B62975B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79" y="2653555"/>
            <a:ext cx="1517037" cy="5021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8D3124-8A20-4CB4-919B-361DAA22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36" y="204362"/>
            <a:ext cx="4440046" cy="29513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E41FCA-22CB-410E-BAE0-D3C627972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722" y="3155674"/>
            <a:ext cx="4440046" cy="29513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3" y="3657599"/>
            <a:ext cx="2035520" cy="8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RV</a:t>
            </a:r>
            <a:endParaRPr lang="ru-RU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8F8B3A-AEBB-424D-A610-9587B5CD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962"/>
            <a:ext cx="960179" cy="3446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EE6D0A-23FE-4267-8CA0-C85CF07D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5201"/>
            <a:ext cx="3018033" cy="11297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BDC4A0-9432-437D-AC5F-D16E3B6F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8" y="2363934"/>
            <a:ext cx="4641262" cy="36196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64E45B4-5C06-480F-B78F-214BF0A31002}"/>
              </a:ext>
            </a:extLst>
          </p:cNvPr>
          <p:cNvSpPr txBox="1">
            <a:spLocks/>
          </p:cNvSpPr>
          <p:nvPr/>
        </p:nvSpPr>
        <p:spPr>
          <a:xfrm>
            <a:off x="1097280" y="4873566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35A2285-C592-4155-82E9-53D3EC94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050" y="4939360"/>
            <a:ext cx="1874526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method </a:t>
            </a:r>
            <a:br>
              <a:rPr lang="en-US" dirty="0"/>
            </a:br>
            <a:r>
              <a:rPr lang="en-US" dirty="0"/>
              <a:t>(inverse function)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9B46CC4-6E31-4F34-9B2C-A01057ABA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(∙)↑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9B46CC4-6E31-4F34-9B2C-A01057ABA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9ECC5C-E7A1-436C-A613-C6248A52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08" y="3429000"/>
            <a:ext cx="5879931" cy="4397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7766-CF82-41FE-AC83-8455FBEB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08" y="4141775"/>
            <a:ext cx="1517037" cy="445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39EA97-35B1-4F0B-B445-1FD392C67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6" y="5193141"/>
            <a:ext cx="1379083" cy="5044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82FDB8-7E83-416C-B6A5-605EB547E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567" y="5193141"/>
            <a:ext cx="1768655" cy="5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168128" cy="1450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a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interval between two consequent appearances of events with intensity 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λ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168128" cy="1450757"/>
              </a:xfrm>
              <a:blipFill>
                <a:blip r:embed="rId2"/>
                <a:stretch>
                  <a:fillRect l="-1297" t="-4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A6BD00-C32F-4BB4-9277-1A95BC2C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21" y="1900900"/>
            <a:ext cx="3903495" cy="30442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72A73-763C-4489-8F18-F60E30D9C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84" y="3468291"/>
            <a:ext cx="1617867" cy="4313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2480D9-8FC0-44E2-9859-0FCF69ADC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36" y="3461443"/>
            <a:ext cx="1445997" cy="4450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B2008-1F80-4DC5-9378-17B98B2D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426" y="4945136"/>
            <a:ext cx="3187611" cy="7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given by histogram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0"/>
            <a:ext cx="5982620" cy="403761"/>
          </a:xfrm>
        </p:spPr>
        <p:txBody>
          <a:bodyPr>
            <a:normAutofit/>
          </a:bodyPr>
          <a:lstStyle/>
          <a:p>
            <a:r>
              <a:rPr lang="en-US" dirty="0"/>
              <a:t>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obtained from practice (experiments)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409829-7C7A-4403-808A-F71FB50C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24" y="1737360"/>
            <a:ext cx="4252031" cy="442140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59A2B6-53BD-4FF5-9E25-9DC8AEAC4BED}"/>
              </a:ext>
            </a:extLst>
          </p:cNvPr>
          <p:cNvGrpSpPr/>
          <p:nvPr/>
        </p:nvGrpSpPr>
        <p:grpSpPr>
          <a:xfrm>
            <a:off x="1097280" y="2304661"/>
            <a:ext cx="3847944" cy="2505434"/>
            <a:chOff x="1097280" y="2304661"/>
            <a:chExt cx="3847944" cy="250543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B7B8A7E-1FA7-4515-9386-B180DC1C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2304661"/>
              <a:ext cx="3847944" cy="2505434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45575DE-4AE6-4B76-BCEC-34C34564F484}"/>
                </a:ext>
              </a:extLst>
            </p:cNvPr>
            <p:cNvSpPr/>
            <p:nvPr/>
          </p:nvSpPr>
          <p:spPr>
            <a:xfrm>
              <a:off x="3181739" y="2504884"/>
              <a:ext cx="1483567" cy="2985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is equal to area</a:t>
              </a:r>
              <a:endParaRPr lang="ru-RU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8DD5FA-4245-4CC8-A730-2616066160DB}"/>
              </a:ext>
            </a:extLst>
          </p:cNvPr>
          <p:cNvSpPr txBox="1"/>
          <p:nvPr/>
        </p:nvSpPr>
        <p:spPr>
          <a:xfrm>
            <a:off x="1120704" y="5038531"/>
            <a:ext cx="11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area: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E310A3-6C6B-441D-8767-AFE3D963E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61" y="4864866"/>
            <a:ext cx="2087645" cy="7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given by histogram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33400"/>
            <a:ext cx="1393993" cy="4037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6EF0E0-AA1F-455B-AB2C-CDE34201CC45}"/>
              </a:ext>
            </a:extLst>
          </p:cNvPr>
          <p:cNvGrpSpPr/>
          <p:nvPr/>
        </p:nvGrpSpPr>
        <p:grpSpPr>
          <a:xfrm>
            <a:off x="7988462" y="1831541"/>
            <a:ext cx="3847944" cy="2505434"/>
            <a:chOff x="1097280" y="2304661"/>
            <a:chExt cx="3847944" cy="250543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B7B8A7E-1FA7-4515-9386-B180DC1C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304661"/>
              <a:ext cx="3847944" cy="2505434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45575DE-4AE6-4B76-BCEC-34C34564F484}"/>
                </a:ext>
              </a:extLst>
            </p:cNvPr>
            <p:cNvSpPr/>
            <p:nvPr/>
          </p:nvSpPr>
          <p:spPr>
            <a:xfrm>
              <a:off x="3181739" y="2504884"/>
              <a:ext cx="1483567" cy="2985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is equal to area</a:t>
              </a:r>
              <a:endParaRPr lang="ru-RU" sz="1400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4A37BB-2F0B-48C7-8DDD-F71C3C90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60" y="1994501"/>
            <a:ext cx="4732148" cy="12028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B4C31A-CA69-4679-8B30-9F81D0D9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04" y="3576949"/>
            <a:ext cx="6402722" cy="7600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AEA95D-489A-4C1F-8469-7F112C32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891" y="4537452"/>
            <a:ext cx="6045233" cy="3583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3EB32-A799-4546-B62B-2B53E17A6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91" y="5111826"/>
            <a:ext cx="1274129" cy="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492</Words>
  <Application>Microsoft Office PowerPoint</Application>
  <PresentationFormat>Широкоэкранный</PresentationFormat>
  <Paragraphs>122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Ретро</vt:lpstr>
      <vt:lpstr>Simulation</vt:lpstr>
      <vt:lpstr>Random objects</vt:lpstr>
      <vt:lpstr>Continuous RV</vt:lpstr>
      <vt:lpstr>Continuous RV</vt:lpstr>
      <vt:lpstr>Uniform RV</vt:lpstr>
      <vt:lpstr>Straightforward method  (inverse function)</vt:lpstr>
      <vt:lpstr>Exponential distribution</vt:lpstr>
      <vt:lpstr>RV given by histogram</vt:lpstr>
      <vt:lpstr>RV given by histogram</vt:lpstr>
      <vt:lpstr>RV given by histogram</vt:lpstr>
      <vt:lpstr>Superposition method</vt:lpstr>
      <vt:lpstr>Hyperexponential distribution</vt:lpstr>
      <vt:lpstr>Drop method</vt:lpstr>
      <vt:lpstr>Drop method</vt:lpstr>
      <vt:lpstr>Continuous RV</vt:lpstr>
      <vt:lpstr>Gaussian (normal) distribution</vt:lpstr>
      <vt:lpstr>Gaussian (normal) distribution</vt:lpstr>
      <vt:lpstr>Standard normal distribution</vt:lpstr>
      <vt:lpstr>Standard normal distribution</vt:lpstr>
      <vt:lpstr>Gamma distribution</vt:lpstr>
      <vt:lpstr>Gamma distribution</vt:lpstr>
      <vt:lpstr>Gamma distribution with one parameter</vt:lpstr>
      <vt:lpstr>Gamma distribution generator</vt:lpstr>
      <vt:lpstr>Generator for gamma distribution with one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23</cp:revision>
  <dcterms:created xsi:type="dcterms:W3CDTF">2019-03-05T11:26:18Z</dcterms:created>
  <dcterms:modified xsi:type="dcterms:W3CDTF">2019-04-24T01:07:29Z</dcterms:modified>
</cp:coreProperties>
</file>