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81" r:id="rId4"/>
    <p:sldId id="274" r:id="rId5"/>
    <p:sldId id="282" r:id="rId6"/>
    <p:sldId id="283" r:id="rId7"/>
    <p:sldId id="271" r:id="rId8"/>
    <p:sldId id="284" r:id="rId9"/>
    <p:sldId id="285" r:id="rId10"/>
    <p:sldId id="286" r:id="rId11"/>
    <p:sldId id="287" r:id="rId12"/>
    <p:sldId id="288" r:id="rId13"/>
    <p:sldId id="290" r:id="rId14"/>
    <p:sldId id="291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Stochastic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C102E-31DA-4DB6-A14B-28D3E5BF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4081210" cy="2130026"/>
          </a:xfrm>
        </p:spPr>
        <p:txBody>
          <a:bodyPr>
            <a:normAutofit/>
          </a:bodyPr>
          <a:lstStyle/>
          <a:p>
            <a:r>
              <a:rPr lang="en-US" sz="4000" dirty="0"/>
              <a:t>Continuous-time Markov process simulation</a:t>
            </a:r>
            <a:endParaRPr lang="ru-RU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9E5048-3442-4D7C-9C6E-60374A7FA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1" t="2690" r="22900" b="2660"/>
          <a:stretch/>
        </p:blipFill>
        <p:spPr>
          <a:xfrm>
            <a:off x="6384948" y="493996"/>
            <a:ext cx="4730620" cy="53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4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Ð¾Ð³Ð¾Ð´Ð° Ð´Ð»Ñ ÑÑÑÐ¸ÑÑÐ¾Ð²">
            <a:extLst>
              <a:ext uri="{FF2B5EF4-FFF2-40B4-BE49-F238E27FC236}">
                <a16:creationId xmlns:a16="http://schemas.microsoft.com/office/drawing/2014/main" id="{AB9EDC5E-38A1-4C26-809A-590E200EE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1845734"/>
            <a:ext cx="6846484" cy="42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#10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3804919" cy="4454398"/>
          </a:xfrm>
        </p:spPr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b="1" dirty="0"/>
              <a:t>Weather simulation</a:t>
            </a:r>
          </a:p>
          <a:p>
            <a:pPr indent="0">
              <a:buNone/>
            </a:pPr>
            <a:r>
              <a:rPr lang="en-US" dirty="0"/>
              <a:t>Example. Let state 1 means clear, state 2 means cloudy, and state 3 means overcast. </a:t>
            </a:r>
          </a:p>
          <a:p>
            <a:pPr indent="0">
              <a:buNone/>
            </a:pPr>
            <a:r>
              <a:rPr lang="en-US" dirty="0"/>
              <a:t>You may use the following transition rate matrix (time unit = 1 day):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97DD3F-1181-43CA-897E-E0AFBB5D5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166" y="4758793"/>
            <a:ext cx="1970162" cy="103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2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CDF9B-8F92-44AA-B196-CFA93DBA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Wiener process (Brownian motion)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4E69EF-0805-43A8-8129-565DB65F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10209914" cy="2455678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57E19AE8-738D-48AC-BAA1-3BAA70EDFFC7}"/>
              </a:ext>
            </a:extLst>
          </p:cNvPr>
          <p:cNvSpPr txBox="1">
            <a:spLocks/>
          </p:cNvSpPr>
          <p:nvPr/>
        </p:nvSpPr>
        <p:spPr>
          <a:xfrm>
            <a:off x="1097279" y="4822200"/>
            <a:ext cx="2093789" cy="5522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53B1B8-2618-4198-973C-B87FECA8B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068" y="4812869"/>
            <a:ext cx="3001992" cy="4313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C632C5-0587-4523-8077-A1DDEBF6B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142" y="5411055"/>
            <a:ext cx="1173297" cy="3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6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CDF9B-8F92-44AA-B196-CFA93DBA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Brownian motion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7E19AE8-738D-48AC-BAA1-3BAA70EDFFC7}"/>
              </a:ext>
            </a:extLst>
          </p:cNvPr>
          <p:cNvSpPr txBox="1">
            <a:spLocks/>
          </p:cNvSpPr>
          <p:nvPr/>
        </p:nvSpPr>
        <p:spPr>
          <a:xfrm>
            <a:off x="1097279" y="4822200"/>
            <a:ext cx="2093789" cy="5522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52E66-D66B-4119-9A66-076521EA6B1D}"/>
              </a:ext>
            </a:extLst>
          </p:cNvPr>
          <p:cNvSpPr txBox="1"/>
          <p:nvPr/>
        </p:nvSpPr>
        <p:spPr>
          <a:xfrm>
            <a:off x="1175657" y="2920482"/>
            <a:ext cx="6874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μ</a:t>
            </a:r>
            <a:r>
              <a:rPr lang="en-US" sz="2000" dirty="0"/>
              <a:t> is called as a </a:t>
            </a:r>
            <a:r>
              <a:rPr lang="en-US" sz="2000" dirty="0">
                <a:solidFill>
                  <a:schemeClr val="accent2"/>
                </a:solidFill>
              </a:rPr>
              <a:t>trend</a:t>
            </a:r>
            <a:r>
              <a:rPr lang="en-US" sz="2000" dirty="0"/>
              <a:t>   and   </a:t>
            </a:r>
            <a:r>
              <a:rPr lang="el-GR" sz="2000" dirty="0"/>
              <a:t>σ</a:t>
            </a:r>
            <a:r>
              <a:rPr lang="en-US" sz="2000" dirty="0"/>
              <a:t> is called as a (logarithmic) </a:t>
            </a:r>
            <a:r>
              <a:rPr lang="en-US" sz="2000" dirty="0">
                <a:solidFill>
                  <a:schemeClr val="accent2"/>
                </a:solidFill>
              </a:rPr>
              <a:t>volatility</a:t>
            </a:r>
            <a:endParaRPr lang="ru-RU" sz="2000" dirty="0">
              <a:solidFill>
                <a:schemeClr val="accent2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6D00731-2EFE-46A9-A6F0-493C5943C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187" y="4822200"/>
            <a:ext cx="4388408" cy="4313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7DE7AE-B45A-4B31-A371-8C1500E6E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367" y="2128073"/>
            <a:ext cx="4945266" cy="40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CDF9B-8F92-44AA-B196-CFA93DBA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Brownian motion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7E19AE8-738D-48AC-BAA1-3BAA70EDFFC7}"/>
              </a:ext>
            </a:extLst>
          </p:cNvPr>
          <p:cNvSpPr txBox="1">
            <a:spLocks/>
          </p:cNvSpPr>
          <p:nvPr/>
        </p:nvSpPr>
        <p:spPr>
          <a:xfrm>
            <a:off x="1097279" y="4822200"/>
            <a:ext cx="2093789" cy="5522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GENERATOR: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52E66-D66B-4119-9A66-076521EA6B1D}"/>
              </a:ext>
            </a:extLst>
          </p:cNvPr>
          <p:cNvSpPr txBox="1"/>
          <p:nvPr/>
        </p:nvSpPr>
        <p:spPr>
          <a:xfrm>
            <a:off x="1175657" y="2920482"/>
            <a:ext cx="3637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μ</a:t>
            </a:r>
            <a:r>
              <a:rPr lang="en-US" sz="2000" dirty="0"/>
              <a:t> is a </a:t>
            </a:r>
            <a:r>
              <a:rPr lang="en-US" sz="2000" dirty="0">
                <a:solidFill>
                  <a:schemeClr val="accent2"/>
                </a:solidFill>
              </a:rPr>
              <a:t>trend</a:t>
            </a:r>
            <a:r>
              <a:rPr lang="en-US" sz="2000" dirty="0"/>
              <a:t>   and   </a:t>
            </a:r>
            <a:r>
              <a:rPr lang="el-GR" sz="2000" dirty="0"/>
              <a:t>σ</a:t>
            </a:r>
            <a:r>
              <a:rPr lang="en-US" sz="2000" dirty="0"/>
              <a:t> is a </a:t>
            </a:r>
            <a:r>
              <a:rPr lang="en-US" sz="2000" dirty="0">
                <a:solidFill>
                  <a:schemeClr val="accent2"/>
                </a:solidFill>
              </a:rPr>
              <a:t>volatility</a:t>
            </a:r>
            <a:endParaRPr lang="ru-RU" sz="2000" dirty="0">
              <a:solidFill>
                <a:schemeClr val="accent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249EF5-67AB-47CA-B05A-AAAFBBF4F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044" y="1906684"/>
            <a:ext cx="6230852" cy="844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D589C-3CCB-4F2E-AA07-5288F2029D77}"/>
              </a:ext>
            </a:extLst>
          </p:cNvPr>
          <p:cNvSpPr txBox="1"/>
          <p:nvPr/>
        </p:nvSpPr>
        <p:spPr>
          <a:xfrm>
            <a:off x="2994360" y="4792482"/>
            <a:ext cx="1820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do it yourself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#11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b="1" dirty="0"/>
              <a:t>Currency exchange game</a:t>
            </a:r>
          </a:p>
          <a:p>
            <a:pPr indent="0">
              <a:buNone/>
            </a:pPr>
            <a:r>
              <a:rPr lang="en-US" dirty="0"/>
              <a:t>Modify model using Brownian motion(s)</a:t>
            </a:r>
          </a:p>
          <a:p>
            <a:pPr indent="9144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1D7266-1724-482B-8316-EC55425208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07864" y="2243668"/>
            <a:ext cx="4419600" cy="3733800"/>
          </a:xfrm>
          <a:prstGeom prst="rect">
            <a:avLst/>
          </a:prstGeom>
        </p:spPr>
      </p:pic>
      <p:pic>
        <p:nvPicPr>
          <p:cNvPr id="4098" name="Picture 2" descr="Get your foreign currency exchange with Money Corp at Southampton Airport ">
            <a:extLst>
              <a:ext uri="{FF2B5EF4-FFF2-40B4-BE49-F238E27FC236}">
                <a16:creationId xmlns:a16="http://schemas.microsoft.com/office/drawing/2014/main" id="{76B1EFC9-A845-47EC-89C8-DAAC22796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290" y="93845"/>
            <a:ext cx="3146748" cy="157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26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AF64D-59BC-4500-9CD1-012C1C00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objects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088774F-DE5E-4488-9B5B-22879A83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point processes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3277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568B8-26BF-4023-9370-C6E9E4D5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processes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6C9F6F-1BEA-400C-A622-0D9352884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11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67FA3-7520-42DE-BA9B-3E63D5BB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(discrete-time) Markov chain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35A11-3ED0-4DB9-9CDE-B2F69037783C}"/>
              </a:ext>
            </a:extLst>
          </p:cNvPr>
          <p:cNvSpPr txBox="1"/>
          <p:nvPr/>
        </p:nvSpPr>
        <p:spPr>
          <a:xfrm>
            <a:off x="1097280" y="2011389"/>
            <a:ext cx="88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States: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1F9EC0-5314-43E4-B12B-2BCAE42AC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11" y="2053168"/>
            <a:ext cx="1432248" cy="3583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B8F10E-E2BF-4197-9733-DFD7F0BDD961}"/>
              </a:ext>
            </a:extLst>
          </p:cNvPr>
          <p:cNvSpPr txBox="1"/>
          <p:nvPr/>
        </p:nvSpPr>
        <p:spPr>
          <a:xfrm>
            <a:off x="1097280" y="2517474"/>
            <a:ext cx="208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Transition epochs:</a:t>
            </a:r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880BFC-E65F-42B0-9054-DFFC4F228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970" y="2553642"/>
            <a:ext cx="774560" cy="358331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146BCDE-19D9-4D29-836E-4D36F9C93BD2}"/>
              </a:ext>
            </a:extLst>
          </p:cNvPr>
          <p:cNvCxnSpPr/>
          <p:nvPr/>
        </p:nvCxnSpPr>
        <p:spPr>
          <a:xfrm>
            <a:off x="4124131" y="2232333"/>
            <a:ext cx="1138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B10DF9-6D94-4CF6-BE86-A6AC067C4729}"/>
              </a:ext>
            </a:extLst>
          </p:cNvPr>
          <p:cNvSpPr txBox="1"/>
          <p:nvPr/>
        </p:nvSpPr>
        <p:spPr>
          <a:xfrm>
            <a:off x="5803641" y="2007366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1, 2, …, </a:t>
            </a:r>
            <a:r>
              <a:rPr lang="en-US" sz="2000" i="1" dirty="0"/>
              <a:t>n</a:t>
            </a:r>
            <a:endParaRPr lang="ru-RU" sz="2000" i="1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FA44C33-8157-4091-9F31-D8C5DFC8575B}"/>
              </a:ext>
            </a:extLst>
          </p:cNvPr>
          <p:cNvCxnSpPr/>
          <p:nvPr/>
        </p:nvCxnSpPr>
        <p:spPr>
          <a:xfrm>
            <a:off x="4124131" y="2727307"/>
            <a:ext cx="1138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E463B5-0863-470E-BAC3-9D5A374C3728}"/>
              </a:ext>
            </a:extLst>
          </p:cNvPr>
          <p:cNvSpPr txBox="1"/>
          <p:nvPr/>
        </p:nvSpPr>
        <p:spPr>
          <a:xfrm>
            <a:off x="5803641" y="2511863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1, 2, … </a:t>
            </a:r>
            <a:endParaRPr lang="ru-RU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FC83F-1C4D-4450-94CA-960BF522CAC0}"/>
              </a:ext>
            </a:extLst>
          </p:cNvPr>
          <p:cNvSpPr txBox="1"/>
          <p:nvPr/>
        </p:nvSpPr>
        <p:spPr>
          <a:xfrm>
            <a:off x="1097280" y="3228944"/>
            <a:ext cx="1005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Markov property:</a:t>
            </a:r>
            <a:r>
              <a:rPr lang="en-US" sz="2000" dirty="0"/>
              <a:t> the conditional probability distribution of future states of the process depends only on the present state, not on the sequence of events that preceded it</a:t>
            </a:r>
            <a:endParaRPr lang="ru-RU" sz="20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8F2F09-58F4-40FB-817F-7F37A406F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133" y="4766384"/>
            <a:ext cx="3065240" cy="4138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AF718B-100D-401B-8F24-0AECE1BB5A6B}"/>
              </a:ext>
            </a:extLst>
          </p:cNvPr>
          <p:cNvSpPr txBox="1"/>
          <p:nvPr/>
        </p:nvSpPr>
        <p:spPr>
          <a:xfrm>
            <a:off x="1097280" y="4754275"/>
            <a:ext cx="2639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Transition probabilities:</a:t>
            </a:r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071EC2-45A7-4FE0-98E1-C3E82C412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090" y="4352928"/>
            <a:ext cx="2101395" cy="120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4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3" grpId="0"/>
      <p:bldP spid="1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2EC66-2C0F-4B8B-82DB-5068F4FD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(discrete-time) Markov chain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219C1B-023D-4E5B-BE22-17BF8469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374" y="3161350"/>
            <a:ext cx="3962400" cy="1076325"/>
          </a:xfrm>
          <a:prstGeom prst="rect">
            <a:avLst/>
          </a:prstGeom>
        </p:spPr>
      </p:pic>
      <p:pic>
        <p:nvPicPr>
          <p:cNvPr id="1026" name="Picture 2" descr="Ð¦ÐµÐ¿Ñ ÐÐ°ÑÐºÐ¾Ð²Ð° â ÑÑÐ¾ Ð¿ÑÐ¾ÑÑÐ¾: Ð¾Ð±ÑÑÑÐ½ÑÐµÐ¼ Ð½Ð° Ð¿Ð°Ð»ÑÑÐ°Ñ">
            <a:extLst>
              <a:ext uri="{FF2B5EF4-FFF2-40B4-BE49-F238E27FC236}">
                <a16:creationId xmlns:a16="http://schemas.microsoft.com/office/drawing/2014/main" id="{97244E6F-8DF6-45B3-B6B5-AE6BDC33D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321145"/>
            <a:ext cx="4406692" cy="326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4gophers.ru/img/markovchain/markovchain.png">
            <a:extLst>
              <a:ext uri="{FF2B5EF4-FFF2-40B4-BE49-F238E27FC236}">
                <a16:creationId xmlns:a16="http://schemas.microsoft.com/office/drawing/2014/main" id="{7BD20A45-41A7-46EE-ADB9-9867D5CB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052" y="2523275"/>
            <a:ext cx="6550991" cy="259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5F3B7D-E8C3-4824-AA48-23A24EAD9FEE}"/>
              </a:ext>
            </a:extLst>
          </p:cNvPr>
          <p:cNvSpPr txBox="1"/>
          <p:nvPr/>
        </p:nvSpPr>
        <p:spPr>
          <a:xfrm>
            <a:off x="3646170" y="4112621"/>
            <a:ext cx="1687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Twitter botnet</a:t>
            </a:r>
            <a:endParaRPr lang="ru-RU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2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-0.325 -0.4590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50" y="-2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325 -0.3229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-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C102E-31DA-4DB6-A14B-28D3E5BF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>
            <a:normAutofit/>
          </a:bodyPr>
          <a:lstStyle/>
          <a:p>
            <a:r>
              <a:rPr lang="en-US" sz="4000"/>
              <a:t>Markov chain simulation</a:t>
            </a:r>
            <a:endParaRPr lang="ru-RU" sz="4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2A4CD-CCE3-422F-865C-07A9ECC91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432" y="2398080"/>
            <a:ext cx="2944817" cy="3471013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71A01C-F747-4E61-9875-5316AC637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3" r="19317"/>
          <a:stretch/>
        </p:blipFill>
        <p:spPr>
          <a:xfrm>
            <a:off x="5628161" y="0"/>
            <a:ext cx="5764517" cy="634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4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#9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5999806" cy="4454398"/>
          </a:xfrm>
        </p:spPr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b="1" dirty="0"/>
              <a:t>One-eye bandito</a:t>
            </a:r>
          </a:p>
          <a:p>
            <a:pPr indent="0">
              <a:buNone/>
            </a:pPr>
            <a:r>
              <a:rPr lang="en-US" dirty="0"/>
              <a:t>After the player presses the button, the indicator accepts one of the colors arranged in the following order: green, yellow, red. Colors are arranged in the specified order in a single line. It is known that the probability of a transition to an adjacent color is equal to 0.4, the probabilities that the color does not change, or that the transition is made to a non-neighboring color are equal each other. </a:t>
            </a:r>
          </a:p>
          <a:p>
            <a:pPr indent="0">
              <a:buNone/>
            </a:pPr>
            <a:r>
              <a:rPr lang="en-US" dirty="0"/>
              <a:t>The player bets on the next color and wins 2 times more if he guessed.</a:t>
            </a:r>
            <a:endParaRPr lang="ru-RU" dirty="0"/>
          </a:p>
        </p:txBody>
      </p:sp>
      <p:pic>
        <p:nvPicPr>
          <p:cNvPr id="1026" name="Picture 2" descr="ÐÐ°Ð»ÐµÐ½ÑÐºÐ¸Ð¹ Ð¿ÑÑÐ¸ÑÑÑÐ¹ Ð±Ð°Ð½Ð´Ð¸Ñ">
            <a:extLst>
              <a:ext uri="{FF2B5EF4-FFF2-40B4-BE49-F238E27FC236}">
                <a16:creationId xmlns:a16="http://schemas.microsoft.com/office/drawing/2014/main" id="{10098779-E1C6-4087-B6B5-7D50DEFF60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" t="6519" r="8065"/>
          <a:stretch/>
        </p:blipFill>
        <p:spPr bwMode="auto">
          <a:xfrm>
            <a:off x="7498080" y="1845734"/>
            <a:ext cx="4248444" cy="445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20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E62B2-E16C-4759-A659-A865290C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Markov process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E1E98-31B0-4CCA-8028-A35A404241CD}"/>
              </a:ext>
            </a:extLst>
          </p:cNvPr>
          <p:cNvSpPr txBox="1"/>
          <p:nvPr/>
        </p:nvSpPr>
        <p:spPr>
          <a:xfrm>
            <a:off x="1097280" y="2011389"/>
            <a:ext cx="88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States:</a:t>
            </a: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821135-87CA-4D50-BD9A-6A672D48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11" y="2053168"/>
            <a:ext cx="1432248" cy="358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34E293-C104-423C-8A72-F48195DC609A}"/>
              </a:ext>
            </a:extLst>
          </p:cNvPr>
          <p:cNvSpPr txBox="1"/>
          <p:nvPr/>
        </p:nvSpPr>
        <p:spPr>
          <a:xfrm>
            <a:off x="1097280" y="2485473"/>
            <a:ext cx="2261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Rates of transitions:</a:t>
            </a:r>
            <a:endParaRPr lang="ru-RU" sz="2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2A9A0B-F88C-4504-9047-13FB92D90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97" y="2500950"/>
            <a:ext cx="2087645" cy="41538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A752B5E-C26E-46B6-B77D-14236C907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017" y="3124577"/>
            <a:ext cx="4159248" cy="81708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37D6C76-C819-42C1-BBB2-6E939FA90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162847"/>
            <a:ext cx="1588077" cy="40169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F845573-2435-4AD5-BB3E-A6619AD8E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4706954"/>
            <a:ext cx="1317668" cy="5888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1921B3D-E8BD-43BB-B2E5-D1A80C36A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135564"/>
            <a:ext cx="2060145" cy="12028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EAB732-A54C-4682-AB88-FEA7071EFC76}"/>
              </a:ext>
            </a:extLst>
          </p:cNvPr>
          <p:cNvSpPr txBox="1"/>
          <p:nvPr/>
        </p:nvSpPr>
        <p:spPr>
          <a:xfrm>
            <a:off x="3546730" y="4506899"/>
            <a:ext cx="2463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Transition rate matrix:</a:t>
            </a:r>
            <a:endParaRPr lang="ru-RU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10E08-8DBD-456B-845B-B4FCC0D97290}"/>
              </a:ext>
            </a:extLst>
          </p:cNvPr>
          <p:cNvSpPr txBox="1"/>
          <p:nvPr/>
        </p:nvSpPr>
        <p:spPr>
          <a:xfrm>
            <a:off x="5714777" y="5601691"/>
            <a:ext cx="3349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infinitesimal generator matrix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268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E62B2-E16C-4759-A659-A865290C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Markov process</a:t>
            </a:r>
            <a:endParaRPr lang="ru-RU" dirty="0"/>
          </a:p>
        </p:txBody>
      </p:sp>
      <p:pic>
        <p:nvPicPr>
          <p:cNvPr id="4" name="Picture 6" descr="https://studfiles.net/html/2706/180/html_Jn032iDFHz.UJnq/img-SieTuE.png">
            <a:extLst>
              <a:ext uri="{FF2B5EF4-FFF2-40B4-BE49-F238E27FC236}">
                <a16:creationId xmlns:a16="http://schemas.microsoft.com/office/drawing/2014/main" id="{C2AE8EA0-47D3-4581-800D-C62D9F456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9" y="2794268"/>
            <a:ext cx="6332011" cy="166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826FD-BBB6-40FC-A535-1A038CAD4FEB}"/>
              </a:ext>
            </a:extLst>
          </p:cNvPr>
          <p:cNvSpPr txBox="1"/>
          <p:nvPr/>
        </p:nvSpPr>
        <p:spPr>
          <a:xfrm>
            <a:off x="7809956" y="3429000"/>
            <a:ext cx="334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Birth-and-death process (BDP)</a:t>
            </a:r>
            <a:endParaRPr lang="ru-RU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688B389-FE6F-4D4A-8108-A3E894EB7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1571274" cy="412501"/>
          </a:xfrm>
        </p:spPr>
        <p:txBody>
          <a:bodyPr>
            <a:normAutofit lnSpcReduction="10000"/>
          </a:bodyPr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EXAMPLE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027B16-8FD5-492D-9EDA-6F7CCDFBE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441" y="4463841"/>
            <a:ext cx="4212052" cy="170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1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315</Words>
  <Application>Microsoft Office PowerPoint</Application>
  <PresentationFormat>Широкоэкранный</PresentationFormat>
  <Paragraphs>52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Ретро</vt:lpstr>
      <vt:lpstr>Simulation</vt:lpstr>
      <vt:lpstr>Random objects</vt:lpstr>
      <vt:lpstr>Random processes</vt:lpstr>
      <vt:lpstr>(discrete-time) Markov chain</vt:lpstr>
      <vt:lpstr>(discrete-time) Markov chain</vt:lpstr>
      <vt:lpstr>Markov chain simulation</vt:lpstr>
      <vt:lpstr>Laboratory #9</vt:lpstr>
      <vt:lpstr>Continuous-time Markov process</vt:lpstr>
      <vt:lpstr>Continuous-time Markov process</vt:lpstr>
      <vt:lpstr>Continuous-time Markov process simulation</vt:lpstr>
      <vt:lpstr>Laboratory #10</vt:lpstr>
      <vt:lpstr>Wiener process (Brownian motion)</vt:lpstr>
      <vt:lpstr>Arithmetic Brownian motion</vt:lpstr>
      <vt:lpstr>Geometric Brownian motion</vt:lpstr>
      <vt:lpstr>Laboratory #11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Моисеева Светлана</cp:lastModifiedBy>
  <cp:revision>32</cp:revision>
  <dcterms:created xsi:type="dcterms:W3CDTF">2019-03-07T03:18:42Z</dcterms:created>
  <dcterms:modified xsi:type="dcterms:W3CDTF">2019-04-13T01:55:05Z</dcterms:modified>
</cp:coreProperties>
</file>