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1" r:id="rId4"/>
    <p:sldId id="274" r:id="rId5"/>
    <p:sldId id="288" r:id="rId6"/>
    <p:sldId id="289" r:id="rId7"/>
    <p:sldId id="290" r:id="rId8"/>
    <p:sldId id="291" r:id="rId9"/>
    <p:sldId id="292" r:id="rId10"/>
    <p:sldId id="293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963A-DAC2-4D2D-AA43-11BE49D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MMPP</a:t>
            </a:r>
            <a:endParaRPr lang="ru-RU" dirty="0"/>
          </a:p>
        </p:txBody>
      </p:sp>
      <p:sp>
        <p:nvSpPr>
          <p:cNvPr id="35" name="Объект 34">
            <a:extLst>
              <a:ext uri="{FF2B5EF4-FFF2-40B4-BE49-F238E27FC236}">
                <a16:creationId xmlns:a16="http://schemas.microsoft.com/office/drawing/2014/main" id="{FD4BFFC0-A207-4235-A005-F5DEFF72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B28E58D9-D36C-4F32-A67F-EF6A3843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3"/>
          </a:xfrm>
        </p:spPr>
        <p:txBody>
          <a:bodyPr>
            <a:normAutofit/>
          </a:bodyPr>
          <a:lstStyle/>
          <a:p>
            <a:r>
              <a:rPr lang="en-US" sz="2000" b="1" dirty="0"/>
              <a:t>MODELING</a:t>
            </a:r>
            <a:endParaRPr lang="ru-RU" sz="2000" b="1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BCEF16-687C-4421-9A78-50704D5AA88D}"/>
              </a:ext>
            </a:extLst>
          </p:cNvPr>
          <p:cNvCxnSpPr/>
          <p:nvPr/>
        </p:nvCxnSpPr>
        <p:spPr>
          <a:xfrm>
            <a:off x="457200" y="3237722"/>
            <a:ext cx="2920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AAC705-F15A-4F1C-AB4F-20EF3612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00" y="6529"/>
            <a:ext cx="5254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043886" cy="4454398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Insurance company</a:t>
            </a:r>
          </a:p>
          <a:p>
            <a:pPr indent="0">
              <a:buNone/>
            </a:pPr>
            <a:r>
              <a:rPr lang="en-US" dirty="0"/>
              <a:t>Flows of incoming customers and insurance cases should be modeled. </a:t>
            </a:r>
          </a:p>
          <a:p>
            <a:pPr indent="0">
              <a:buNone/>
            </a:pPr>
            <a:r>
              <a:rPr lang="en-US" dirty="0"/>
              <a:t>Insurance payment is greater than a price of insurance but insurance cases appear less often than customers’ arrivals.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223F3F-C6B1-438A-A454-61AFF38E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82" y="2082646"/>
            <a:ext cx="5953552" cy="398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27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83C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68B8-26BF-4023-9370-C6E9E4D5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point processes</a:t>
            </a:r>
            <a:br>
              <a:rPr lang="en-US" dirty="0"/>
            </a:br>
            <a:br>
              <a:rPr lang="en-US" sz="3200" dirty="0"/>
            </a:br>
            <a:r>
              <a:rPr lang="en-US" sz="6000" dirty="0"/>
              <a:t>(random flows or streams)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C9F6F-1BEA-400C-A622-0D9352884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1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7FA3-7520-42DE-BA9B-3E63D5B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Random point process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DACE974-A840-426D-B457-6AC0B794D9CB}"/>
              </a:ext>
            </a:extLst>
          </p:cNvPr>
          <p:cNvCxnSpPr/>
          <p:nvPr/>
        </p:nvCxnSpPr>
        <p:spPr>
          <a:xfrm>
            <a:off x="1585519" y="3355596"/>
            <a:ext cx="885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C050DC-2BDB-4282-A61F-216EC2BB51DC}"/>
              </a:ext>
            </a:extLst>
          </p:cNvPr>
          <p:cNvSpPr txBox="1"/>
          <p:nvPr/>
        </p:nvSpPr>
        <p:spPr>
          <a:xfrm>
            <a:off x="9999678" y="3429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ru-RU" dirty="0"/>
          </a:p>
        </p:txBody>
      </p:sp>
      <p:sp>
        <p:nvSpPr>
          <p:cNvPr id="17" name="Знак умножения 16">
            <a:extLst>
              <a:ext uri="{FF2B5EF4-FFF2-40B4-BE49-F238E27FC236}">
                <a16:creationId xmlns:a16="http://schemas.microsoft.com/office/drawing/2014/main" id="{075F5276-36DF-4CF9-8E48-88C5D3855618}"/>
              </a:ext>
            </a:extLst>
          </p:cNvPr>
          <p:cNvSpPr/>
          <p:nvPr/>
        </p:nvSpPr>
        <p:spPr>
          <a:xfrm>
            <a:off x="2273414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52C83AED-33B7-45D3-BFA1-BC893FBD0FB8}"/>
              </a:ext>
            </a:extLst>
          </p:cNvPr>
          <p:cNvSpPr/>
          <p:nvPr/>
        </p:nvSpPr>
        <p:spPr>
          <a:xfrm>
            <a:off x="3130491" y="3292102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умножения 19">
            <a:extLst>
              <a:ext uri="{FF2B5EF4-FFF2-40B4-BE49-F238E27FC236}">
                <a16:creationId xmlns:a16="http://schemas.microsoft.com/office/drawing/2014/main" id="{12BAE56B-63A8-4B38-9B73-7C8306CA1EF6}"/>
              </a:ext>
            </a:extLst>
          </p:cNvPr>
          <p:cNvSpPr/>
          <p:nvPr/>
        </p:nvSpPr>
        <p:spPr>
          <a:xfrm>
            <a:off x="3414319" y="3292101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A8561685-471C-46CA-9192-181E6C65FE8B}"/>
              </a:ext>
            </a:extLst>
          </p:cNvPr>
          <p:cNvSpPr/>
          <p:nvPr/>
        </p:nvSpPr>
        <p:spPr>
          <a:xfrm>
            <a:off x="4716359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нак умножения 21">
            <a:extLst>
              <a:ext uri="{FF2B5EF4-FFF2-40B4-BE49-F238E27FC236}">
                <a16:creationId xmlns:a16="http://schemas.microsoft.com/office/drawing/2014/main" id="{B0E2F6AC-114B-44F6-82DA-8AAB4B0C88B3}"/>
              </a:ext>
            </a:extLst>
          </p:cNvPr>
          <p:cNvSpPr/>
          <p:nvPr/>
        </p:nvSpPr>
        <p:spPr>
          <a:xfrm>
            <a:off x="5317920" y="3283708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9C831DB2-BAF1-49C0-8813-3145B28B8B8C}"/>
              </a:ext>
            </a:extLst>
          </p:cNvPr>
          <p:cNvSpPr/>
          <p:nvPr/>
        </p:nvSpPr>
        <p:spPr>
          <a:xfrm>
            <a:off x="7536110" y="3283703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F38789C0-EB27-4D07-818E-25279D8DF91C}"/>
              </a:ext>
            </a:extLst>
          </p:cNvPr>
          <p:cNvSpPr/>
          <p:nvPr/>
        </p:nvSpPr>
        <p:spPr>
          <a:xfrm>
            <a:off x="8064614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нак умножения 24">
            <a:extLst>
              <a:ext uri="{FF2B5EF4-FFF2-40B4-BE49-F238E27FC236}">
                <a16:creationId xmlns:a16="http://schemas.microsoft.com/office/drawing/2014/main" id="{A30FF847-52CE-4004-AE38-AB08110FDBA9}"/>
              </a:ext>
            </a:extLst>
          </p:cNvPr>
          <p:cNvSpPr/>
          <p:nvPr/>
        </p:nvSpPr>
        <p:spPr>
          <a:xfrm>
            <a:off x="8347045" y="3283707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нак умножения 25">
            <a:extLst>
              <a:ext uri="{FF2B5EF4-FFF2-40B4-BE49-F238E27FC236}">
                <a16:creationId xmlns:a16="http://schemas.microsoft.com/office/drawing/2014/main" id="{3307C8C8-7CC5-44A6-A0C7-6283887CEE2E}"/>
              </a:ext>
            </a:extLst>
          </p:cNvPr>
          <p:cNvSpPr/>
          <p:nvPr/>
        </p:nvSpPr>
        <p:spPr>
          <a:xfrm>
            <a:off x="9395669" y="3283703"/>
            <a:ext cx="142613" cy="1269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со скругленными углами 26">
            <a:extLst>
              <a:ext uri="{FF2B5EF4-FFF2-40B4-BE49-F238E27FC236}">
                <a16:creationId xmlns:a16="http://schemas.microsoft.com/office/drawing/2014/main" id="{C8A1E95D-E268-44DA-ACA2-99D0ED3C6899}"/>
              </a:ext>
            </a:extLst>
          </p:cNvPr>
          <p:cNvSpPr/>
          <p:nvPr/>
        </p:nvSpPr>
        <p:spPr>
          <a:xfrm>
            <a:off x="3963445" y="4446165"/>
            <a:ext cx="1648440" cy="855650"/>
          </a:xfrm>
          <a:prstGeom prst="wedgeRoundRectCallout">
            <a:avLst>
              <a:gd name="adj1" fmla="val 15299"/>
              <a:gd name="adj2" fmla="val -492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occurrences</a:t>
            </a:r>
            <a:endParaRPr lang="ru-RU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2243CBF-0E3B-4234-B2FD-B114E777BF2C}"/>
              </a:ext>
            </a:extLst>
          </p:cNvPr>
          <p:cNvCxnSpPr/>
          <p:nvPr/>
        </p:nvCxnSpPr>
        <p:spPr>
          <a:xfrm flipH="1" flipV="1">
            <a:off x="2416027" y="3429000"/>
            <a:ext cx="1547418" cy="101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3E5D5DB-C8B8-4144-92EE-33C143763B51}"/>
              </a:ext>
            </a:extLst>
          </p:cNvPr>
          <p:cNvCxnSpPr/>
          <p:nvPr/>
        </p:nvCxnSpPr>
        <p:spPr>
          <a:xfrm flipH="1" flipV="1">
            <a:off x="3273104" y="3455789"/>
            <a:ext cx="904613" cy="91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17FA96C-24EE-4EE6-B7CD-0CA4750C2C58}"/>
              </a:ext>
            </a:extLst>
          </p:cNvPr>
          <p:cNvCxnSpPr/>
          <p:nvPr/>
        </p:nvCxnSpPr>
        <p:spPr>
          <a:xfrm flipH="1" flipV="1">
            <a:off x="3556932" y="3480145"/>
            <a:ext cx="778426" cy="91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0BCA202-8781-4335-A151-281F8CACCE01}"/>
              </a:ext>
            </a:extLst>
          </p:cNvPr>
          <p:cNvCxnSpPr>
            <a:cxnSpLocks/>
          </p:cNvCxnSpPr>
          <p:nvPr/>
        </p:nvCxnSpPr>
        <p:spPr>
          <a:xfrm flipV="1">
            <a:off x="4716359" y="3464653"/>
            <a:ext cx="56977" cy="9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14305E6-2FA0-470F-8815-DF4284948BDB}"/>
              </a:ext>
            </a:extLst>
          </p:cNvPr>
          <p:cNvCxnSpPr>
            <a:cxnSpLocks/>
          </p:cNvCxnSpPr>
          <p:nvPr/>
        </p:nvCxnSpPr>
        <p:spPr>
          <a:xfrm flipV="1">
            <a:off x="5104350" y="3473042"/>
            <a:ext cx="264604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A1D076E-1A32-4127-BE65-B1A7186535E1}"/>
              </a:ext>
            </a:extLst>
          </p:cNvPr>
          <p:cNvCxnSpPr>
            <a:cxnSpLocks/>
          </p:cNvCxnSpPr>
          <p:nvPr/>
        </p:nvCxnSpPr>
        <p:spPr>
          <a:xfrm flipV="1">
            <a:off x="5611885" y="3410690"/>
            <a:ext cx="1924225" cy="103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2964175-77DB-4E22-81A1-ACF3181F70D9}"/>
              </a:ext>
            </a:extLst>
          </p:cNvPr>
          <p:cNvCxnSpPr>
            <a:cxnSpLocks/>
          </p:cNvCxnSpPr>
          <p:nvPr/>
        </p:nvCxnSpPr>
        <p:spPr>
          <a:xfrm flipV="1">
            <a:off x="5705911" y="3447307"/>
            <a:ext cx="2308374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269842D-AED1-4B79-9166-395E9A07CD43}"/>
              </a:ext>
            </a:extLst>
          </p:cNvPr>
          <p:cNvCxnSpPr>
            <a:cxnSpLocks/>
          </p:cNvCxnSpPr>
          <p:nvPr/>
        </p:nvCxnSpPr>
        <p:spPr>
          <a:xfrm flipV="1">
            <a:off x="5705911" y="3419089"/>
            <a:ext cx="2641134" cy="122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417B037-AB2D-42A5-A113-6A4E69D075C1}"/>
              </a:ext>
            </a:extLst>
          </p:cNvPr>
          <p:cNvCxnSpPr>
            <a:cxnSpLocks/>
          </p:cNvCxnSpPr>
          <p:nvPr/>
        </p:nvCxnSpPr>
        <p:spPr>
          <a:xfrm flipV="1">
            <a:off x="5705911" y="3447308"/>
            <a:ext cx="3597480" cy="130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Левая фигурная скобка 52">
            <a:extLst>
              <a:ext uri="{FF2B5EF4-FFF2-40B4-BE49-F238E27FC236}">
                <a16:creationId xmlns:a16="http://schemas.microsoft.com/office/drawing/2014/main" id="{45B7C42E-2C91-4698-BAE6-141B349E6B80}"/>
              </a:ext>
            </a:extLst>
          </p:cNvPr>
          <p:cNvSpPr/>
          <p:nvPr/>
        </p:nvSpPr>
        <p:spPr>
          <a:xfrm rot="5400000">
            <a:off x="4017047" y="2437589"/>
            <a:ext cx="239195" cy="1302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BF6EC7-46FA-4C11-9AAF-B12B918943DA}"/>
              </a:ext>
            </a:extLst>
          </p:cNvPr>
          <p:cNvSpPr txBox="1"/>
          <p:nvPr/>
        </p:nvSpPr>
        <p:spPr>
          <a:xfrm>
            <a:off x="2962713" y="2333380"/>
            <a:ext cx="23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 between two subsequent events</a:t>
            </a:r>
            <a:endParaRPr lang="ru-RU" dirty="0"/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578AAB5-1695-425E-B751-23C45294236D}"/>
              </a:ext>
            </a:extLst>
          </p:cNvPr>
          <p:cNvSpPr txBox="1">
            <a:spLocks/>
          </p:cNvSpPr>
          <p:nvPr/>
        </p:nvSpPr>
        <p:spPr>
          <a:xfrm>
            <a:off x="1095947" y="5694655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Modeling: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68A94B-60AF-4197-8EE5-4E8E391DE527}"/>
              </a:ext>
            </a:extLst>
          </p:cNvPr>
          <p:cNvSpPr txBox="1"/>
          <p:nvPr/>
        </p:nvSpPr>
        <p:spPr>
          <a:xfrm>
            <a:off x="3130491" y="5694655"/>
            <a:ext cx="701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point is given. Model interval until next event occurs, and so on…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F380A1-22B0-4271-8F40-21F43A5DE1FC}"/>
              </a:ext>
            </a:extLst>
          </p:cNvPr>
          <p:cNvSpPr txBox="1"/>
          <p:nvPr/>
        </p:nvSpPr>
        <p:spPr>
          <a:xfrm>
            <a:off x="4420648" y="3798267"/>
            <a:ext cx="109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arrivals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EA8C8C-5FE6-4C53-8AD0-41F5547A6177}"/>
              </a:ext>
            </a:extLst>
          </p:cNvPr>
          <p:cNvSpPr txBox="1"/>
          <p:nvPr/>
        </p:nvSpPr>
        <p:spPr>
          <a:xfrm>
            <a:off x="2871943" y="1955235"/>
            <a:ext cx="2626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interarrival (period)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3" grpId="0" animBg="1"/>
      <p:bldP spid="54" grpId="0"/>
      <p:bldP spid="65" grpId="0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4F3D-E0DC-465E-95A6-7FFC3FFB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833740" cy="1450757"/>
          </a:xfrm>
        </p:spPr>
        <p:txBody>
          <a:bodyPr/>
          <a:lstStyle/>
          <a:p>
            <a:r>
              <a:rPr lang="en-US" dirty="0"/>
              <a:t>Poisson point process (PPP)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BD8B6-9BBC-46B9-9322-8DC1CFDBC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By features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C2B34-947B-490F-B696-E9621CF75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Independence: event occurrences are independent of each other.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Ordinarity</a:t>
            </a:r>
            <a:r>
              <a:rPr lang="en-US" dirty="0"/>
              <a:t>: only single event may occurs at a time moment. 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Stationarity: the number of event occurrences in some interval does not depend on the interval starting point.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191EA7C-BEEB-4618-8CB1-4837B9C28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By distribution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09372C9-74D3-4607-A999-09CD9647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997471"/>
          </a:xfrm>
        </p:spPr>
        <p:txBody>
          <a:bodyPr>
            <a:normAutofit/>
          </a:bodyPr>
          <a:lstStyle/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The number of event occurrences in some time interval with length </a:t>
            </a:r>
            <a:r>
              <a:rPr lang="en-US" i="1" dirty="0"/>
              <a:t>t</a:t>
            </a:r>
            <a:r>
              <a:rPr lang="en-US" dirty="0"/>
              <a:t> is distributed according to Poisson distribution:</a:t>
            </a:r>
          </a:p>
          <a:p>
            <a:pPr marL="360000">
              <a:buFont typeface="Arial" panose="020B0604020202020204" pitchFamily="34" charset="0"/>
              <a:buChar char="•"/>
            </a:pPr>
            <a:endParaRPr lang="en-US" dirty="0"/>
          </a:p>
          <a:p>
            <a:pPr marL="268560" indent="0">
              <a:buNone/>
            </a:pPr>
            <a:endParaRPr lang="en-US" sz="10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2B31E0-F680-4FC5-B64A-43CAAE2F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32" y="3579806"/>
            <a:ext cx="2002856" cy="6459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C3A02AF-65B5-48CD-9F60-80EC6A891C76}"/>
              </a:ext>
            </a:extLst>
          </p:cNvPr>
          <p:cNvSpPr/>
          <p:nvPr/>
        </p:nvSpPr>
        <p:spPr>
          <a:xfrm>
            <a:off x="914400" y="5222527"/>
            <a:ext cx="5050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λ is an intensity of event occurrence = intensity of arrivals = intensity of the process (PPP),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intensity = rate 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1954D18-B691-4473-8EC2-D833D61D71EF}"/>
              </a:ext>
            </a:extLst>
          </p:cNvPr>
          <p:cNvSpPr/>
          <p:nvPr/>
        </p:nvSpPr>
        <p:spPr>
          <a:xfrm>
            <a:off x="6156962" y="4256256"/>
            <a:ext cx="54266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9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This number is completely independent of all the other intervals that are disjoint with considering one.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060B1E-7B76-45CF-BD7D-66D6EB520C0C}"/>
              </a:ext>
            </a:extLst>
          </p:cNvPr>
          <p:cNvSpPr/>
          <p:nvPr/>
        </p:nvSpPr>
        <p:spPr>
          <a:xfrm>
            <a:off x="7592055" y="919178"/>
            <a:ext cx="3308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+mj-lt"/>
              </a:rPr>
              <a:t> - definitions</a:t>
            </a:r>
            <a:endParaRPr lang="ru-RU" sz="4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CB749-0790-43A3-B3AE-9DE220BB1616}"/>
              </a:ext>
            </a:extLst>
          </p:cNvPr>
          <p:cNvSpPr txBox="1"/>
          <p:nvPr/>
        </p:nvSpPr>
        <p:spPr>
          <a:xfrm>
            <a:off x="6635010" y="5530304"/>
            <a:ext cx="5383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event occurrence during interval </a:t>
            </a:r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dirty="0"/>
              <a:t>: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1DBEB9-6096-48D5-8AE4-1DE348E8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67" y="5912229"/>
            <a:ext cx="1445997" cy="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7" grpId="0" build="p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DB90E-1D10-4FE2-BA6A-3D6DD6E9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point process - modeling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20A34-FDFE-4F72-9CCA-DF5B8CDB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4"/>
            <a:ext cx="3825551" cy="118671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accent2"/>
                </a:solidFill>
              </a:rPr>
              <a:t>Main property of PPP interarrivals</a:t>
            </a:r>
          </a:p>
          <a:p>
            <a:pPr>
              <a:spcBef>
                <a:spcPts val="600"/>
              </a:spcBef>
            </a:pPr>
            <a:r>
              <a:rPr lang="en-US" dirty="0"/>
              <a:t>they are all distributed according</a:t>
            </a:r>
            <a:br>
              <a:rPr lang="en-US" dirty="0"/>
            </a:br>
            <a:r>
              <a:rPr lang="en-US" dirty="0"/>
              <a:t>to Exponential Distribution Law: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786221-FB6A-4CA8-ACFA-F9B101C2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05" y="2239347"/>
            <a:ext cx="8569481" cy="3961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FC585A-DADA-4E84-85F7-7C9EB2FA8C38}"/>
              </a:ext>
            </a:extLst>
          </p:cNvPr>
          <p:cNvSpPr txBox="1"/>
          <p:nvPr/>
        </p:nvSpPr>
        <p:spPr>
          <a:xfrm>
            <a:off x="0" y="3429000"/>
            <a:ext cx="352250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Main property of exponentially distributed interarrivals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you can choose arbitrary point on the time axis during PPP evolution, the residual time will be distributed exponentially with the same parameter </a:t>
            </a:r>
            <a:r>
              <a:rPr lang="el-GR" sz="2000" dirty="0"/>
              <a:t>λ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39A042-4207-438E-A9A7-8FE85B4F0A16}"/>
              </a:ext>
            </a:extLst>
          </p:cNvPr>
          <p:cNvSpPr/>
          <p:nvPr/>
        </p:nvSpPr>
        <p:spPr>
          <a:xfrm>
            <a:off x="5990254" y="2130973"/>
            <a:ext cx="5001208" cy="3262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PPP MODELING: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 is given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3B3C4C-E1A1-49C7-AFE2-75284FE9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944" y="3986701"/>
            <a:ext cx="2269827" cy="8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4F3D-E0DC-465E-95A6-7FFC3FFB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71496" cy="1450757"/>
          </a:xfrm>
        </p:spPr>
        <p:txBody>
          <a:bodyPr/>
          <a:lstStyle/>
          <a:p>
            <a:r>
              <a:rPr lang="en-US" dirty="0"/>
              <a:t>Non-stationary Poisson point process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BD8B6-9BBC-46B9-9322-8DC1CFDBC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Stationary PPP: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C2B34-947B-490F-B696-E9621CF75C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Independence: event occurrences are independent of each other.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Ordinarity</a:t>
            </a:r>
            <a:r>
              <a:rPr lang="en-US" dirty="0"/>
              <a:t>: only single event may occurs at a time moment. 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dirty="0"/>
              <a:t> Stationarity: the number of event occurrences in some interval does not depend on the interval starting point.</a:t>
            </a:r>
          </a:p>
        </p:txBody>
      </p:sp>
      <p:sp>
        <p:nvSpPr>
          <p:cNvPr id="16" name="Знак умножения 15">
            <a:extLst>
              <a:ext uri="{FF2B5EF4-FFF2-40B4-BE49-F238E27FC236}">
                <a16:creationId xmlns:a16="http://schemas.microsoft.com/office/drawing/2014/main" id="{7718F5D4-5015-44C1-A3E7-C268CF3DB3F6}"/>
              </a:ext>
            </a:extLst>
          </p:cNvPr>
          <p:cNvSpPr/>
          <p:nvPr/>
        </p:nvSpPr>
        <p:spPr>
          <a:xfrm>
            <a:off x="1593908" y="3657601"/>
            <a:ext cx="3422708" cy="1812022"/>
          </a:xfrm>
          <a:prstGeom prst="mathMultiply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>
            <a:extLst>
              <a:ext uri="{FF2B5EF4-FFF2-40B4-BE49-F238E27FC236}">
                <a16:creationId xmlns:a16="http://schemas.microsoft.com/office/drawing/2014/main" id="{CE995FEC-038C-43A7-917C-EF4A7DE4A5E0}"/>
              </a:ext>
            </a:extLst>
          </p:cNvPr>
          <p:cNvSpPr/>
          <p:nvPr/>
        </p:nvSpPr>
        <p:spPr>
          <a:xfrm rot="10800000">
            <a:off x="5977497" y="2533474"/>
            <a:ext cx="411061" cy="14507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39074-C30D-4069-A48F-1136635CF2B1}"/>
              </a:ext>
            </a:extLst>
          </p:cNvPr>
          <p:cNvSpPr txBox="1"/>
          <p:nvPr/>
        </p:nvSpPr>
        <p:spPr>
          <a:xfrm>
            <a:off x="6388558" y="3058797"/>
            <a:ext cx="374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 probability of event occurrence </a:t>
            </a:r>
          </a:p>
          <a:p>
            <a:r>
              <a:rPr lang="en-US" sz="2000" dirty="0"/>
              <a:t>   during interval [</a:t>
            </a:r>
            <a:r>
              <a:rPr lang="en-US" sz="2000" i="1" dirty="0"/>
              <a:t>t</a:t>
            </a:r>
            <a:r>
              <a:rPr lang="en-US" sz="2000" dirty="0"/>
              <a:t>; </a:t>
            </a:r>
            <a:r>
              <a:rPr lang="en-US" sz="2000" i="1" dirty="0"/>
              <a:t>t</a:t>
            </a:r>
            <a:r>
              <a:rPr lang="en-US" sz="2000" dirty="0"/>
              <a:t> + </a:t>
            </a:r>
            <a:r>
              <a:rPr lang="el-GR" sz="2000" dirty="0"/>
              <a:t>Δ</a:t>
            </a:r>
            <a:r>
              <a:rPr lang="en-US" sz="2000" i="1" dirty="0"/>
              <a:t>t</a:t>
            </a:r>
            <a:r>
              <a:rPr lang="en-US" sz="2000" dirty="0"/>
              <a:t>]:</a:t>
            </a:r>
            <a:endParaRPr lang="ru-RU" sz="2000" dirty="0"/>
          </a:p>
        </p:txBody>
      </p:sp>
      <p:sp>
        <p:nvSpPr>
          <p:cNvPr id="20" name="Равно 19">
            <a:extLst>
              <a:ext uri="{FF2B5EF4-FFF2-40B4-BE49-F238E27FC236}">
                <a16:creationId xmlns:a16="http://schemas.microsoft.com/office/drawing/2014/main" id="{82280A1D-FD33-4245-907B-E12961E31A88}"/>
              </a:ext>
            </a:extLst>
          </p:cNvPr>
          <p:cNvSpPr/>
          <p:nvPr/>
        </p:nvSpPr>
        <p:spPr>
          <a:xfrm rot="5400000">
            <a:off x="8644214" y="4092406"/>
            <a:ext cx="653143" cy="55462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7985AC7-B301-4259-8E18-80D230C3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313" y="3417381"/>
            <a:ext cx="1716407" cy="3446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8DF99B-6A71-4599-BB0F-C6C0171C14B0}"/>
              </a:ext>
            </a:extLst>
          </p:cNvPr>
          <p:cNvSpPr txBox="1"/>
          <p:nvPr/>
        </p:nvSpPr>
        <p:spPr>
          <a:xfrm>
            <a:off x="6553538" y="4857287"/>
            <a:ext cx="489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non-stationary Poisson point process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9713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16" grpId="0" animBg="1"/>
      <p:bldP spid="17" grpId="0" animBg="1"/>
      <p:bldP spid="18" grpId="0"/>
      <p:bldP spid="20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963A-DAC2-4D2D-AA43-11BE49DA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Non-stationary Poisson point process</a:t>
            </a:r>
            <a:endParaRPr lang="ru-RU" dirty="0"/>
          </a:p>
        </p:txBody>
      </p:sp>
      <p:sp>
        <p:nvSpPr>
          <p:cNvPr id="35" name="Объект 34">
            <a:extLst>
              <a:ext uri="{FF2B5EF4-FFF2-40B4-BE49-F238E27FC236}">
                <a16:creationId xmlns:a16="http://schemas.microsoft.com/office/drawing/2014/main" id="{FD4BFFC0-A207-4235-A005-F5DEFF72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B28E58D9-D36C-4F32-A67F-EF6A3843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3200400" cy="2876203"/>
          </a:xfrm>
        </p:spPr>
        <p:txBody>
          <a:bodyPr>
            <a:normAutofit/>
          </a:bodyPr>
          <a:lstStyle/>
          <a:p>
            <a:r>
              <a:rPr lang="en-US" sz="2000" b="1" dirty="0"/>
              <a:t>MODELING</a:t>
            </a:r>
            <a:endParaRPr lang="ru-RU" sz="2000" b="1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8BCEF16-687C-4421-9A78-50704D5AA88D}"/>
              </a:ext>
            </a:extLst>
          </p:cNvPr>
          <p:cNvCxnSpPr/>
          <p:nvPr/>
        </p:nvCxnSpPr>
        <p:spPr>
          <a:xfrm>
            <a:off x="457200" y="3237722"/>
            <a:ext cx="29204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76B8C4-F264-48CA-8006-5C30D106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60" y="0"/>
            <a:ext cx="6160317" cy="68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81DF264-4E8E-4F0B-BE51-FB2977A2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71260" cy="1450757"/>
          </a:xfrm>
        </p:spPr>
        <p:txBody>
          <a:bodyPr/>
          <a:lstStyle/>
          <a:p>
            <a:r>
              <a:rPr lang="en-US" dirty="0"/>
              <a:t>Markov modulated Poisson Process (MMPP)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1E4E7-252F-4C39-A2AF-D025740E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04" y="2384913"/>
            <a:ext cx="8093374" cy="37228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Continuous-time Markov chain with generator matrix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EABE615-34E5-4021-B7D1-56D6E62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1971"/>
            <a:ext cx="916638" cy="358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177F4-C672-4B7A-A259-F9CAE7746945}"/>
              </a:ext>
            </a:extLst>
          </p:cNvPr>
          <p:cNvSpPr txBox="1"/>
          <p:nvPr/>
        </p:nvSpPr>
        <p:spPr>
          <a:xfrm>
            <a:off x="2220685" y="1837379"/>
            <a:ext cx="2620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- conditional intensities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7AA53-C60C-4CD4-84D1-4376266912BC}"/>
              </a:ext>
            </a:extLst>
          </p:cNvPr>
          <p:cNvSpPr txBox="1"/>
          <p:nvPr/>
        </p:nvSpPr>
        <p:spPr>
          <a:xfrm>
            <a:off x="1444257" y="3035085"/>
            <a:ext cx="276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underlying Markov chain</a:t>
            </a:r>
            <a:endParaRPr lang="ru-RU" sz="2000" dirty="0">
              <a:solidFill>
                <a:schemeClr val="accent2"/>
              </a:solidFill>
            </a:endParaRP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14A9E919-2F52-4125-B6A9-7EEF8F8BD42C}"/>
              </a:ext>
            </a:extLst>
          </p:cNvPr>
          <p:cNvSpPr/>
          <p:nvPr/>
        </p:nvSpPr>
        <p:spPr>
          <a:xfrm rot="5400000">
            <a:off x="2686366" y="1084134"/>
            <a:ext cx="277887" cy="3624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7" grpId="0"/>
      <p:bldP spid="4" grpId="0" animBg="1"/>
    </p:bld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371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Simulation</vt:lpstr>
      <vt:lpstr>Random objects</vt:lpstr>
      <vt:lpstr>Random point processes  (random flows or streams)</vt:lpstr>
      <vt:lpstr>Random point process</vt:lpstr>
      <vt:lpstr>Poisson point process (PPP)</vt:lpstr>
      <vt:lpstr>Poisson point process - modeling</vt:lpstr>
      <vt:lpstr>Non-stationary Poisson point process</vt:lpstr>
      <vt:lpstr>Non-stationary Poisson point process</vt:lpstr>
      <vt:lpstr>Markov modulated Poisson Process (MMPP)</vt:lpstr>
      <vt:lpstr>MMPP</vt:lpstr>
      <vt:lpstr>Laboratory #12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60</cp:revision>
  <dcterms:created xsi:type="dcterms:W3CDTF">2019-03-07T03:18:42Z</dcterms:created>
  <dcterms:modified xsi:type="dcterms:W3CDTF">2019-04-15T02:14:08Z</dcterms:modified>
</cp:coreProperties>
</file>