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Agent-based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B50A16-040F-4730-BA15-62B5B61DEF1D}"/>
              </a:ext>
            </a:extLst>
          </p:cNvPr>
          <p:cNvSpPr/>
          <p:nvPr/>
        </p:nvSpPr>
        <p:spPr>
          <a:xfrm>
            <a:off x="478172" y="2248250"/>
            <a:ext cx="4219663" cy="4001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A9BF3-B471-489D-BF27-B029BC3D94D6}"/>
              </a:ext>
            </a:extLst>
          </p:cNvPr>
          <p:cNvSpPr txBox="1"/>
          <p:nvPr/>
        </p:nvSpPr>
        <p:spPr>
          <a:xfrm>
            <a:off x="618356" y="2323751"/>
            <a:ext cx="92429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3EF74-2302-436E-A452-83EDD7D84504}"/>
              </a:ext>
            </a:extLst>
          </p:cNvPr>
          <p:cNvSpPr txBox="1"/>
          <p:nvPr/>
        </p:nvSpPr>
        <p:spPr>
          <a:xfrm>
            <a:off x="2763028" y="2568967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E909D9-2847-4E88-B569-704FEF331F8C}"/>
              </a:ext>
            </a:extLst>
          </p:cNvPr>
          <p:cNvSpPr txBox="1"/>
          <p:nvPr/>
        </p:nvSpPr>
        <p:spPr>
          <a:xfrm>
            <a:off x="1256669" y="3125305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8A4200-0504-47F2-9C63-51570269EBC5}"/>
              </a:ext>
            </a:extLst>
          </p:cNvPr>
          <p:cNvSpPr txBox="1"/>
          <p:nvPr/>
        </p:nvSpPr>
        <p:spPr>
          <a:xfrm>
            <a:off x="2551218" y="3776284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40E2C2-4069-4A6F-8385-49164D59AA6A}"/>
              </a:ext>
            </a:extLst>
          </p:cNvPr>
          <p:cNvSpPr txBox="1"/>
          <p:nvPr/>
        </p:nvSpPr>
        <p:spPr>
          <a:xfrm>
            <a:off x="677426" y="4064358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D43A48-F351-43D3-8EAB-D2D1FCA1AFB1}"/>
              </a:ext>
            </a:extLst>
          </p:cNvPr>
          <p:cNvSpPr txBox="1"/>
          <p:nvPr/>
        </p:nvSpPr>
        <p:spPr>
          <a:xfrm>
            <a:off x="3661514" y="3250410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39CF8E-1103-41C6-92DA-5408895D953E}"/>
              </a:ext>
            </a:extLst>
          </p:cNvPr>
          <p:cNvSpPr txBox="1"/>
          <p:nvPr/>
        </p:nvSpPr>
        <p:spPr>
          <a:xfrm>
            <a:off x="1836792" y="4609860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AA6869-C6F7-41AA-B9EF-8F38F9212DD5}"/>
              </a:ext>
            </a:extLst>
          </p:cNvPr>
          <p:cNvSpPr txBox="1"/>
          <p:nvPr/>
        </p:nvSpPr>
        <p:spPr>
          <a:xfrm>
            <a:off x="3661514" y="4615448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B13392-118D-4C9D-8724-AAA33B119FF6}"/>
              </a:ext>
            </a:extLst>
          </p:cNvPr>
          <p:cNvSpPr txBox="1"/>
          <p:nvPr/>
        </p:nvSpPr>
        <p:spPr>
          <a:xfrm>
            <a:off x="738389" y="5446444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0FCC95-82B9-4534-A5BF-0096686D1243}"/>
              </a:ext>
            </a:extLst>
          </p:cNvPr>
          <p:cNvSpPr txBox="1"/>
          <p:nvPr/>
        </p:nvSpPr>
        <p:spPr>
          <a:xfrm>
            <a:off x="2126329" y="5538349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0BF5CA-86F8-4826-8B1C-57185FC89788}"/>
              </a:ext>
            </a:extLst>
          </p:cNvPr>
          <p:cNvSpPr txBox="1"/>
          <p:nvPr/>
        </p:nvSpPr>
        <p:spPr>
          <a:xfrm>
            <a:off x="3537161" y="5631110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39002C8-0E76-4AF8-A36A-82069E835626}"/>
              </a:ext>
            </a:extLst>
          </p:cNvPr>
          <p:cNvCxnSpPr/>
          <p:nvPr/>
        </p:nvCxnSpPr>
        <p:spPr>
          <a:xfrm flipV="1">
            <a:off x="1971095" y="2869035"/>
            <a:ext cx="791933" cy="44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75F1800-92F5-42E0-A85C-96C48645808F}"/>
              </a:ext>
            </a:extLst>
          </p:cNvPr>
          <p:cNvCxnSpPr>
            <a:endCxn id="102" idx="0"/>
          </p:cNvCxnSpPr>
          <p:nvPr/>
        </p:nvCxnSpPr>
        <p:spPr>
          <a:xfrm flipH="1">
            <a:off x="2908431" y="2938299"/>
            <a:ext cx="94828" cy="83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8505EFD-316D-45A0-8C49-D614345D7610}"/>
              </a:ext>
            </a:extLst>
          </p:cNvPr>
          <p:cNvCxnSpPr/>
          <p:nvPr/>
        </p:nvCxnSpPr>
        <p:spPr>
          <a:xfrm flipH="1">
            <a:off x="2266371" y="4175056"/>
            <a:ext cx="419150" cy="43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BCF52D7-101B-42F5-86A3-21D6EEFDBAAA}"/>
              </a:ext>
            </a:extLst>
          </p:cNvPr>
          <p:cNvCxnSpPr/>
          <p:nvPr/>
        </p:nvCxnSpPr>
        <p:spPr>
          <a:xfrm flipV="1">
            <a:off x="3894374" y="3630336"/>
            <a:ext cx="0" cy="99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51B1510-D262-4966-B96E-7CEB3244BDF6}"/>
              </a:ext>
            </a:extLst>
          </p:cNvPr>
          <p:cNvCxnSpPr/>
          <p:nvPr/>
        </p:nvCxnSpPr>
        <p:spPr>
          <a:xfrm flipH="1" flipV="1">
            <a:off x="3265644" y="2938299"/>
            <a:ext cx="395870" cy="4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DCE07B4-6532-4123-ABA5-3AD096559784}"/>
              </a:ext>
            </a:extLst>
          </p:cNvPr>
          <p:cNvCxnSpPr>
            <a:cxnSpLocks/>
          </p:cNvCxnSpPr>
          <p:nvPr/>
        </p:nvCxnSpPr>
        <p:spPr>
          <a:xfrm flipV="1">
            <a:off x="2588003" y="4794526"/>
            <a:ext cx="1073511" cy="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FED5FD6F-73C3-401C-B47E-629E21C791C1}"/>
              </a:ext>
            </a:extLst>
          </p:cNvPr>
          <p:cNvCxnSpPr>
            <a:cxnSpLocks/>
          </p:cNvCxnSpPr>
          <p:nvPr/>
        </p:nvCxnSpPr>
        <p:spPr>
          <a:xfrm>
            <a:off x="3894374" y="4979192"/>
            <a:ext cx="0" cy="65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CBDFB658-AE4F-43EC-BB24-51B81CBC44AF}"/>
              </a:ext>
            </a:extLst>
          </p:cNvPr>
          <p:cNvCxnSpPr/>
          <p:nvPr/>
        </p:nvCxnSpPr>
        <p:spPr>
          <a:xfrm>
            <a:off x="2588003" y="4979192"/>
            <a:ext cx="1020643" cy="65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1FBA468-F7BD-4F83-9BEF-F5060407F826}"/>
              </a:ext>
            </a:extLst>
          </p:cNvPr>
          <p:cNvCxnSpPr>
            <a:cxnSpLocks/>
            <a:stCxn id="131" idx="1"/>
            <a:endCxn id="122" idx="3"/>
          </p:cNvCxnSpPr>
          <p:nvPr/>
        </p:nvCxnSpPr>
        <p:spPr>
          <a:xfrm flipH="1" flipV="1">
            <a:off x="2840755" y="5723015"/>
            <a:ext cx="696406" cy="9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81E84B6C-5316-4623-B6F9-C912B516C5C8}"/>
              </a:ext>
            </a:extLst>
          </p:cNvPr>
          <p:cNvCxnSpPr/>
          <p:nvPr/>
        </p:nvCxnSpPr>
        <p:spPr>
          <a:xfrm flipH="1" flipV="1">
            <a:off x="2266371" y="4990369"/>
            <a:ext cx="100690" cy="5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C86986A2-7D9A-410E-9953-AFEED44FC120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1452815" y="5631110"/>
            <a:ext cx="673514" cy="9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B0F8EEFF-97EC-427D-BC8D-BEC5CE43F652}"/>
              </a:ext>
            </a:extLst>
          </p:cNvPr>
          <p:cNvCxnSpPr>
            <a:stCxn id="105" idx="2"/>
            <a:endCxn id="120" idx="0"/>
          </p:cNvCxnSpPr>
          <p:nvPr/>
        </p:nvCxnSpPr>
        <p:spPr>
          <a:xfrm>
            <a:off x="1034639" y="4433690"/>
            <a:ext cx="60963" cy="101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22D5C903-86BE-4B34-91C7-DAD53373DA81}"/>
              </a:ext>
            </a:extLst>
          </p:cNvPr>
          <p:cNvCxnSpPr>
            <a:endCxn id="105" idx="3"/>
          </p:cNvCxnSpPr>
          <p:nvPr/>
        </p:nvCxnSpPr>
        <p:spPr>
          <a:xfrm flipH="1" flipV="1">
            <a:off x="1391852" y="4249024"/>
            <a:ext cx="457515" cy="36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CA93E28F-D63B-4D84-B9DB-67D803C55F2F}"/>
              </a:ext>
            </a:extLst>
          </p:cNvPr>
          <p:cNvCxnSpPr>
            <a:endCxn id="105" idx="0"/>
          </p:cNvCxnSpPr>
          <p:nvPr/>
        </p:nvCxnSpPr>
        <p:spPr>
          <a:xfrm flipH="1">
            <a:off x="1034639" y="3488568"/>
            <a:ext cx="590073" cy="57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56C9C187-A21A-45E7-8D32-6CD6A790450D}"/>
              </a:ext>
            </a:extLst>
          </p:cNvPr>
          <p:cNvCxnSpPr/>
          <p:nvPr/>
        </p:nvCxnSpPr>
        <p:spPr>
          <a:xfrm flipH="1" flipV="1">
            <a:off x="1990423" y="3491603"/>
            <a:ext cx="560795" cy="28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762CA45C-1823-42D9-994C-336E0FC375AB}"/>
              </a:ext>
            </a:extLst>
          </p:cNvPr>
          <p:cNvCxnSpPr/>
          <p:nvPr/>
        </p:nvCxnSpPr>
        <p:spPr>
          <a:xfrm flipH="1">
            <a:off x="3292408" y="3647437"/>
            <a:ext cx="507805" cy="3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1BB662A6-14FD-4299-B5CC-919D3D1A9F20}"/>
              </a:ext>
            </a:extLst>
          </p:cNvPr>
          <p:cNvCxnSpPr/>
          <p:nvPr/>
        </p:nvCxnSpPr>
        <p:spPr>
          <a:xfrm>
            <a:off x="3265644" y="4145616"/>
            <a:ext cx="395870" cy="44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Текст 7">
            <a:extLst>
              <a:ext uri="{FF2B5EF4-FFF2-40B4-BE49-F238E27FC236}">
                <a16:creationId xmlns:a16="http://schemas.microsoft.com/office/drawing/2014/main" id="{86506E95-6B25-405F-8688-3D2EFD4F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8512" y="1759854"/>
            <a:ext cx="1677798" cy="527640"/>
          </a:xfrm>
        </p:spPr>
        <p:txBody>
          <a:bodyPr/>
          <a:lstStyle/>
          <a:p>
            <a:r>
              <a:rPr lang="en-US" dirty="0"/>
              <a:t>Structure</a:t>
            </a:r>
            <a:endParaRPr lang="ru-RU" dirty="0"/>
          </a:p>
        </p:txBody>
      </p:sp>
      <p:sp>
        <p:nvSpPr>
          <p:cNvPr id="149" name="Текст 7">
            <a:extLst>
              <a:ext uri="{FF2B5EF4-FFF2-40B4-BE49-F238E27FC236}">
                <a16:creationId xmlns:a16="http://schemas.microsoft.com/office/drawing/2014/main" id="{970093C0-309E-4105-A156-789803494E9A}"/>
              </a:ext>
            </a:extLst>
          </p:cNvPr>
          <p:cNvSpPr txBox="1">
            <a:spLocks/>
          </p:cNvSpPr>
          <p:nvPr/>
        </p:nvSpPr>
        <p:spPr>
          <a:xfrm>
            <a:off x="8444669" y="1759854"/>
            <a:ext cx="1677798" cy="527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</a:t>
            </a:r>
            <a:endParaRPr lang="ru-RU" dirty="0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A529B8-90E3-4183-A4F7-D8E6A8BF6445}"/>
              </a:ext>
            </a:extLst>
          </p:cNvPr>
          <p:cNvSpPr/>
          <p:nvPr/>
        </p:nvSpPr>
        <p:spPr>
          <a:xfrm>
            <a:off x="7173737" y="2248250"/>
            <a:ext cx="4219663" cy="4001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6A4266D-4820-440B-89FC-0DA624174B5F}"/>
              </a:ext>
            </a:extLst>
          </p:cNvPr>
          <p:cNvSpPr txBox="1"/>
          <p:nvPr/>
        </p:nvSpPr>
        <p:spPr>
          <a:xfrm>
            <a:off x="7313921" y="2323751"/>
            <a:ext cx="92429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ru-RU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AB3ED1F-B5CF-42CE-8DDD-2510D2164927}"/>
              </a:ext>
            </a:extLst>
          </p:cNvPr>
          <p:cNvSpPr txBox="1"/>
          <p:nvPr/>
        </p:nvSpPr>
        <p:spPr>
          <a:xfrm>
            <a:off x="10365642" y="2755973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F43A6ADA-BE45-4906-938F-2CB85647E918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8238213" y="2568967"/>
            <a:ext cx="2127429" cy="37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BCA4627-313E-48D0-AC03-C81D615199E7}"/>
              </a:ext>
            </a:extLst>
          </p:cNvPr>
          <p:cNvSpPr txBox="1"/>
          <p:nvPr/>
        </p:nvSpPr>
        <p:spPr>
          <a:xfrm rot="593733">
            <a:off x="8626438" y="2424360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ProcessEvent(…)</a:t>
            </a:r>
            <a:endParaRPr lang="ru-RU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4CE8EF-C80C-43F5-B050-E37E6C4D612B}"/>
              </a:ext>
            </a:extLst>
          </p:cNvPr>
          <p:cNvSpPr txBox="1"/>
          <p:nvPr/>
        </p:nvSpPr>
        <p:spPr>
          <a:xfrm>
            <a:off x="10122467" y="3464313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A1838B37-195D-49C8-BDE7-946086A60B6B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8238213" y="2693083"/>
            <a:ext cx="1884254" cy="95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CB9291F-4108-4869-8A19-D793C695276E}"/>
              </a:ext>
            </a:extLst>
          </p:cNvPr>
          <p:cNvSpPr txBox="1"/>
          <p:nvPr/>
        </p:nvSpPr>
        <p:spPr>
          <a:xfrm rot="1599881">
            <a:off x="8534815" y="2912950"/>
            <a:ext cx="171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ProcessEvent(…)</a:t>
            </a:r>
            <a:endParaRPr lang="ru-RU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A2009B-2140-4C96-BC40-00DD4059E7C6}"/>
              </a:ext>
            </a:extLst>
          </p:cNvPr>
          <p:cNvSpPr txBox="1"/>
          <p:nvPr/>
        </p:nvSpPr>
        <p:spPr>
          <a:xfrm>
            <a:off x="9392261" y="386923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A22C480-A6D3-4F39-A4F1-601D1DF5B0AE}"/>
              </a:ext>
            </a:extLst>
          </p:cNvPr>
          <p:cNvSpPr txBox="1"/>
          <p:nvPr/>
        </p:nvSpPr>
        <p:spPr>
          <a:xfrm>
            <a:off x="8250246" y="4754958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08E1860A-A2D0-49BA-B4BF-40EFC8757BD4}"/>
              </a:ext>
            </a:extLst>
          </p:cNvPr>
          <p:cNvCxnSpPr>
            <a:cxnSpLocks/>
            <a:stCxn id="151" idx="2"/>
            <a:endCxn id="162" idx="0"/>
          </p:cNvCxnSpPr>
          <p:nvPr/>
        </p:nvCxnSpPr>
        <p:spPr>
          <a:xfrm>
            <a:off x="7776067" y="2693083"/>
            <a:ext cx="831392" cy="206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07E6744-C4CF-4006-BF8E-23F210B293DB}"/>
              </a:ext>
            </a:extLst>
          </p:cNvPr>
          <p:cNvSpPr txBox="1"/>
          <p:nvPr/>
        </p:nvSpPr>
        <p:spPr>
          <a:xfrm rot="4060964">
            <a:off x="7645976" y="3820476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ProcessEvent(…)</a:t>
            </a:r>
            <a:endParaRPr lang="ru-RU" dirty="0"/>
          </a:p>
        </p:txBody>
      </p: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6CA32E44-237E-42B1-B8F8-C0ED02C35E7F}"/>
              </a:ext>
            </a:extLst>
          </p:cNvPr>
          <p:cNvCxnSpPr>
            <a:cxnSpLocks/>
          </p:cNvCxnSpPr>
          <p:nvPr/>
        </p:nvCxnSpPr>
        <p:spPr>
          <a:xfrm>
            <a:off x="8080355" y="2714256"/>
            <a:ext cx="1221572" cy="124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1" grpId="0" animBg="1"/>
      <p:bldP spid="102" grpId="0" animBg="1"/>
      <p:bldP spid="105" grpId="0" animBg="1"/>
      <p:bldP spid="109" grpId="0" animBg="1"/>
      <p:bldP spid="110" grpId="0" animBg="1"/>
      <p:bldP spid="116" grpId="0" animBg="1"/>
      <p:bldP spid="120" grpId="0" animBg="1"/>
      <p:bldP spid="122" grpId="0" animBg="1"/>
      <p:bldP spid="131" grpId="0" animBg="1"/>
      <p:bldP spid="148" grpId="0" build="p"/>
      <p:bldP spid="149" grpId="0" build="p"/>
      <p:bldP spid="150" grpId="0" animBg="1"/>
      <p:bldP spid="151" grpId="0" animBg="1"/>
      <p:bldP spid="152" grpId="0" animBg="1"/>
      <p:bldP spid="155" grpId="0"/>
      <p:bldP spid="157" grpId="0" animBg="1"/>
      <p:bldP spid="159" grpId="0"/>
      <p:bldP spid="161" grpId="0"/>
      <p:bldP spid="162" grpId="0" animBg="1"/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BCD6-83B1-4E2B-94B4-60B6BE19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A00711-13E5-4EA0-B780-93E75B514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Queueing system (QS)</a:t>
            </a:r>
          </a:p>
          <a:p>
            <a:r>
              <a:rPr lang="ru-RU" dirty="0"/>
              <a:t>Система массового обслуживания (СМО)</a:t>
            </a:r>
          </a:p>
        </p:txBody>
      </p:sp>
    </p:spTree>
    <p:extLst>
      <p:ext uri="{BB962C8B-B14F-4D97-AF65-F5344CB8AC3E}">
        <p14:creationId xmlns:p14="http://schemas.microsoft.com/office/powerpoint/2010/main" val="36589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4A4B3E-A726-47A0-AE9C-3C2FCFFA5EA5}"/>
              </a:ext>
            </a:extLst>
          </p:cNvPr>
          <p:cNvSpPr txBox="1"/>
          <p:nvPr/>
        </p:nvSpPr>
        <p:spPr>
          <a:xfrm>
            <a:off x="4829176" y="2360356"/>
            <a:ext cx="2939414" cy="2954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Bank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530C9F3-0F67-4FBC-A711-1B3A6B043D18}"/>
              </a:ext>
            </a:extLst>
          </p:cNvPr>
          <p:cNvSpPr/>
          <p:nvPr/>
        </p:nvSpPr>
        <p:spPr>
          <a:xfrm>
            <a:off x="2984511" y="3391771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61574-1A9F-4161-A90B-D811D1ED0669}"/>
              </a:ext>
            </a:extLst>
          </p:cNvPr>
          <p:cNvSpPr txBox="1"/>
          <p:nvPr/>
        </p:nvSpPr>
        <p:spPr>
          <a:xfrm>
            <a:off x="2984511" y="3021239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195F8-8287-45D5-8EFE-49C35E90A9C5}"/>
              </a:ext>
            </a:extLst>
          </p:cNvPr>
          <p:cNvSpPr txBox="1"/>
          <p:nvPr/>
        </p:nvSpPr>
        <p:spPr>
          <a:xfrm>
            <a:off x="6381750" y="2844226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EA640-6F5D-411C-B016-4E87FB58AFD8}"/>
              </a:ext>
            </a:extLst>
          </p:cNvPr>
          <p:cNvSpPr txBox="1"/>
          <p:nvPr/>
        </p:nvSpPr>
        <p:spPr>
          <a:xfrm>
            <a:off x="6381749" y="3447077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898CE-6945-48E5-AFE2-CD12DB0BFA69}"/>
              </a:ext>
            </a:extLst>
          </p:cNvPr>
          <p:cNvSpPr txBox="1"/>
          <p:nvPr/>
        </p:nvSpPr>
        <p:spPr>
          <a:xfrm>
            <a:off x="6381748" y="458529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D06C9-7093-4D6A-AB8C-04E003AB1C3A}"/>
              </a:ext>
            </a:extLst>
          </p:cNvPr>
          <p:cNvSpPr txBox="1"/>
          <p:nvPr/>
        </p:nvSpPr>
        <p:spPr>
          <a:xfrm>
            <a:off x="6748937" y="39747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0641E4-4027-477F-A41E-781B95BB442A}"/>
              </a:ext>
            </a:extLst>
          </p:cNvPr>
          <p:cNvSpPr/>
          <p:nvPr/>
        </p:nvSpPr>
        <p:spPr>
          <a:xfrm>
            <a:off x="5019675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24119B0-D4B5-4D9E-A197-B3D5FC11EF3C}"/>
              </a:ext>
            </a:extLst>
          </p:cNvPr>
          <p:cNvSpPr/>
          <p:nvPr/>
        </p:nvSpPr>
        <p:spPr>
          <a:xfrm>
            <a:off x="526542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1DB8B61-08D4-49A9-85F9-FA0DD70DBBB0}"/>
              </a:ext>
            </a:extLst>
          </p:cNvPr>
          <p:cNvSpPr/>
          <p:nvPr/>
        </p:nvSpPr>
        <p:spPr>
          <a:xfrm>
            <a:off x="552578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D078-8157-46C2-9454-A4C8D8FD2FCA}"/>
              </a:ext>
            </a:extLst>
          </p:cNvPr>
          <p:cNvSpPr txBox="1"/>
          <p:nvPr/>
        </p:nvSpPr>
        <p:spPr>
          <a:xfrm>
            <a:off x="4942880" y="37719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E238DD-BD7E-440F-B335-BF8F7516F9B2}"/>
              </a:ext>
            </a:extLst>
          </p:cNvPr>
          <p:cNvCxnSpPr/>
          <p:nvPr/>
        </p:nvCxnSpPr>
        <p:spPr>
          <a:xfrm flipV="1">
            <a:off x="5867400" y="3162300"/>
            <a:ext cx="361950" cy="3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8A91A0-CED0-47BF-8335-518CF5BC7B3E}"/>
              </a:ext>
            </a:extLst>
          </p:cNvPr>
          <p:cNvCxnSpPr/>
          <p:nvPr/>
        </p:nvCxnSpPr>
        <p:spPr>
          <a:xfrm>
            <a:off x="5829297" y="3657600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6BC0B0D-9368-4E89-BCE6-4CD88D5583DD}"/>
              </a:ext>
            </a:extLst>
          </p:cNvPr>
          <p:cNvCxnSpPr/>
          <p:nvPr/>
        </p:nvCxnSpPr>
        <p:spPr>
          <a:xfrm>
            <a:off x="5867400" y="3857655"/>
            <a:ext cx="361950" cy="6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2F8DF-1C5A-48C3-9851-9AB624D9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648B-CC20-4E59-93D1-EB3DE584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921047" cy="1384027"/>
          </a:xfrm>
        </p:spPr>
        <p:txBody>
          <a:bodyPr/>
          <a:lstStyle/>
          <a:p>
            <a:r>
              <a:rPr lang="en-US" dirty="0"/>
              <a:t>Use constant time slot </a:t>
            </a:r>
            <a:r>
              <a:rPr lang="el-GR" dirty="0"/>
              <a:t>Δ</a:t>
            </a:r>
            <a:r>
              <a:rPr lang="en-US" i="1" dirty="0"/>
              <a:t>t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E95B40-8BFA-4F33-9F2E-0C1BE0EA0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5" r="51150"/>
          <a:stretch/>
        </p:blipFill>
        <p:spPr>
          <a:xfrm>
            <a:off x="5318620" y="1845734"/>
            <a:ext cx="3150844" cy="40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DB157-FCCA-41F5-9CBE-B1CBD692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527464" cy="2111477"/>
          </a:xfrm>
        </p:spPr>
        <p:txBody>
          <a:bodyPr>
            <a:normAutofit/>
          </a:bodyPr>
          <a:lstStyle/>
          <a:p>
            <a:r>
              <a:rPr lang="en-US" sz="4000" dirty="0"/>
              <a:t>Discrete-event modeling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142AB-1491-41A1-A18C-3DA6BC9E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8" r="40553"/>
          <a:stretch/>
        </p:blipFill>
        <p:spPr>
          <a:xfrm>
            <a:off x="6567257" y="457200"/>
            <a:ext cx="3502441" cy="5787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1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16197" cy="1450757"/>
          </a:xfrm>
        </p:spPr>
        <p:txBody>
          <a:bodyPr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Bank </a:t>
            </a:r>
          </a:p>
          <a:p>
            <a:pPr indent="0">
              <a:buNone/>
            </a:pPr>
            <a:r>
              <a:rPr lang="en-US" dirty="0"/>
              <a:t>Task is the same as in Laboratory #13 but use agent-based modeling.</a:t>
            </a:r>
          </a:p>
          <a:p>
            <a:pPr indent="0">
              <a:buNone/>
            </a:pPr>
            <a:endParaRPr lang="ru-RU" sz="1800" dirty="0"/>
          </a:p>
        </p:txBody>
      </p:sp>
      <p:grpSp>
        <p:nvGrpSpPr>
          <p:cNvPr id="6" name="Группа 7">
            <a:extLst>
              <a:ext uri="{FF2B5EF4-FFF2-40B4-BE49-F238E27FC236}">
                <a16:creationId xmlns:a16="http://schemas.microsoft.com/office/drawing/2014/main" id="{4B21FDE7-8E05-4263-978F-34223E8169B6}"/>
              </a:ext>
            </a:extLst>
          </p:cNvPr>
          <p:cNvGrpSpPr/>
          <p:nvPr/>
        </p:nvGrpSpPr>
        <p:grpSpPr>
          <a:xfrm>
            <a:off x="4235938" y="3962376"/>
            <a:ext cx="7396324" cy="2223695"/>
            <a:chOff x="548639" y="1825952"/>
            <a:chExt cx="11083623" cy="4110028"/>
          </a:xfrm>
        </p:grpSpPr>
        <p:pic>
          <p:nvPicPr>
            <p:cNvPr id="7" name="Рисунок 5">
              <a:extLst>
                <a:ext uri="{FF2B5EF4-FFF2-40B4-BE49-F238E27FC236}">
                  <a16:creationId xmlns:a16="http://schemas.microsoft.com/office/drawing/2014/main" id="{487B3084-AF4F-470B-967D-F88451C0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48639" y="1825952"/>
              <a:ext cx="11083623" cy="41100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C8DFE2-F41F-4EB4-89CD-556CD6C5608F}"/>
                </a:ext>
              </a:extLst>
            </p:cNvPr>
            <p:cNvSpPr txBox="1"/>
            <p:nvPr/>
          </p:nvSpPr>
          <p:spPr>
            <a:xfrm>
              <a:off x="8946510" y="2586930"/>
              <a:ext cx="1711966" cy="45325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Broadway" panose="04040905080B02020502" pitchFamily="82" charset="0"/>
                </a:rPr>
                <a:t>B A N K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F9A89B-D080-4E2B-BB6E-F2182B70B3E9}"/>
              </a:ext>
            </a:extLst>
          </p:cNvPr>
          <p:cNvSpPr txBox="1"/>
          <p:nvPr/>
        </p:nvSpPr>
        <p:spPr>
          <a:xfrm>
            <a:off x="1097280" y="3673995"/>
            <a:ext cx="2852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</a:t>
            </a:r>
            <a:r>
              <a:rPr lang="en-US" dirty="0"/>
              <a:t>:</a:t>
            </a:r>
          </a:p>
          <a:p>
            <a:r>
              <a:rPr lang="en-US" dirty="0"/>
              <a:t>Use uniform distribution for service time with boundaries that are calculated for each customer as exponential RVs.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9338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Ретро</vt:lpstr>
      <vt:lpstr>Simulation</vt:lpstr>
      <vt:lpstr>Main idea</vt:lpstr>
      <vt:lpstr>Example</vt:lpstr>
      <vt:lpstr>Model</vt:lpstr>
      <vt:lpstr>Continuous modeling</vt:lpstr>
      <vt:lpstr>Discrete-event modeling</vt:lpstr>
      <vt:lpstr>Laboratory #14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3</cp:revision>
  <dcterms:created xsi:type="dcterms:W3CDTF">2019-04-06T03:36:44Z</dcterms:created>
  <dcterms:modified xsi:type="dcterms:W3CDTF">2019-04-13T01:49:33Z</dcterms:modified>
</cp:coreProperties>
</file>