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2" r:id="rId4"/>
    <p:sldId id="273" r:id="rId5"/>
    <p:sldId id="274" r:id="rId6"/>
    <p:sldId id="264" r:id="rId7"/>
    <p:sldId id="266" r:id="rId8"/>
    <p:sldId id="275" r:id="rId9"/>
    <p:sldId id="267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4" r:id="rId18"/>
    <p:sldId id="285" r:id="rId19"/>
    <p:sldId id="265" r:id="rId20"/>
    <p:sldId id="270" r:id="rId21"/>
    <p:sldId id="269" r:id="rId22"/>
    <p:sldId id="286" r:id="rId23"/>
    <p:sldId id="287" r:id="rId24"/>
    <p:sldId id="283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 planning and results 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1640-20A4-4D64-AF25-0CC68DFC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of choosing the number of intervals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76BD9-0DDA-45FB-BE25-CD46E3D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B32ED-F0E5-49C7-91E7-5BAD5552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3E1A3-B346-4212-8616-8F30E419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13" y="42862"/>
            <a:ext cx="78105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1640-20A4-4D64-AF25-0CC68DFC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of choosing the number of intervals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76BD9-0DDA-45FB-BE25-CD46E3D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B32ED-F0E5-49C7-91E7-5BAD5552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58133-C999-4E57-A9A0-149EA519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33" y="0"/>
            <a:ext cx="7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1AA4-2E96-4C3B-8137-A02D4791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estimation:</a:t>
            </a:r>
            <a:br>
              <a:rPr lang="en-US" dirty="0"/>
            </a:br>
            <a:r>
              <a:rPr lang="en-US" dirty="0"/>
              <a:t>continuous distribution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E5618B-88A4-4AB6-BFA9-B32612B2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09225"/>
              </p:ext>
            </p:extLst>
          </p:nvPr>
        </p:nvGraphicFramePr>
        <p:xfrm>
          <a:off x="1806507" y="274172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F1F68-B4C7-4B50-B7F6-7A2EE117FE0F}"/>
              </a:ext>
            </a:extLst>
          </p:cNvPr>
          <p:cNvSpPr txBox="1"/>
          <p:nvPr/>
        </p:nvSpPr>
        <p:spPr>
          <a:xfrm>
            <a:off x="1097280" y="2053552"/>
            <a:ext cx="99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Count how many times values have matched to each interval. Write the result into the table: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99684-1D60-4365-8C82-DFF4A19EB310}"/>
              </a:ext>
            </a:extLst>
          </p:cNvPr>
          <p:cNvSpPr txBox="1"/>
          <p:nvPr/>
        </p:nvSpPr>
        <p:spPr>
          <a:xfrm>
            <a:off x="1097280" y="3731130"/>
            <a:ext cx="867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Divide all counts by the total number of values (sample size). Rewrite the table: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2D0FBA-4757-48DD-B923-FFA414F64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60906"/>
              </p:ext>
            </p:extLst>
          </p:nvPr>
        </p:nvGraphicFramePr>
        <p:xfrm>
          <a:off x="1837509" y="4378961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5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1AA4-2E96-4C3B-8137-A02D4791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estimation:</a:t>
            </a:r>
            <a:br>
              <a:rPr lang="en-US" dirty="0"/>
            </a:br>
            <a:r>
              <a:rPr lang="en-US" dirty="0"/>
              <a:t>continuous distribution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99684-1D60-4365-8C82-DFF4A19EB310}"/>
              </a:ext>
            </a:extLst>
          </p:cNvPr>
          <p:cNvSpPr txBox="1"/>
          <p:nvPr/>
        </p:nvSpPr>
        <p:spPr>
          <a:xfrm>
            <a:off x="1097280" y="2932233"/>
            <a:ext cx="280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5. Draw histogram graph: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2D0FBA-4757-48DD-B923-FFA414F64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0128"/>
              </p:ext>
            </p:extLst>
          </p:nvPr>
        </p:nvGraphicFramePr>
        <p:xfrm>
          <a:off x="1670667" y="1905269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9DD25-A0FA-4675-87D5-0B6634C7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1" y="3317639"/>
            <a:ext cx="4779938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0DA8-280F-4995-8B58-2AA6EAF2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result accuracy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1EED0-D5F6-4EFC-BFA9-62269B5A0B24}"/>
              </a:ext>
            </a:extLst>
          </p:cNvPr>
          <p:cNvSpPr txBox="1"/>
          <p:nvPr/>
        </p:nvSpPr>
        <p:spPr>
          <a:xfrm>
            <a:off x="1097280" y="1915885"/>
            <a:ext cx="6062172" cy="295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You may compare the result with:</a:t>
            </a:r>
          </a:p>
          <a:p>
            <a:pPr marL="342900" indent="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analytical results (for special cases)</a:t>
            </a:r>
          </a:p>
          <a:p>
            <a:pPr marL="342900" indent="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numerical results (derived by another way)</a:t>
            </a:r>
          </a:p>
          <a:p>
            <a:pPr marL="342900" indent="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known facts, values from practice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en-US" sz="2400" dirty="0"/>
              <a:t>2. Make sensitivity analysis of the result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26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0DA8-280F-4995-8B58-2AA6EAF2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accuracy: point estimations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1EED0-D5F6-4EFC-BFA9-62269B5A0B24}"/>
              </a:ext>
            </a:extLst>
          </p:cNvPr>
          <p:cNvSpPr txBox="1"/>
          <p:nvPr/>
        </p:nvSpPr>
        <p:spPr>
          <a:xfrm>
            <a:off x="1097280" y="2002971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result of estimation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57C83D-14F1-4ED2-8D47-DFB7A43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67" y="2025953"/>
            <a:ext cx="253985" cy="354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43C0D-83C1-4C62-906A-EB828FA47623}"/>
              </a:ext>
            </a:extLst>
          </p:cNvPr>
          <p:cNvSpPr txBox="1"/>
          <p:nvPr/>
        </p:nvSpPr>
        <p:spPr>
          <a:xfrm>
            <a:off x="1097280" y="2380099"/>
            <a:ext cx="270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 for comparison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1453F5-44DA-409A-B0D1-918F72E6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67" y="3429000"/>
            <a:ext cx="1285968" cy="46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A5A53-DEEF-4619-8AF7-33A0C1EA6318}"/>
              </a:ext>
            </a:extLst>
          </p:cNvPr>
          <p:cNvSpPr txBox="1"/>
          <p:nvPr/>
        </p:nvSpPr>
        <p:spPr>
          <a:xfrm>
            <a:off x="3416969" y="3429000"/>
            <a:ext cx="176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Absolute error: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32C63-9129-48C0-B9A3-15B746588365}"/>
              </a:ext>
            </a:extLst>
          </p:cNvPr>
          <p:cNvSpPr txBox="1"/>
          <p:nvPr/>
        </p:nvSpPr>
        <p:spPr>
          <a:xfrm>
            <a:off x="3416969" y="4495423"/>
            <a:ext cx="1670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error: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AD0550-B946-497A-ACA1-6CFB73E2A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512" y="4292683"/>
            <a:ext cx="1887512" cy="9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0DA8-280F-4995-8B58-2AA6EAF2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accuracy: distributions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661FC-A280-49DD-ADD0-7ABADEED51B7}"/>
              </a:ext>
            </a:extLst>
          </p:cNvPr>
          <p:cNvSpPr txBox="1"/>
          <p:nvPr/>
        </p:nvSpPr>
        <p:spPr>
          <a:xfrm>
            <a:off x="1097280" y="2011679"/>
            <a:ext cx="18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 testing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7E385F-A052-4EE4-A3E2-C37AED2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3776"/>
            <a:ext cx="4779938" cy="2986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53DCD-DE3E-459B-B643-DAEDE944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16" y="2893776"/>
            <a:ext cx="4779938" cy="2986334"/>
          </a:xfrm>
          <a:prstGeom prst="rect">
            <a:avLst/>
          </a:prstGeom>
        </p:spPr>
      </p:pic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0F82DA2A-37E7-49C9-8635-C0465BC80AA8}"/>
              </a:ext>
            </a:extLst>
          </p:cNvPr>
          <p:cNvSpPr/>
          <p:nvPr/>
        </p:nvSpPr>
        <p:spPr>
          <a:xfrm>
            <a:off x="6757850" y="2151017"/>
            <a:ext cx="4763589" cy="4110446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4AC591-2FEC-4A70-ADFE-8CA6A129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95" y="4530824"/>
            <a:ext cx="3739673" cy="23364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EEBE2-D7D2-45EE-8E29-B7C1334C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accuracy: distributions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13695-9716-4941-B66C-FE1C87FD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065418" cy="444620"/>
          </a:xfrm>
        </p:spPr>
        <p:txBody>
          <a:bodyPr>
            <a:normAutofit/>
          </a:bodyPr>
          <a:lstStyle/>
          <a:p>
            <a:r>
              <a:rPr lang="en-US" sz="2400" dirty="0"/>
              <a:t>Measure the accuracy:</a:t>
            </a:r>
            <a:endParaRPr lang="ru-RU" sz="24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38E6958-5B28-4EDE-9B4D-07FF758D91BE}"/>
              </a:ext>
            </a:extLst>
          </p:cNvPr>
          <p:cNvSpPr txBox="1">
            <a:spLocks/>
          </p:cNvSpPr>
          <p:nvPr/>
        </p:nvSpPr>
        <p:spPr>
          <a:xfrm>
            <a:off x="1589313" y="2425111"/>
            <a:ext cx="2573384" cy="35705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Kolmogorov distance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1D43735-A4DB-4345-9FFE-78F9EFFEEDC6}"/>
              </a:ext>
            </a:extLst>
          </p:cNvPr>
          <p:cNvSpPr txBox="1">
            <a:spLocks/>
          </p:cNvSpPr>
          <p:nvPr/>
        </p:nvSpPr>
        <p:spPr>
          <a:xfrm>
            <a:off x="8460606" y="2381452"/>
            <a:ext cx="3542098" cy="778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and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are CDFs of distributions to compare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21335-70DC-442A-A775-C85146F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18" y="2381452"/>
            <a:ext cx="2802623" cy="5021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E45BCD-4EFE-49F2-8952-E80466D9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518" y="2928980"/>
            <a:ext cx="2688044" cy="73035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25D6DD0-E814-4A3E-8924-B1613EDFCFA9}"/>
              </a:ext>
            </a:extLst>
          </p:cNvPr>
          <p:cNvSpPr txBox="1">
            <a:spLocks/>
          </p:cNvSpPr>
          <p:nvPr/>
        </p:nvSpPr>
        <p:spPr>
          <a:xfrm>
            <a:off x="1589313" y="3115632"/>
            <a:ext cx="2573384" cy="35705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L1 norm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B53A4D-C327-424E-9B17-EFAD2E240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518" y="3735810"/>
            <a:ext cx="3187611" cy="73035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A6330B44-45A1-46C1-AE0B-812787544645}"/>
              </a:ext>
            </a:extLst>
          </p:cNvPr>
          <p:cNvSpPr txBox="1">
            <a:spLocks/>
          </p:cNvSpPr>
          <p:nvPr/>
        </p:nvSpPr>
        <p:spPr>
          <a:xfrm>
            <a:off x="8460606" y="3848355"/>
            <a:ext cx="3542098" cy="110865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and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are PDFs (or PMFs) of distributions to compare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16FFF25-0900-478F-A3BD-9417481FC337}"/>
              </a:ext>
            </a:extLst>
          </p:cNvPr>
          <p:cNvSpPr txBox="1">
            <a:spLocks/>
          </p:cNvSpPr>
          <p:nvPr/>
        </p:nvSpPr>
        <p:spPr>
          <a:xfrm>
            <a:off x="1589313" y="3922461"/>
            <a:ext cx="2573384" cy="35705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Hellinger  distance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25D53-A2D2-44D7-B924-CA42378EC388}"/>
              </a:ext>
            </a:extLst>
          </p:cNvPr>
          <p:cNvSpPr txBox="1"/>
          <p:nvPr/>
        </p:nvSpPr>
        <p:spPr>
          <a:xfrm>
            <a:off x="2137545" y="4729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71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9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15C9-2277-49AD-956C-9C68954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accuracy: distributions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3C2C5-E8A8-4647-97F0-7C36F788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0062"/>
            <a:ext cx="10058400" cy="3559031"/>
          </a:xfrm>
        </p:spPr>
        <p:txBody>
          <a:bodyPr>
            <a:normAutofit/>
          </a:bodyPr>
          <a:lstStyle/>
          <a:p>
            <a:r>
              <a:rPr lang="en-US" sz="2400" dirty="0"/>
              <a:t>Use  </a:t>
            </a:r>
            <a:r>
              <a:rPr lang="en-US" sz="2400" dirty="0">
                <a:solidFill>
                  <a:schemeClr val="accent2"/>
                </a:solidFill>
              </a:rPr>
              <a:t>Mathematical Statistics</a:t>
            </a:r>
            <a:r>
              <a:rPr lang="en-US" sz="2400" dirty="0"/>
              <a:t>  to check hypothesis about the distribution type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35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AAB94-48D6-437F-9E82-AFE6E2D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(stability) analysis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D1A94-AFE8-4308-B5FF-E094BFDB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29" y="2310065"/>
            <a:ext cx="4770001" cy="3244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73860F-8240-46E4-9B1F-E8C2CF31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06" y="2310064"/>
            <a:ext cx="4770001" cy="32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B6027-50FB-4122-BB3E-37B5390D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should do before starting simulation?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C1836-C878-48B7-AC97-A97FE92A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goals: what we expect from simulation?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mathematical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Choose simulation method(s).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input and output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how we will analyze accuracy of results.</a:t>
            </a:r>
            <a:endParaRPr lang="ru-RU" sz="28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229FDD5-32CF-4E0A-ACF7-4FC920217C99}"/>
              </a:ext>
            </a:extLst>
          </p:cNvPr>
          <p:cNvSpPr/>
          <p:nvPr/>
        </p:nvSpPr>
        <p:spPr>
          <a:xfrm>
            <a:off x="645953" y="1627464"/>
            <a:ext cx="8749718" cy="8472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1E74FBD-C192-4287-9AB5-1A5B8A8900F4}"/>
              </a:ext>
            </a:extLst>
          </p:cNvPr>
          <p:cNvSpPr/>
          <p:nvPr/>
        </p:nvSpPr>
        <p:spPr>
          <a:xfrm>
            <a:off x="645953" y="3875590"/>
            <a:ext cx="8749718" cy="8472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4682B-123C-44D7-8404-82380881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F3DA6-6F15-42FD-9702-6F396999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If it does not work / does not match proper values or behavior, check: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1) does the sample size is enough;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2) source code of the program;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3) algorithm of simulation;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4) sensitivity / stability of results;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5) does the state of the system satisfy Markov property;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6) were the statistics processed correctly;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7) correctness of template results (with which we compare);</a:t>
            </a:r>
          </a:p>
          <a:p>
            <a:pPr marL="0" indent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8) algorithms of random objects generators, quality of base generator.</a:t>
            </a:r>
          </a:p>
        </p:txBody>
      </p:sp>
    </p:spTree>
    <p:extLst>
      <p:ext uri="{BB962C8B-B14F-4D97-AF65-F5344CB8AC3E}">
        <p14:creationId xmlns:p14="http://schemas.microsoft.com/office/powerpoint/2010/main" val="27243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11781-46B3-4FDE-B45E-895B965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sample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5C88-BE24-48DF-840F-C8D2976E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522082"/>
          </a:xfrm>
        </p:spPr>
        <p:txBody>
          <a:bodyPr>
            <a:normAutofit/>
          </a:bodyPr>
          <a:lstStyle/>
          <a:p>
            <a:r>
              <a:rPr lang="en-US" sz="2400" dirty="0"/>
              <a:t>Modeling discrete uniform distribution {1, 2, 3, 4, 5, 6}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33031-22EB-4F03-B521-AACFA5AC91B9}"/>
              </a:ext>
            </a:extLst>
          </p:cNvPr>
          <p:cNvSpPr txBox="1"/>
          <p:nvPr/>
        </p:nvSpPr>
        <p:spPr>
          <a:xfrm>
            <a:off x="1222408" y="2560320"/>
            <a:ext cx="189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10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6CF508-ED60-4514-9408-C0AFB89C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83" y="3004442"/>
            <a:ext cx="4163813" cy="31206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3FD5CC-085D-48C5-9C56-1F9C7B4D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59" y="3004442"/>
            <a:ext cx="4163813" cy="31206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0652DD-193E-4985-B657-24A81668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401" y="3004442"/>
            <a:ext cx="4163813" cy="31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51051-1403-4F0A-B993-F1FCDF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Size of sample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BA189-68F3-4A99-A310-1FCFC7561B02}"/>
              </a:ext>
            </a:extLst>
          </p:cNvPr>
          <p:cNvSpPr txBox="1"/>
          <p:nvPr/>
        </p:nvSpPr>
        <p:spPr>
          <a:xfrm>
            <a:off x="979880" y="2226444"/>
            <a:ext cx="202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100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75DBA7-0162-48BE-9F5C-EC16763C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45" y="2826609"/>
            <a:ext cx="4163813" cy="31206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5308BE-E259-40FD-B10D-D21CA958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21" y="2826608"/>
            <a:ext cx="4163813" cy="31206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43CFE8-1EC8-4DAC-BD8B-19C92264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687" y="2826608"/>
            <a:ext cx="4163813" cy="3120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C876C-C853-41C8-AE87-CB370649448A}"/>
              </a:ext>
            </a:extLst>
          </p:cNvPr>
          <p:cNvSpPr txBox="1"/>
          <p:nvPr/>
        </p:nvSpPr>
        <p:spPr>
          <a:xfrm>
            <a:off x="4987843" y="2226444"/>
            <a:ext cx="221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1 000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A9B1A-8B98-45BD-9227-CDADE3F3F5B0}"/>
              </a:ext>
            </a:extLst>
          </p:cNvPr>
          <p:cNvSpPr txBox="1"/>
          <p:nvPr/>
        </p:nvSpPr>
        <p:spPr>
          <a:xfrm>
            <a:off x="9035312" y="2226444"/>
            <a:ext cx="2346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10 000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69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51051-1403-4F0A-B993-F1FCDF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Size of sample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BA189-68F3-4A99-A310-1FCFC7561B02}"/>
              </a:ext>
            </a:extLst>
          </p:cNvPr>
          <p:cNvSpPr txBox="1"/>
          <p:nvPr/>
        </p:nvSpPr>
        <p:spPr>
          <a:xfrm>
            <a:off x="1885571" y="2287404"/>
            <a:ext cx="2475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100 000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C876C-C853-41C8-AE87-CB370649448A}"/>
              </a:ext>
            </a:extLst>
          </p:cNvPr>
          <p:cNvSpPr txBox="1"/>
          <p:nvPr/>
        </p:nvSpPr>
        <p:spPr>
          <a:xfrm>
            <a:off x="6947272" y="2287404"/>
            <a:ext cx="266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size = 1 000 000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73113-BF42-48CC-8186-4F46F5B7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649"/>
            <a:ext cx="4163813" cy="31206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5C38A0-A39C-4B10-8AE2-310676B6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40" y="2765649"/>
            <a:ext cx="4163813" cy="31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FFF00E-00D9-45EE-8C21-8CA0072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#8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1F9F0B-B3F1-475F-A73A-E8302FD3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time to complete it!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682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B6000-DBA5-4667-8E73-9FEEA75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#D, #E, #F,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A0BA2-F032-4437-9055-B511CC13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1" y="1845734"/>
            <a:ext cx="11207932" cy="4459272"/>
          </a:xfrm>
        </p:spPr>
        <p:txBody>
          <a:bodyPr numCol="2">
            <a:normAutofit fontScale="85000" lnSpcReduction="20000"/>
          </a:bodyPr>
          <a:lstStyle/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Simulation of software development process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The movement of the planets of the Solar system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Space merchant (physics + economy)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Economic games: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car repair shop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Cafe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the work of the hall in the bank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goods delivery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Predators / prey (agent modeling)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Single-channel radio network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Communication system of a group of autonomous uninhabited underwater vehicles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Smart House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Robot Vacuum Cleaner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Splitting data streams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TCP protocol modeling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Simulation of traffic: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highway</a:t>
            </a:r>
          </a:p>
          <a:p>
            <a:pPr marL="360000" indent="180000">
              <a:buFont typeface="Arial" panose="020B0604020202020204" pitchFamily="34" charset="0"/>
              <a:buChar char="•"/>
            </a:pPr>
            <a:r>
              <a:rPr lang="en-US" dirty="0"/>
              <a:t>crossroads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Calculation of integrals (Monte Carlo method)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Application for designing and modeling using system dynamics flow diagrams</a:t>
            </a:r>
          </a:p>
          <a:p>
            <a:pPr indent="180000">
              <a:buFont typeface="Arial" panose="020B0604020202020204" pitchFamily="34" charset="0"/>
              <a:buChar char="•"/>
            </a:pPr>
            <a:endParaRPr lang="en-US" dirty="0"/>
          </a:p>
          <a:p>
            <a:pPr indent="18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other models that use continuous, discrete-event, agent-based modeling and/or system dynamics.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5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0D308-C8BF-4D0D-820B-19FC30A5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simulation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684C92E-BE52-4600-9AA0-43F81715A2BE}"/>
              </a:ext>
            </a:extLst>
          </p:cNvPr>
          <p:cNvSpPr txBox="1">
            <a:spLocks/>
          </p:cNvSpPr>
          <p:nvPr/>
        </p:nvSpPr>
        <p:spPr>
          <a:xfrm>
            <a:off x="1097280" y="186391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Purposes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Obtain characteristics of system evolution in numerical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Visualization of system evolution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Fields of application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Computer games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165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92D1-41D2-4130-AB09-F8B99F33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7C14A-7145-40CC-8319-AE9A1D48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Good look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Matching real or model processes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11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9B6CD-30B0-4A09-AEF9-EE07100C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obtaining characteristics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B806-88DF-480E-8689-E3775777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 of the result and purposes: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Point / interval values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Probability distribution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Sensitivity of the results to changes in parameters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sz="2400" dirty="0"/>
              <a:t>Find optimal or valid values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21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86C2F-C611-4078-814F-174B9F1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B8024-AFB2-4989-ABDA-77D4C331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4912"/>
            <a:ext cx="1973091" cy="461238"/>
          </a:xfrm>
        </p:spPr>
        <p:txBody>
          <a:bodyPr>
            <a:normAutofit/>
          </a:bodyPr>
          <a:lstStyle/>
          <a:p>
            <a:r>
              <a:rPr lang="en-US" dirty="0"/>
              <a:t>Sample mean: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0E95C0-CA97-4019-A145-909444EDD6B8}"/>
              </a:ext>
            </a:extLst>
          </p:cNvPr>
          <p:cNvSpPr txBox="1">
            <a:spLocks/>
          </p:cNvSpPr>
          <p:nvPr/>
        </p:nvSpPr>
        <p:spPr>
          <a:xfrm>
            <a:off x="1097280" y="2089513"/>
            <a:ext cx="2233150" cy="461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probability: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62DAE-6FFA-4007-A342-39790DDD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0" y="1938536"/>
            <a:ext cx="786018" cy="68699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7D6BB45-237F-4582-8195-BAD7FE80F217}"/>
              </a:ext>
            </a:extLst>
          </p:cNvPr>
          <p:cNvSpPr txBox="1">
            <a:spLocks/>
          </p:cNvSpPr>
          <p:nvPr/>
        </p:nvSpPr>
        <p:spPr>
          <a:xfrm>
            <a:off x="4588899" y="2089513"/>
            <a:ext cx="6698226" cy="461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</a:t>
            </a:r>
            <a:r>
              <a:rPr lang="en-US" dirty="0"/>
              <a:t> is the total number of trials,  </a:t>
            </a:r>
            <a:r>
              <a:rPr lang="en-US" i="1" dirty="0"/>
              <a:t>m</a:t>
            </a:r>
            <a:r>
              <a:rPr lang="en-US" dirty="0"/>
              <a:t> is the number of successes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61187E-F14D-4685-8BCB-30FFC242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17" y="2841160"/>
            <a:ext cx="1419644" cy="75355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CFD763-B5BD-4424-83E3-763B18D6F374}"/>
              </a:ext>
            </a:extLst>
          </p:cNvPr>
          <p:cNvSpPr txBox="1">
            <a:spLocks/>
          </p:cNvSpPr>
          <p:nvPr/>
        </p:nvSpPr>
        <p:spPr>
          <a:xfrm>
            <a:off x="4588899" y="3024912"/>
            <a:ext cx="6698226" cy="461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</a:t>
            </a:r>
            <a:r>
              <a:rPr lang="en-US" dirty="0"/>
              <a:t> is the sample size, 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are values in the sample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A8951C7-ED18-4782-B62A-E8675DC79644}"/>
              </a:ext>
            </a:extLst>
          </p:cNvPr>
          <p:cNvSpPr txBox="1">
            <a:spLocks/>
          </p:cNvSpPr>
          <p:nvPr/>
        </p:nvSpPr>
        <p:spPr>
          <a:xfrm>
            <a:off x="1097280" y="3838261"/>
            <a:ext cx="2233150" cy="461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variance: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9A9D42-81E7-4461-8208-25915925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71" y="3654551"/>
            <a:ext cx="2219030" cy="753559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A484C0D5-675F-49DA-A5C9-9FBE643D9B67}"/>
              </a:ext>
            </a:extLst>
          </p:cNvPr>
          <p:cNvSpPr txBox="1">
            <a:spLocks/>
          </p:cNvSpPr>
          <p:nvPr/>
        </p:nvSpPr>
        <p:spPr>
          <a:xfrm>
            <a:off x="3074088" y="4698519"/>
            <a:ext cx="2233150" cy="461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unbiased estimate: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6BD6F9-9DE6-4A97-A646-32C99ABEC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238" y="4552358"/>
            <a:ext cx="2518465" cy="753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47644-C0FF-44AD-B6BB-596A665E91B4}"/>
              </a:ext>
            </a:extLst>
          </p:cNvPr>
          <p:cNvSpPr txBox="1"/>
          <p:nvPr/>
        </p:nvSpPr>
        <p:spPr>
          <a:xfrm rot="19889521">
            <a:off x="2102833" y="3523498"/>
            <a:ext cx="757835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Mathematical statistics</a:t>
            </a:r>
            <a:endParaRPr lang="ru-RU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estimation: </a:t>
            </a:r>
            <a:br>
              <a:rPr lang="en-US" dirty="0"/>
            </a:br>
            <a:r>
              <a:rPr lang="en-US" dirty="0"/>
              <a:t>discrete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28415-26E8-4BCB-AB77-6D802CA2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457"/>
            <a:ext cx="10058400" cy="924949"/>
          </a:xfrm>
        </p:spPr>
        <p:txBody>
          <a:bodyPr/>
          <a:lstStyle/>
          <a:p>
            <a:r>
              <a:rPr lang="en-US" dirty="0"/>
              <a:t>1. When you model some random variable, you obtain its values (implementations):</a:t>
            </a:r>
          </a:p>
          <a:p>
            <a:r>
              <a:rPr lang="en-US" dirty="0"/>
              <a:t>	2, 0, 3, 7, 1, 0, 4, 3, 2, 0, 2, 1, 1, 0, 5, 4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8159ADD-82B7-4547-A0D2-DA90566E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19313"/>
              </p:ext>
            </p:extLst>
          </p:nvPr>
        </p:nvGraphicFramePr>
        <p:xfrm>
          <a:off x="1806507" y="35175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3BCC0E-BD0E-4BB3-9525-2EF5B109B10B}"/>
              </a:ext>
            </a:extLst>
          </p:cNvPr>
          <p:cNvSpPr txBox="1"/>
          <p:nvPr/>
        </p:nvSpPr>
        <p:spPr>
          <a:xfrm>
            <a:off x="1097280" y="2829406"/>
            <a:ext cx="8837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Count how many times each value have appeared. Write the result into the table: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C0F5-7744-462A-B6D6-AB7283D39313}"/>
              </a:ext>
            </a:extLst>
          </p:cNvPr>
          <p:cNvSpPr txBox="1"/>
          <p:nvPr/>
        </p:nvSpPr>
        <p:spPr>
          <a:xfrm>
            <a:off x="1097280" y="4506984"/>
            <a:ext cx="867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Divide all counts by the total number of values (sample size). Rewrite the table: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5886E8B-8FAE-4791-BEA6-457746B64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53310"/>
              </p:ext>
            </p:extLst>
          </p:nvPr>
        </p:nvGraphicFramePr>
        <p:xfrm>
          <a:off x="1837509" y="5154815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estimation: </a:t>
            </a:r>
            <a:br>
              <a:rPr lang="en-US" dirty="0"/>
            </a:br>
            <a:r>
              <a:rPr lang="en-US" dirty="0"/>
              <a:t>discrete distribution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C0F5-7744-462A-B6D6-AB7283D39313}"/>
              </a:ext>
            </a:extLst>
          </p:cNvPr>
          <p:cNvSpPr txBox="1"/>
          <p:nvPr/>
        </p:nvSpPr>
        <p:spPr>
          <a:xfrm>
            <a:off x="1097280" y="2964672"/>
            <a:ext cx="252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Draw polygon graph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5886E8B-8FAE-4791-BEA6-457746B64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17682"/>
              </p:ext>
            </p:extLst>
          </p:nvPr>
        </p:nvGraphicFramePr>
        <p:xfrm>
          <a:off x="1889760" y="1980176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7C471F-741D-4458-984D-509552C0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19" y="3429000"/>
            <a:ext cx="4770001" cy="29863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74E6C4-4ED9-43CD-93B9-C6AEC546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49747"/>
            <a:ext cx="4770001" cy="2986334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92B98BB7-EB59-491E-A10B-6F247EDC1C58}"/>
              </a:ext>
            </a:extLst>
          </p:cNvPr>
          <p:cNvSpPr/>
          <p:nvPr/>
        </p:nvSpPr>
        <p:spPr>
          <a:xfrm>
            <a:off x="9239794" y="5268686"/>
            <a:ext cx="1288869" cy="9405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A1D5C13-5011-460E-8669-FB3E10DB35D3}"/>
              </a:ext>
            </a:extLst>
          </p:cNvPr>
          <p:cNvSpPr/>
          <p:nvPr/>
        </p:nvSpPr>
        <p:spPr>
          <a:xfrm>
            <a:off x="7515497" y="1880753"/>
            <a:ext cx="3013166" cy="9405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B66696-D59A-40B8-A945-08E8079A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380" y="2721856"/>
            <a:ext cx="1295400" cy="609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329FE3F-ADE4-4B14-950F-88216DFFC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19" y="3429000"/>
            <a:ext cx="4770001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estimation:</a:t>
            </a:r>
            <a:br>
              <a:rPr lang="en-US" dirty="0"/>
            </a:br>
            <a:r>
              <a:rPr lang="en-US" dirty="0"/>
              <a:t>continuous distribution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AA3E140-F795-40E2-A3B7-32EDCF4A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457"/>
            <a:ext cx="10058400" cy="924949"/>
          </a:xfrm>
        </p:spPr>
        <p:txBody>
          <a:bodyPr>
            <a:normAutofit/>
          </a:bodyPr>
          <a:lstStyle/>
          <a:p>
            <a:r>
              <a:rPr lang="en-US" dirty="0"/>
              <a:t>1. When you model some random variable, you obtain its values (implementations):</a:t>
            </a:r>
          </a:p>
          <a:p>
            <a:r>
              <a:rPr lang="en-US" sz="1800" dirty="0"/>
              <a:t>2.234, 0.167, 3.1, 3.47, 1.104, -0.345, -1,241, 2.133, -1.02, -0.546, 2.654, 1.13, -1.987, -2.02, 1.55, 3.14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82A1E-62D2-4577-86E6-8FCB59665481}"/>
              </a:ext>
            </a:extLst>
          </p:cNvPr>
          <p:cNvSpPr txBox="1"/>
          <p:nvPr/>
        </p:nvSpPr>
        <p:spPr>
          <a:xfrm>
            <a:off x="1097280" y="2829406"/>
            <a:ext cx="7566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Prepare grid of intervals:</a:t>
            </a:r>
          </a:p>
          <a:p>
            <a:r>
              <a:rPr lang="en-US" sz="2000" dirty="0"/>
              <a:t>	a) (-5; -4] (-4; -3] (-3; -2] (-2; -1] (-1; 0] (0; 1] (1; 2] (2; 3] (3; 4] (4; 5]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203D38-E889-4424-88C6-D6041E6DF79F}"/>
              </a:ext>
            </a:extLst>
          </p:cNvPr>
          <p:cNvSpPr/>
          <p:nvPr/>
        </p:nvSpPr>
        <p:spPr>
          <a:xfrm>
            <a:off x="1558835" y="3537292"/>
            <a:ext cx="3100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b) min = -2.02; max = 3.47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B40B68D-54BE-4BCA-853A-C20DEC6B24F3}"/>
              </a:ext>
            </a:extLst>
          </p:cNvPr>
          <p:cNvSpPr/>
          <p:nvPr/>
        </p:nvSpPr>
        <p:spPr>
          <a:xfrm>
            <a:off x="1938386" y="3937402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(-3; -2] (-2; -1] (-1; 0] (0; 1] (1; 2] (2; 3] (3; 4]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F18286-CF07-4315-A2E7-2039C60AD5F1}"/>
              </a:ext>
            </a:extLst>
          </p:cNvPr>
          <p:cNvSpPr/>
          <p:nvPr/>
        </p:nvSpPr>
        <p:spPr>
          <a:xfrm>
            <a:off x="1951786" y="4412755"/>
            <a:ext cx="2275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(max-min) = 5.49</a:t>
            </a: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37FDE3-947E-4E5E-A7B6-0EB306F0C499}"/>
              </a:ext>
            </a:extLst>
          </p:cNvPr>
          <p:cNvSpPr/>
          <p:nvPr/>
        </p:nvSpPr>
        <p:spPr>
          <a:xfrm>
            <a:off x="2253963" y="4812865"/>
            <a:ext cx="6845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we want to have </a:t>
            </a:r>
            <a:r>
              <a:rPr lang="en-US" sz="2000" i="1" dirty="0"/>
              <a:t>k</a:t>
            </a:r>
            <a:r>
              <a:rPr lang="en-US" sz="2000" dirty="0"/>
              <a:t> = 5 intervals: (max-min)/5 = 5.49/5 = 1,098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2FE196-712B-4459-8FAD-07B9753B057C}"/>
              </a:ext>
            </a:extLst>
          </p:cNvPr>
          <p:cNvSpPr/>
          <p:nvPr/>
        </p:nvSpPr>
        <p:spPr>
          <a:xfrm>
            <a:off x="3108961" y="5212975"/>
            <a:ext cx="7967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[-2.02; -1.471] (-0.922; 0.176] (0.176; 1.274] (1.274; 2.372] (2.372; 3.47]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F123D-87B5-40ED-9841-D36A3DF383DF}"/>
              </a:ext>
            </a:extLst>
          </p:cNvPr>
          <p:cNvSpPr txBox="1"/>
          <p:nvPr/>
        </p:nvSpPr>
        <p:spPr>
          <a:xfrm>
            <a:off x="3506681" y="5553927"/>
            <a:ext cx="737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practice: take 5.49+0.01 instead of 5.49 to slightly expand the boundaries)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25E1E6-D35A-4621-8669-F08F629761A7}"/>
              </a:ext>
            </a:extLst>
          </p:cNvPr>
          <p:cNvSpPr/>
          <p:nvPr/>
        </p:nvSpPr>
        <p:spPr>
          <a:xfrm>
            <a:off x="2253963" y="5888383"/>
            <a:ext cx="3865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choose </a:t>
            </a:r>
            <a:r>
              <a:rPr lang="en-US" sz="2000" i="1" dirty="0"/>
              <a:t>k</a:t>
            </a:r>
            <a:r>
              <a:rPr lang="en-US" sz="2000" dirty="0"/>
              <a:t> using a special method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09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1080</Words>
  <Application>Microsoft Office PowerPoint</Application>
  <PresentationFormat>Широкоэкранный</PresentationFormat>
  <Paragraphs>224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Ретро</vt:lpstr>
      <vt:lpstr>Simulation</vt:lpstr>
      <vt:lpstr>What we should do before starting simulation?</vt:lpstr>
      <vt:lpstr>Goals of simulation</vt:lpstr>
      <vt:lpstr>Goals of visualization</vt:lpstr>
      <vt:lpstr>Goals of obtaining characteristics</vt:lpstr>
      <vt:lpstr>Point estimation</vt:lpstr>
      <vt:lpstr>Distribution estimation:  discrete distribution</vt:lpstr>
      <vt:lpstr>Distribution estimation:  discrete distribution</vt:lpstr>
      <vt:lpstr>Distribution estimation: continuous distribution</vt:lpstr>
      <vt:lpstr>Special methods of choosing the number of intervals</vt:lpstr>
      <vt:lpstr>Special methods of choosing the number of intervals</vt:lpstr>
      <vt:lpstr>Distribution estimation: continuous distribution</vt:lpstr>
      <vt:lpstr>Distribution estimation: continuous distribution</vt:lpstr>
      <vt:lpstr>Analysis of the result accuracy</vt:lpstr>
      <vt:lpstr>The result accuracy: point estimations</vt:lpstr>
      <vt:lpstr>The result accuracy: distributions</vt:lpstr>
      <vt:lpstr>The result accuracy: distributions</vt:lpstr>
      <vt:lpstr>The result accuracy: distributions</vt:lpstr>
      <vt:lpstr>Sensitivity (stability) analysis</vt:lpstr>
      <vt:lpstr>Main problems</vt:lpstr>
      <vt:lpstr>Size of sample</vt:lpstr>
      <vt:lpstr>Size of sample</vt:lpstr>
      <vt:lpstr>Size of sample</vt:lpstr>
      <vt:lpstr>Laboratory #8</vt:lpstr>
      <vt:lpstr>Projects #D, #E, #F,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46</cp:revision>
  <dcterms:created xsi:type="dcterms:W3CDTF">2019-04-06T03:36:44Z</dcterms:created>
  <dcterms:modified xsi:type="dcterms:W3CDTF">2019-04-26T03:56:52Z</dcterms:modified>
</cp:coreProperties>
</file>