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2" r:id="rId9"/>
    <p:sldId id="276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68" r:id="rId20"/>
    <p:sldId id="278" r:id="rId21"/>
    <p:sldId id="274" r:id="rId22"/>
    <p:sldId id="27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dynamics</a:t>
            </a:r>
          </a:p>
          <a:p>
            <a:r>
              <a:rPr lang="en-US" dirty="0"/>
              <a:t>(Business dynamics)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B992E-841E-44C0-B208-760447D2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CLD loops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810D3-E93D-4F68-AE76-08857FB1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601D25-5C92-4240-AF06-5B1E2B8948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" y="2065020"/>
            <a:ext cx="9315926" cy="3307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1FDB106-11E5-430D-88A1-125D988CEAC6}"/>
              </a:ext>
            </a:extLst>
          </p:cNvPr>
          <p:cNvCxnSpPr/>
          <p:nvPr/>
        </p:nvCxnSpPr>
        <p:spPr>
          <a:xfrm>
            <a:off x="8046720" y="4687503"/>
            <a:ext cx="202130" cy="279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C145CA-9E1A-44E2-A135-04DE19A5AB05}"/>
              </a:ext>
            </a:extLst>
          </p:cNvPr>
          <p:cNvCxnSpPr/>
          <p:nvPr/>
        </p:nvCxnSpPr>
        <p:spPr>
          <a:xfrm>
            <a:off x="8090168" y="4653848"/>
            <a:ext cx="202130" cy="279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0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547C4F-4EBC-4833-AA79-FF90F0BE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and Flow Maps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52D590-06DF-4FC2-9FAD-64DD89D1F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A249F0-983D-4755-9462-B7D145D1E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12" y="0"/>
            <a:ext cx="3865048" cy="27678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9121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411AD8-4A5F-4D18-8328-2CE123EB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and Flow Maps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E1DF46E-9620-4668-B4F9-145D1F44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8866"/>
          </a:xfrm>
        </p:spPr>
        <p:txBody>
          <a:bodyPr/>
          <a:lstStyle/>
          <a:p>
            <a:r>
              <a:rPr lang="en-US" dirty="0"/>
              <a:t>Stock and flow maps (stock and flow diagrams, flow diagrams) describe measurable influences of parameters and variables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D4C33-986D-4B44-8C61-383BA0DCF347}"/>
              </a:ext>
            </a:extLst>
          </p:cNvPr>
          <p:cNvSpPr txBox="1"/>
          <p:nvPr/>
        </p:nvSpPr>
        <p:spPr>
          <a:xfrm>
            <a:off x="1097280" y="2622974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Basic objects:</a:t>
            </a:r>
            <a:endParaRPr lang="ru-RU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4F09E-FF41-4270-9CC8-81F228124C72}"/>
              </a:ext>
            </a:extLst>
          </p:cNvPr>
          <p:cNvSpPr txBox="1"/>
          <p:nvPr/>
        </p:nvSpPr>
        <p:spPr>
          <a:xfrm>
            <a:off x="1427146" y="3228945"/>
            <a:ext cx="966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" indent="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Stock</a:t>
            </a:r>
            <a:endParaRPr lang="ru-RU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4FDFB28-4BEB-40D2-9D85-82A3344A62C6}"/>
              </a:ext>
            </a:extLst>
          </p:cNvPr>
          <p:cNvSpPr/>
          <p:nvPr/>
        </p:nvSpPr>
        <p:spPr>
          <a:xfrm>
            <a:off x="2857500" y="3143673"/>
            <a:ext cx="1104900" cy="57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57DFA-F0C2-46E5-A018-82323EF651A9}"/>
              </a:ext>
            </a:extLst>
          </p:cNvPr>
          <p:cNvSpPr txBox="1"/>
          <p:nvPr/>
        </p:nvSpPr>
        <p:spPr>
          <a:xfrm>
            <a:off x="4198621" y="2967334"/>
            <a:ext cx="765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object that is characterized by a certain measurable numerical value that changes over time due to the arrival or departure of a certain amount through the flows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9ABCE-8514-496B-9A90-910A51781C87}"/>
              </a:ext>
            </a:extLst>
          </p:cNvPr>
          <p:cNvSpPr txBox="1"/>
          <p:nvPr/>
        </p:nvSpPr>
        <p:spPr>
          <a:xfrm>
            <a:off x="1427146" y="4112865"/>
            <a:ext cx="89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" indent="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Flow</a:t>
            </a:r>
            <a:endParaRPr lang="ru-RU" sz="20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61633B-C3F6-4F00-9F3D-228A3396A2BC}"/>
              </a:ext>
            </a:extLst>
          </p:cNvPr>
          <p:cNvCxnSpPr/>
          <p:nvPr/>
        </p:nvCxnSpPr>
        <p:spPr>
          <a:xfrm>
            <a:off x="2918460" y="4312920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CCCCB-D4C9-477C-9003-FADE18C77ABF}"/>
              </a:ext>
            </a:extLst>
          </p:cNvPr>
          <p:cNvSpPr txBox="1"/>
          <p:nvPr/>
        </p:nvSpPr>
        <p:spPr>
          <a:xfrm>
            <a:off x="4198620" y="3965554"/>
            <a:ext cx="765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object connected to a stock and changing its value. It is characterized by a measurable quantity, which is called rate, speed, or intensity of flow. A flow can contain only one type of objects migrating through it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9FC43-3577-4C3A-8804-A0A2AD07B5F3}"/>
              </a:ext>
            </a:extLst>
          </p:cNvPr>
          <p:cNvSpPr txBox="1"/>
          <p:nvPr/>
        </p:nvSpPr>
        <p:spPr>
          <a:xfrm>
            <a:off x="1427145" y="5006339"/>
            <a:ext cx="958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" indent="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Valve</a:t>
            </a:r>
            <a:endParaRPr lang="ru-RU" sz="2000" dirty="0"/>
          </a:p>
        </p:txBody>
      </p:sp>
      <p:sp>
        <p:nvSpPr>
          <p:cNvPr id="15" name="Блок-схема: сопоставление 14">
            <a:extLst>
              <a:ext uri="{FF2B5EF4-FFF2-40B4-BE49-F238E27FC236}">
                <a16:creationId xmlns:a16="http://schemas.microsoft.com/office/drawing/2014/main" id="{04E4EDAD-C4A9-4C4B-968D-236BA05C6346}"/>
              </a:ext>
            </a:extLst>
          </p:cNvPr>
          <p:cNvSpPr/>
          <p:nvPr/>
        </p:nvSpPr>
        <p:spPr>
          <a:xfrm>
            <a:off x="3242310" y="5037789"/>
            <a:ext cx="198120" cy="337209"/>
          </a:xfrm>
          <a:prstGeom prst="flowChartCol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64F0C-A521-41FB-97C1-7C352C91160D}"/>
              </a:ext>
            </a:extLst>
          </p:cNvPr>
          <p:cNvSpPr txBox="1"/>
          <p:nvPr/>
        </p:nvSpPr>
        <p:spPr>
          <a:xfrm>
            <a:off x="4198620" y="5037117"/>
            <a:ext cx="76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control point, the flow rate is calculated here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7D3B7-924F-440D-81BE-E9EE71D9AD20}"/>
              </a:ext>
            </a:extLst>
          </p:cNvPr>
          <p:cNvSpPr txBox="1"/>
          <p:nvPr/>
        </p:nvSpPr>
        <p:spPr>
          <a:xfrm>
            <a:off x="1427145" y="5768339"/>
            <a:ext cx="2051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" indent="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Source and Sink</a:t>
            </a:r>
            <a:endParaRPr lang="ru-RU" sz="2000" dirty="0"/>
          </a:p>
        </p:txBody>
      </p:sp>
      <p:sp>
        <p:nvSpPr>
          <p:cNvPr id="18" name="Облако 17">
            <a:extLst>
              <a:ext uri="{FF2B5EF4-FFF2-40B4-BE49-F238E27FC236}">
                <a16:creationId xmlns:a16="http://schemas.microsoft.com/office/drawing/2014/main" id="{88EC5BEA-F000-4DFB-BD7F-0A74E7E7E1B9}"/>
              </a:ext>
            </a:extLst>
          </p:cNvPr>
          <p:cNvSpPr/>
          <p:nvPr/>
        </p:nvSpPr>
        <p:spPr>
          <a:xfrm>
            <a:off x="3741420" y="5783730"/>
            <a:ext cx="457200" cy="36932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AE448-A2A3-4688-8495-2A50B9261258}"/>
              </a:ext>
            </a:extLst>
          </p:cNvPr>
          <p:cNvSpPr txBox="1"/>
          <p:nvPr/>
        </p:nvSpPr>
        <p:spPr>
          <a:xfrm>
            <a:off x="4541520" y="5752801"/>
            <a:ext cx="73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stocks outside the system or context under consideration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2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FB368-1071-4532-AD36-B17818A8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and Flows examples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68D1B4-13DE-449A-A177-88BBA417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20909"/>
            <a:ext cx="4800600" cy="9718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936B9-B967-49BE-B95F-C1555E84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4128"/>
            <a:ext cx="4825138" cy="138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3A4425-678D-47DB-89F6-0178B235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444" y="2038349"/>
            <a:ext cx="4311015" cy="32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FB368-1071-4532-AD36-B17818A8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and Flows examples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669C97-8845-4C01-A69E-291F47CC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81B8A6-DC2F-4840-8E48-F016C926F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A8AF3B-75D4-466A-92F1-A8F7E236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34" y="380999"/>
            <a:ext cx="8493346" cy="540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0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9592C9-7E0A-491D-A309-6D896695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51" y="-97572"/>
            <a:ext cx="4825138" cy="1384371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5B0BC72-2EA2-4F0B-9CA3-16BF9D41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941"/>
            <a:ext cx="10058400" cy="1688420"/>
          </a:xfrm>
        </p:spPr>
        <p:txBody>
          <a:bodyPr/>
          <a:lstStyle/>
          <a:p>
            <a:r>
              <a:rPr lang="en-US" dirty="0"/>
              <a:t>Calculations in Stocks and Flows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18FD5B1B-0B27-45A1-9490-6617B10A5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model</a:t>
            </a:r>
            <a:endParaRPr lang="ru-RU" dirty="0"/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4DF2FD3E-82E5-4CA8-9F91-4C2FF3862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5B8C960C-AC5C-43D9-B171-24321AA6A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Discrete model</a:t>
            </a:r>
            <a:endParaRPr lang="ru-RU" dirty="0"/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A86332D1-65EB-48FC-9319-1420787B6C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A9C218-172F-46AA-993C-FEB5FB3A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5" y="3240669"/>
            <a:ext cx="5531915" cy="6299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C1273D-B9E5-48CC-9550-6E45B159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14" y="4559533"/>
            <a:ext cx="3545100" cy="10886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7DBE571-7227-4EC0-8B2F-E65986A54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40" y="2838973"/>
            <a:ext cx="5545665" cy="4016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509830-DA6E-4DC8-837D-23FD3E895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154" y="4014218"/>
            <a:ext cx="6847292" cy="4016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5C6C6E6-B884-4527-820C-FD56BA7AF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362" y="5169505"/>
            <a:ext cx="5245466" cy="401696"/>
          </a:xfrm>
          <a:prstGeom prst="rect">
            <a:avLst/>
          </a:prstGeom>
        </p:spPr>
      </p:pic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9C5BC3E-226F-4134-9FA9-3FDA8B7A37F4}"/>
              </a:ext>
            </a:extLst>
          </p:cNvPr>
          <p:cNvSpPr/>
          <p:nvPr/>
        </p:nvSpPr>
        <p:spPr>
          <a:xfrm>
            <a:off x="5111923" y="2011680"/>
            <a:ext cx="1018911" cy="4075611"/>
          </a:xfrm>
          <a:custGeom>
            <a:avLst/>
            <a:gdLst>
              <a:gd name="connsiteX0" fmla="*/ 931826 w 1018911"/>
              <a:gd name="connsiteY0" fmla="*/ 0 h 4075611"/>
              <a:gd name="connsiteX1" fmla="*/ 574774 w 1018911"/>
              <a:gd name="connsiteY1" fmla="*/ 653143 h 4075611"/>
              <a:gd name="connsiteX2" fmla="*/ 923117 w 1018911"/>
              <a:gd name="connsiteY2" fmla="*/ 1445623 h 4075611"/>
              <a:gd name="connsiteX3" fmla="*/ 322226 w 1018911"/>
              <a:gd name="connsiteY3" fmla="*/ 1898469 h 4075611"/>
              <a:gd name="connsiteX4" fmla="*/ 8 w 1018911"/>
              <a:gd name="connsiteY4" fmla="*/ 2072640 h 4075611"/>
              <a:gd name="connsiteX5" fmla="*/ 313517 w 1018911"/>
              <a:gd name="connsiteY5" fmla="*/ 2577737 h 4075611"/>
              <a:gd name="connsiteX6" fmla="*/ 809906 w 1018911"/>
              <a:gd name="connsiteY6" fmla="*/ 2812869 h 4075611"/>
              <a:gd name="connsiteX7" fmla="*/ 1018911 w 1018911"/>
              <a:gd name="connsiteY7" fmla="*/ 4075611 h 407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8911" h="4075611">
                <a:moveTo>
                  <a:pt x="931826" y="0"/>
                </a:moveTo>
                <a:cubicBezTo>
                  <a:pt x="754025" y="206103"/>
                  <a:pt x="576225" y="412206"/>
                  <a:pt x="574774" y="653143"/>
                </a:cubicBezTo>
                <a:cubicBezTo>
                  <a:pt x="573323" y="894080"/>
                  <a:pt x="965208" y="1238069"/>
                  <a:pt x="923117" y="1445623"/>
                </a:cubicBezTo>
                <a:cubicBezTo>
                  <a:pt x="881026" y="1653177"/>
                  <a:pt x="476077" y="1793966"/>
                  <a:pt x="322226" y="1898469"/>
                </a:cubicBezTo>
                <a:cubicBezTo>
                  <a:pt x="168375" y="2002972"/>
                  <a:pt x="1460" y="1959429"/>
                  <a:pt x="8" y="2072640"/>
                </a:cubicBezTo>
                <a:cubicBezTo>
                  <a:pt x="-1444" y="2185851"/>
                  <a:pt x="178534" y="2454366"/>
                  <a:pt x="313517" y="2577737"/>
                </a:cubicBezTo>
                <a:cubicBezTo>
                  <a:pt x="448500" y="2701108"/>
                  <a:pt x="692340" y="2563223"/>
                  <a:pt x="809906" y="2812869"/>
                </a:cubicBezTo>
                <a:cubicBezTo>
                  <a:pt x="927472" y="3062515"/>
                  <a:pt x="973191" y="3569063"/>
                  <a:pt x="1018911" y="4075611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9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build="p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FB368-1071-4532-AD36-B17818A8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and Flows examples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ABC06D-91F8-44C4-9E7D-4F453961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ABC35-6FDA-413E-9345-667112639D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94" y="2231565"/>
            <a:ext cx="5250815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46F518-BB98-4980-A6D2-4BC24BC4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56" y="681988"/>
            <a:ext cx="6993954" cy="5355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7C636D-E6FE-4F7C-B243-D364637CB1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" y="3669666"/>
            <a:ext cx="5250815" cy="259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45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7586A52-E3F3-47EC-A146-2F68F248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Stocks influence rates</a:t>
            </a:r>
          </a:p>
        </p:txBody>
      </p:sp>
      <p:pic>
        <p:nvPicPr>
          <p:cNvPr id="10" name="Рисунок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4D53684-0CE6-4084-8E1B-9FBB498179C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2" t="-1" r="18368" b="-1"/>
          <a:stretch/>
        </p:blipFill>
        <p:spPr bwMode="auto">
          <a:xfrm>
            <a:off x="490888" y="640080"/>
            <a:ext cx="5316337" cy="5237015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765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7586A52-E3F3-47EC-A146-2F68F248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Stocks influence rates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F77213-82FC-445C-89D2-D910602DA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7" y="0"/>
            <a:ext cx="5693044" cy="297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65C31D-9D3E-40B6-84A4-8853A18586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7" y="3150404"/>
            <a:ext cx="5767450" cy="3183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93C489-D739-4C9A-B97F-6488DA9F00E4}"/>
              </a:ext>
            </a:extLst>
          </p:cNvPr>
          <p:cNvSpPr txBox="1"/>
          <p:nvPr/>
        </p:nvSpPr>
        <p:spPr>
          <a:xfrm>
            <a:off x="4698446" y="2842026"/>
            <a:ext cx="133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variables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A38BB-8FED-4AB1-A3EA-76B6F47B5D62}"/>
              </a:ext>
            </a:extLst>
          </p:cNvPr>
          <p:cNvSpPr txBox="1"/>
          <p:nvPr/>
        </p:nvSpPr>
        <p:spPr>
          <a:xfrm>
            <a:off x="33376" y="4181125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parameters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90DE6F-59FF-4CC4-9571-975826FB1029}"/>
              </a:ext>
            </a:extLst>
          </p:cNvPr>
          <p:cNvCxnSpPr>
            <a:cxnSpLocks/>
          </p:cNvCxnSpPr>
          <p:nvPr/>
        </p:nvCxnSpPr>
        <p:spPr>
          <a:xfrm flipH="1" flipV="1">
            <a:off x="3551722" y="2685448"/>
            <a:ext cx="1241659" cy="2890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6E44E19-70DC-49E0-8F22-811EFA458E81}"/>
              </a:ext>
            </a:extLst>
          </p:cNvPr>
          <p:cNvCxnSpPr>
            <a:cxnSpLocks/>
          </p:cNvCxnSpPr>
          <p:nvPr/>
        </p:nvCxnSpPr>
        <p:spPr>
          <a:xfrm flipH="1" flipV="1">
            <a:off x="3665622" y="1799910"/>
            <a:ext cx="1252887" cy="1172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5BA9C96-CFA4-4643-9C53-E582E63731BD}"/>
              </a:ext>
            </a:extLst>
          </p:cNvPr>
          <p:cNvCxnSpPr>
            <a:cxnSpLocks/>
          </p:cNvCxnSpPr>
          <p:nvPr/>
        </p:nvCxnSpPr>
        <p:spPr>
          <a:xfrm flipH="1">
            <a:off x="4119592" y="3273466"/>
            <a:ext cx="896163" cy="1069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46B0733-DC5D-4FB1-9B9A-AA861F1C6B86}"/>
              </a:ext>
            </a:extLst>
          </p:cNvPr>
          <p:cNvCxnSpPr>
            <a:cxnSpLocks/>
          </p:cNvCxnSpPr>
          <p:nvPr/>
        </p:nvCxnSpPr>
        <p:spPr>
          <a:xfrm flipH="1">
            <a:off x="3729011" y="3243714"/>
            <a:ext cx="1430130" cy="24808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9FA7A0C-4079-44E6-8E23-8727E2B54A4D}"/>
              </a:ext>
            </a:extLst>
          </p:cNvPr>
          <p:cNvCxnSpPr>
            <a:cxnSpLocks/>
          </p:cNvCxnSpPr>
          <p:nvPr/>
        </p:nvCxnSpPr>
        <p:spPr>
          <a:xfrm flipH="1">
            <a:off x="2088682" y="3281020"/>
            <a:ext cx="2534801" cy="1256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335EB39-1CCE-44BE-A6D5-1BBBB3BF55FE}"/>
              </a:ext>
            </a:extLst>
          </p:cNvPr>
          <p:cNvCxnSpPr>
            <a:cxnSpLocks/>
          </p:cNvCxnSpPr>
          <p:nvPr/>
        </p:nvCxnSpPr>
        <p:spPr>
          <a:xfrm flipH="1">
            <a:off x="476450" y="4665314"/>
            <a:ext cx="60883" cy="5811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1976B25-F4F8-4934-BD8C-99B78A154D7F}"/>
              </a:ext>
            </a:extLst>
          </p:cNvPr>
          <p:cNvCxnSpPr>
            <a:cxnSpLocks/>
          </p:cNvCxnSpPr>
          <p:nvPr/>
        </p:nvCxnSpPr>
        <p:spPr>
          <a:xfrm>
            <a:off x="723982" y="4665314"/>
            <a:ext cx="483677" cy="13467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F3099D3-FD28-4DE6-8A5D-A20A98397D07}"/>
              </a:ext>
            </a:extLst>
          </p:cNvPr>
          <p:cNvCxnSpPr>
            <a:cxnSpLocks/>
          </p:cNvCxnSpPr>
          <p:nvPr/>
        </p:nvCxnSpPr>
        <p:spPr>
          <a:xfrm flipV="1">
            <a:off x="783556" y="2199361"/>
            <a:ext cx="4181162" cy="2059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30EAC-1D69-4CCD-AEC5-6D7AF34D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48110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Stocks and Flows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vs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Causal Loops</a:t>
            </a: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38BA9-6550-4FA5-A78D-28CEF696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ru-RU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C6F0FE-59FE-4087-9526-BE2BD540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78" y="404261"/>
            <a:ext cx="7902461" cy="61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881DE-4B14-430E-9620-9C61EA9D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dynamics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ED6DC-5CD9-40B5-A0A7-17A911DED4B2}"/>
              </a:ext>
            </a:extLst>
          </p:cNvPr>
          <p:cNvSpPr txBox="1"/>
          <p:nvPr/>
        </p:nvSpPr>
        <p:spPr>
          <a:xfrm>
            <a:off x="5449603" y="2004311"/>
            <a:ext cx="822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7417E-8B3C-4E97-BE6C-DA1778E2DC89}"/>
              </a:ext>
            </a:extLst>
          </p:cNvPr>
          <p:cNvSpPr txBox="1"/>
          <p:nvPr/>
        </p:nvSpPr>
        <p:spPr>
          <a:xfrm>
            <a:off x="1341957" y="3228945"/>
            <a:ext cx="2463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Causal Loop Diagrams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CCC41-5D22-43D2-8ECD-976022678EFF}"/>
              </a:ext>
            </a:extLst>
          </p:cNvPr>
          <p:cNvSpPr txBox="1"/>
          <p:nvPr/>
        </p:nvSpPr>
        <p:spPr>
          <a:xfrm>
            <a:off x="5218023" y="3228945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Stock and Flow Maps</a:t>
            </a:r>
            <a:endParaRPr lang="ru-RU" sz="20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DD6E270-B5EA-4DEA-8F4B-3B8D008E3B57}"/>
              </a:ext>
            </a:extLst>
          </p:cNvPr>
          <p:cNvCxnSpPr>
            <a:cxnSpLocks/>
          </p:cNvCxnSpPr>
          <p:nvPr/>
        </p:nvCxnSpPr>
        <p:spPr>
          <a:xfrm flipH="1">
            <a:off x="3398207" y="2542418"/>
            <a:ext cx="2105610" cy="68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C4CE95D-2C43-4CBF-9091-92C76123B443}"/>
              </a:ext>
            </a:extLst>
          </p:cNvPr>
          <p:cNvCxnSpPr>
            <a:cxnSpLocks/>
          </p:cNvCxnSpPr>
          <p:nvPr/>
        </p:nvCxnSpPr>
        <p:spPr>
          <a:xfrm>
            <a:off x="5956663" y="2603863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F5800B8-3FF9-4EC9-8B21-180D86B077C0}"/>
              </a:ext>
            </a:extLst>
          </p:cNvPr>
          <p:cNvCxnSpPr/>
          <p:nvPr/>
        </p:nvCxnSpPr>
        <p:spPr>
          <a:xfrm>
            <a:off x="6331131" y="2423887"/>
            <a:ext cx="4040778" cy="100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B5803-FC0C-49BC-A13B-98EE366AD451}"/>
              </a:ext>
            </a:extLst>
          </p:cNvPr>
          <p:cNvSpPr txBox="1"/>
          <p:nvPr/>
        </p:nvSpPr>
        <p:spPr>
          <a:xfrm>
            <a:off x="10337075" y="34004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8FBEA8-A937-4C1F-A5BA-4DE28F1651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57" y="3907248"/>
            <a:ext cx="2463688" cy="15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408ED9-BB3E-4F52-86E9-B6F018C25B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92" y="3705497"/>
            <a:ext cx="3147649" cy="225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ÐÐ°ÑÑÐ¸Ð½ÐºÐ¸ Ð¿Ð¾ Ð·Ð°Ð¿ÑÐ¾ÑÑ Ð¼Ð¾Ð·Ð³">
            <a:extLst>
              <a:ext uri="{FF2B5EF4-FFF2-40B4-BE49-F238E27FC236}">
                <a16:creationId xmlns:a16="http://schemas.microsoft.com/office/drawing/2014/main" id="{CCB73818-FB5D-4A50-8931-408C678A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873" y="4154473"/>
            <a:ext cx="2095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7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7D059AC-3470-4BA5-82E3-D1570297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97B3-EFC4-4D3A-9033-89BCB7C7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Jay Wright Forrester</a:t>
            </a:r>
          </a:p>
        </p:txBody>
      </p:sp>
      <p:pic>
        <p:nvPicPr>
          <p:cNvPr id="1026" name="Picture 2" descr="Jay Forrester 1950s.jpg">
            <a:extLst>
              <a:ext uri="{FF2B5EF4-FFF2-40B4-BE49-F238E27FC236}">
                <a16:creationId xmlns:a16="http://schemas.microsoft.com/office/drawing/2014/main" id="{505F98D7-BE3C-48A2-9B56-E0A282446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107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075D09A-FF42-4BFF-AC74-BFB1C6A4E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F10DB11-2231-4DE8-9179-3414D9F6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91284A-2CC7-41DB-ADDC-4B9D104D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75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4F30E-058F-433A-BCFA-10331CDD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Parameters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5AF386-6364-4B3E-9D3A-81BF09263737}"/>
              </a:ext>
            </a:extLst>
          </p:cNvPr>
          <p:cNvSpPr/>
          <p:nvPr/>
        </p:nvSpPr>
        <p:spPr>
          <a:xfrm>
            <a:off x="1219200" y="2858347"/>
            <a:ext cx="1104900" cy="57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Stock</a:t>
            </a:r>
            <a:endParaRPr lang="ru-RU" sz="20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227AAED-8402-4E4A-9EC3-C4521E4CC85D}"/>
              </a:ext>
            </a:extLst>
          </p:cNvPr>
          <p:cNvCxnSpPr>
            <a:cxnSpLocks/>
          </p:cNvCxnSpPr>
          <p:nvPr/>
        </p:nvCxnSpPr>
        <p:spPr>
          <a:xfrm>
            <a:off x="1308735" y="4027594"/>
            <a:ext cx="2373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F23BDD-A239-4B49-9414-F5202142CC87}"/>
              </a:ext>
            </a:extLst>
          </p:cNvPr>
          <p:cNvSpPr txBox="1"/>
          <p:nvPr/>
        </p:nvSpPr>
        <p:spPr>
          <a:xfrm>
            <a:off x="1771650" y="3627484"/>
            <a:ext cx="678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Flow</a:t>
            </a:r>
            <a:endParaRPr lang="ru-RU" sz="2000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E4D919-3850-4450-8981-AC4648E34E54}"/>
              </a:ext>
            </a:extLst>
          </p:cNvPr>
          <p:cNvGrpSpPr/>
          <p:nvPr/>
        </p:nvGrpSpPr>
        <p:grpSpPr>
          <a:xfrm>
            <a:off x="2281237" y="2556934"/>
            <a:ext cx="796684" cy="472410"/>
            <a:chOff x="2875597" y="1958340"/>
            <a:chExt cx="796684" cy="472410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CFF6FDC-79A3-4E3C-89CA-8AC8AF3E6A6B}"/>
                </a:ext>
              </a:extLst>
            </p:cNvPr>
            <p:cNvSpPr/>
            <p:nvPr/>
          </p:nvSpPr>
          <p:spPr>
            <a:xfrm>
              <a:off x="2875597" y="2335500"/>
              <a:ext cx="85725" cy="952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5E2345ED-AF78-45EA-891B-C9F99B95AD54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948768" y="1958340"/>
              <a:ext cx="723513" cy="39110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DF9AAE9-8E4F-4E30-BE18-FDBB98FFED23}"/>
              </a:ext>
            </a:extLst>
          </p:cNvPr>
          <p:cNvGrpSpPr/>
          <p:nvPr/>
        </p:nvGrpSpPr>
        <p:grpSpPr>
          <a:xfrm>
            <a:off x="3035059" y="3979969"/>
            <a:ext cx="454901" cy="646220"/>
            <a:chOff x="3629419" y="3381375"/>
            <a:chExt cx="454901" cy="646220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8B97896-7D8D-453C-99E2-370592ABF787}"/>
                </a:ext>
              </a:extLst>
            </p:cNvPr>
            <p:cNvSpPr/>
            <p:nvPr/>
          </p:nvSpPr>
          <p:spPr>
            <a:xfrm>
              <a:off x="3629419" y="3381375"/>
              <a:ext cx="85725" cy="952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76E6646B-9B08-4565-8884-37608C034FF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3702590" y="3462676"/>
              <a:ext cx="381730" cy="56491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27BEF26-81B4-43B5-A635-21E58F030409}"/>
              </a:ext>
            </a:extLst>
          </p:cNvPr>
          <p:cNvSpPr txBox="1"/>
          <p:nvPr/>
        </p:nvSpPr>
        <p:spPr>
          <a:xfrm>
            <a:off x="1097280" y="2013113"/>
            <a:ext cx="3951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Taking values from stocks and flows: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17BF576-8E46-4E15-B6EE-CA0AC4D1F560}"/>
              </a:ext>
            </a:extLst>
          </p:cNvPr>
          <p:cNvSpPr/>
          <p:nvPr/>
        </p:nvSpPr>
        <p:spPr>
          <a:xfrm>
            <a:off x="8390568" y="2619962"/>
            <a:ext cx="723513" cy="72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D834A-AD26-4AB4-8390-01F1326475FC}"/>
              </a:ext>
            </a:extLst>
          </p:cNvPr>
          <p:cNvSpPr txBox="1"/>
          <p:nvPr/>
        </p:nvSpPr>
        <p:spPr>
          <a:xfrm>
            <a:off x="6776719" y="2016983"/>
            <a:ext cx="1103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Variable:</a:t>
            </a:r>
            <a:endParaRPr lang="ru-RU" sz="2000" dirty="0">
              <a:solidFill>
                <a:schemeClr val="accent2"/>
              </a:solidFill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762E75B-0DE3-4989-AB23-6202922DE270}"/>
              </a:ext>
            </a:extLst>
          </p:cNvPr>
          <p:cNvCxnSpPr>
            <a:cxnSpLocks/>
          </p:cNvCxnSpPr>
          <p:nvPr/>
        </p:nvCxnSpPr>
        <p:spPr>
          <a:xfrm>
            <a:off x="7551420" y="2551666"/>
            <a:ext cx="839148" cy="306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8ACA18-7823-44D8-8813-D62A124D75CF}"/>
              </a:ext>
            </a:extLst>
          </p:cNvPr>
          <p:cNvCxnSpPr>
            <a:cxnSpLocks/>
          </p:cNvCxnSpPr>
          <p:nvPr/>
        </p:nvCxnSpPr>
        <p:spPr>
          <a:xfrm flipV="1">
            <a:off x="7551420" y="3143674"/>
            <a:ext cx="839148" cy="268097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F8A80-7616-41A4-9236-5AE164FC63E9}"/>
              </a:ext>
            </a:extLst>
          </p:cNvPr>
          <p:cNvGrpSpPr/>
          <p:nvPr/>
        </p:nvGrpSpPr>
        <p:grpSpPr>
          <a:xfrm rot="18205308">
            <a:off x="9215010" y="2658608"/>
            <a:ext cx="454901" cy="646220"/>
            <a:chOff x="3629419" y="3381375"/>
            <a:chExt cx="454901" cy="64622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8D7CF0E0-89B1-4D6C-A787-428A5A48A0A4}"/>
                </a:ext>
              </a:extLst>
            </p:cNvPr>
            <p:cNvSpPr/>
            <p:nvPr/>
          </p:nvSpPr>
          <p:spPr>
            <a:xfrm>
              <a:off x="3629419" y="3381375"/>
              <a:ext cx="85725" cy="952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64F37E86-5CA8-422A-888B-4D74D63620E2}"/>
                </a:ext>
              </a:extLst>
            </p:cNvPr>
            <p:cNvCxnSpPr>
              <a:cxnSpLocks/>
              <a:stCxn id="30" idx="5"/>
            </p:cNvCxnSpPr>
            <p:nvPr/>
          </p:nvCxnSpPr>
          <p:spPr>
            <a:xfrm>
              <a:off x="3702590" y="3462676"/>
              <a:ext cx="381730" cy="56491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C7D6034-A449-4612-8B68-D6FCCA979C76}"/>
              </a:ext>
            </a:extLst>
          </p:cNvPr>
          <p:cNvSpPr txBox="1"/>
          <p:nvPr/>
        </p:nvSpPr>
        <p:spPr>
          <a:xfrm>
            <a:off x="8217273" y="2631604"/>
            <a:ext cx="1070101" cy="62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name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formula</a:t>
            </a:r>
            <a:endParaRPr lang="ru-RU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29EFB-9A2C-4764-B531-0EE058940EF7}"/>
              </a:ext>
            </a:extLst>
          </p:cNvPr>
          <p:cNvSpPr txBox="1"/>
          <p:nvPr/>
        </p:nvSpPr>
        <p:spPr>
          <a:xfrm>
            <a:off x="6776719" y="3779914"/>
            <a:ext cx="1346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Parameter:</a:t>
            </a:r>
            <a:endParaRPr lang="ru-RU" sz="2000" dirty="0">
              <a:solidFill>
                <a:schemeClr val="accent2"/>
              </a:solidFill>
            </a:endParaRP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535B3000-6579-4BD6-B5F3-5428B3F27375}"/>
              </a:ext>
            </a:extLst>
          </p:cNvPr>
          <p:cNvGrpSpPr/>
          <p:nvPr/>
        </p:nvGrpSpPr>
        <p:grpSpPr>
          <a:xfrm>
            <a:off x="8163117" y="4564380"/>
            <a:ext cx="1124257" cy="218019"/>
            <a:chOff x="8163117" y="4564380"/>
            <a:chExt cx="973263" cy="218019"/>
          </a:xfrm>
        </p:grpSpPr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BDE1329C-A4E5-41D3-B9CC-C0BDE1E7C98B}"/>
                </a:ext>
              </a:extLst>
            </p:cNvPr>
            <p:cNvSpPr/>
            <p:nvPr/>
          </p:nvSpPr>
          <p:spPr>
            <a:xfrm>
              <a:off x="8163117" y="4626189"/>
              <a:ext cx="85725" cy="952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123BF5ED-CA1B-4313-8FC7-FD9C2E03911F}"/>
                </a:ext>
              </a:extLst>
            </p:cNvPr>
            <p:cNvCxnSpPr>
              <a:cxnSpLocks/>
            </p:cNvCxnSpPr>
            <p:nvPr/>
          </p:nvCxnSpPr>
          <p:spPr>
            <a:xfrm>
              <a:off x="8248842" y="4659865"/>
              <a:ext cx="887538" cy="111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67223F1E-BBB9-4F0E-AEF6-F62DE6C2E05A}"/>
                </a:ext>
              </a:extLst>
            </p:cNvPr>
            <p:cNvCxnSpPr/>
            <p:nvPr/>
          </p:nvCxnSpPr>
          <p:spPr>
            <a:xfrm>
              <a:off x="8205979" y="4564380"/>
              <a:ext cx="0" cy="218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01382AE-5852-4B21-96B6-BF7685DC914D}"/>
              </a:ext>
            </a:extLst>
          </p:cNvPr>
          <p:cNvSpPr txBox="1"/>
          <p:nvPr/>
        </p:nvSpPr>
        <p:spPr>
          <a:xfrm>
            <a:off x="7550030" y="4382885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</a:t>
            </a:r>
            <a:endParaRPr lang="ru-RU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9B420A-41F6-4163-833D-D80F7AA293EE}"/>
              </a:ext>
            </a:extLst>
          </p:cNvPr>
          <p:cNvSpPr txBox="1"/>
          <p:nvPr/>
        </p:nvSpPr>
        <p:spPr>
          <a:xfrm>
            <a:off x="1097280" y="5339303"/>
            <a:ext cx="356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Variable from another diagram:</a:t>
            </a:r>
            <a:endParaRPr lang="ru-RU" sz="2000" dirty="0">
              <a:solidFill>
                <a:schemeClr val="accent2"/>
              </a:solidFill>
            </a:endParaRP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70323B9-1D35-4D4F-9701-65873F53F4B5}"/>
              </a:ext>
            </a:extLst>
          </p:cNvPr>
          <p:cNvGrpSpPr/>
          <p:nvPr/>
        </p:nvGrpSpPr>
        <p:grpSpPr>
          <a:xfrm>
            <a:off x="5376464" y="5539358"/>
            <a:ext cx="1252936" cy="218019"/>
            <a:chOff x="8163117" y="4564380"/>
            <a:chExt cx="973263" cy="218019"/>
          </a:xfrm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6CCB87B2-4700-4979-8F0B-968BA0CBA784}"/>
                </a:ext>
              </a:extLst>
            </p:cNvPr>
            <p:cNvSpPr/>
            <p:nvPr/>
          </p:nvSpPr>
          <p:spPr>
            <a:xfrm>
              <a:off x="8163117" y="4626189"/>
              <a:ext cx="85725" cy="952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B0C42C2B-AB44-4B5A-9084-2AF759DA8513}"/>
                </a:ext>
              </a:extLst>
            </p:cNvPr>
            <p:cNvCxnSpPr>
              <a:cxnSpLocks/>
            </p:cNvCxnSpPr>
            <p:nvPr/>
          </p:nvCxnSpPr>
          <p:spPr>
            <a:xfrm>
              <a:off x="8248842" y="4659865"/>
              <a:ext cx="887538" cy="111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A3EAD518-4E4F-4310-80FA-48CABB337CE4}"/>
                </a:ext>
              </a:extLst>
            </p:cNvPr>
            <p:cNvCxnSpPr/>
            <p:nvPr/>
          </p:nvCxnSpPr>
          <p:spPr>
            <a:xfrm>
              <a:off x="8205979" y="4564380"/>
              <a:ext cx="0" cy="218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63CCA03-6533-402E-AD30-2CE36185AC5E}"/>
              </a:ext>
            </a:extLst>
          </p:cNvPr>
          <p:cNvSpPr txBox="1"/>
          <p:nvPr/>
        </p:nvSpPr>
        <p:spPr>
          <a:xfrm>
            <a:off x="5048490" y="5120641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name, diagram</a:t>
            </a:r>
            <a:endParaRPr lang="ru-RU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3B9C79-AB5E-499D-A4E0-EE68FB80FA8B}"/>
              </a:ext>
            </a:extLst>
          </p:cNvPr>
          <p:cNvSpPr txBox="1"/>
          <p:nvPr/>
        </p:nvSpPr>
        <p:spPr>
          <a:xfrm>
            <a:off x="2797183" y="2954783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level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0140FF-7A21-4D1E-A0B0-1BBFDD6CE5DF}"/>
              </a:ext>
            </a:extLst>
          </p:cNvPr>
          <p:cNvSpPr txBox="1"/>
          <p:nvPr/>
        </p:nvSpPr>
        <p:spPr>
          <a:xfrm>
            <a:off x="1748844" y="4198219"/>
            <a:ext cx="55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rate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7" grpId="0"/>
      <p:bldP spid="18" grpId="0" animBg="1"/>
      <p:bldP spid="19" grpId="0"/>
      <p:bldP spid="34" grpId="0"/>
      <p:bldP spid="38" grpId="0"/>
      <p:bldP spid="45" grpId="0"/>
      <p:bldP spid="49" grpId="0"/>
      <p:bldP spid="54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4F30E-058F-433A-BCFA-10331CDD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ru-RU" dirty="0"/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105CB427-A279-4B83-B424-CEC24A306C3F}"/>
              </a:ext>
            </a:extLst>
          </p:cNvPr>
          <p:cNvGrpSpPr/>
          <p:nvPr/>
        </p:nvGrpSpPr>
        <p:grpSpPr>
          <a:xfrm>
            <a:off x="1097280" y="1934418"/>
            <a:ext cx="2214151" cy="1436603"/>
            <a:chOff x="1097280" y="1934418"/>
            <a:chExt cx="2214151" cy="1436603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531B42D-0E75-45FB-BB06-6F4C1B92E2FA}"/>
                </a:ext>
              </a:extLst>
            </p:cNvPr>
            <p:cNvSpPr/>
            <p:nvPr/>
          </p:nvSpPr>
          <p:spPr>
            <a:xfrm>
              <a:off x="1936428" y="2254202"/>
              <a:ext cx="723513" cy="723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B80CCD11-FDF4-46A4-A4FD-A242213EDD91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2185906"/>
              <a:ext cx="839148" cy="30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0F50547E-5AD7-4B84-892C-68B03E1EC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" y="2777914"/>
              <a:ext cx="839148" cy="26809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24F78B38-A664-4D4B-A334-37A375BCDF8E}"/>
                </a:ext>
              </a:extLst>
            </p:cNvPr>
            <p:cNvGrpSpPr/>
            <p:nvPr/>
          </p:nvGrpSpPr>
          <p:grpSpPr>
            <a:xfrm rot="18205308">
              <a:off x="2760870" y="2292848"/>
              <a:ext cx="454901" cy="646220"/>
              <a:chOff x="3629419" y="3381375"/>
              <a:chExt cx="454901" cy="646220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0961FF16-8E0D-4C53-8F64-1ACD578BF0D6}"/>
                  </a:ext>
                </a:extLst>
              </p:cNvPr>
              <p:cNvSpPr/>
              <p:nvPr/>
            </p:nvSpPr>
            <p:spPr>
              <a:xfrm>
                <a:off x="3629419" y="3381375"/>
                <a:ext cx="85725" cy="952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04A683C-9292-4822-8B9C-DBCEC0575995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3702590" y="3462676"/>
                <a:ext cx="381730" cy="564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DF6CEE-CBCD-41B9-88A0-25BD1D3E6AAB}"/>
                </a:ext>
              </a:extLst>
            </p:cNvPr>
            <p:cNvSpPr txBox="1"/>
            <p:nvPr/>
          </p:nvSpPr>
          <p:spPr>
            <a:xfrm>
              <a:off x="1763133" y="2265844"/>
              <a:ext cx="1070101" cy="62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/>
                <a:t>=A+B</a:t>
              </a:r>
              <a:endParaRPr lang="ru-RU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AAFEF0-D414-42FD-897C-FBCF3E253DA3}"/>
                </a:ext>
              </a:extLst>
            </p:cNvPr>
            <p:cNvSpPr txBox="1"/>
            <p:nvPr/>
          </p:nvSpPr>
          <p:spPr>
            <a:xfrm>
              <a:off x="1265770" y="19344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6397C-E092-48C4-87B8-26E152A45D83}"/>
                </a:ext>
              </a:extLst>
            </p:cNvPr>
            <p:cNvSpPr txBox="1"/>
            <p:nvPr/>
          </p:nvSpPr>
          <p:spPr>
            <a:xfrm>
              <a:off x="1265770" y="30016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CF191AB-2B91-4515-8EB1-A495CBB05F34}"/>
              </a:ext>
            </a:extLst>
          </p:cNvPr>
          <p:cNvGrpSpPr/>
          <p:nvPr/>
        </p:nvGrpSpPr>
        <p:grpSpPr>
          <a:xfrm>
            <a:off x="1097280" y="3811991"/>
            <a:ext cx="2214151" cy="1436603"/>
            <a:chOff x="1097280" y="3811991"/>
            <a:chExt cx="2214151" cy="1436603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8DF71BCF-BA43-4DCB-8D4A-FFB41393EDCD}"/>
                </a:ext>
              </a:extLst>
            </p:cNvPr>
            <p:cNvSpPr/>
            <p:nvPr/>
          </p:nvSpPr>
          <p:spPr>
            <a:xfrm>
              <a:off x="1936428" y="4131775"/>
              <a:ext cx="723513" cy="723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85B1FA8-27C4-420E-A938-9C750C98C360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4063479"/>
              <a:ext cx="839148" cy="3066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652392DD-32B1-4305-B720-142CBEDED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" y="4655487"/>
              <a:ext cx="839148" cy="268097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0A8D0C5C-4734-4BDA-A42F-138197DAF2A3}"/>
                </a:ext>
              </a:extLst>
            </p:cNvPr>
            <p:cNvGrpSpPr/>
            <p:nvPr/>
          </p:nvGrpSpPr>
          <p:grpSpPr>
            <a:xfrm rot="18205308">
              <a:off x="2760870" y="4170421"/>
              <a:ext cx="454901" cy="646220"/>
              <a:chOff x="3629419" y="3381375"/>
              <a:chExt cx="454901" cy="646220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D6EF09D2-F8C6-4507-9BCF-24BB7EE84940}"/>
                  </a:ext>
                </a:extLst>
              </p:cNvPr>
              <p:cNvSpPr/>
              <p:nvPr/>
            </p:nvSpPr>
            <p:spPr>
              <a:xfrm>
                <a:off x="3629419" y="3381375"/>
                <a:ext cx="85725" cy="952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53B0E92D-0496-44AD-84E7-EFF2E9588B38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>
                <a:off x="3702590" y="3462676"/>
                <a:ext cx="381730" cy="564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1A4182-6F96-45DA-B5CB-ADFEE4D6E4F6}"/>
                </a:ext>
              </a:extLst>
            </p:cNvPr>
            <p:cNvSpPr txBox="1"/>
            <p:nvPr/>
          </p:nvSpPr>
          <p:spPr>
            <a:xfrm>
              <a:off x="1763133" y="4143417"/>
              <a:ext cx="1070101" cy="62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/>
                <a:t>(16X)</a:t>
              </a:r>
              <a:endParaRPr lang="ru-RU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865DA8-9B99-4420-802C-5A11E1AC124D}"/>
                </a:ext>
              </a:extLst>
            </p:cNvPr>
            <p:cNvSpPr txBox="1"/>
            <p:nvPr/>
          </p:nvSpPr>
          <p:spPr>
            <a:xfrm>
              <a:off x="1265770" y="381199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66BB45-965D-402E-A22D-14E75CBFBBA6}"/>
                </a:ext>
              </a:extLst>
            </p:cNvPr>
            <p:cNvSpPr txBox="1"/>
            <p:nvPr/>
          </p:nvSpPr>
          <p:spPr>
            <a:xfrm>
              <a:off x="1265770" y="487926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AB6118-9E30-4139-A89C-3CB6490E9F82}"/>
              </a:ext>
            </a:extLst>
          </p:cNvPr>
          <p:cNvSpPr txBox="1"/>
          <p:nvPr/>
        </p:nvSpPr>
        <p:spPr>
          <a:xfrm>
            <a:off x="1420620" y="537586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(16X)   C = A</a:t>
            </a:r>
            <a:r>
              <a:rPr lang="en-US" baseline="30000" dirty="0"/>
              <a:t>2</a:t>
            </a:r>
            <a:r>
              <a:rPr lang="en-US" dirty="0"/>
              <a:t> + B/4</a:t>
            </a:r>
            <a:endParaRPr lang="ru-RU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6AD50D6-4A54-427D-A2F1-7EA8087578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32" y="3421125"/>
            <a:ext cx="3226435" cy="2128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398028A-9D9B-4224-B3F9-511839A04BAB}"/>
              </a:ext>
            </a:extLst>
          </p:cNvPr>
          <p:cNvGrpSpPr/>
          <p:nvPr/>
        </p:nvGrpSpPr>
        <p:grpSpPr>
          <a:xfrm>
            <a:off x="8157493" y="2049124"/>
            <a:ext cx="337209" cy="1004993"/>
            <a:chOff x="9430033" y="1987313"/>
            <a:chExt cx="337209" cy="1004993"/>
          </a:xfrm>
        </p:grpSpPr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A8EC456-E838-421D-B46F-8288F39734F1}"/>
                </a:ext>
              </a:extLst>
            </p:cNvPr>
            <p:cNvCxnSpPr>
              <a:cxnSpLocks/>
            </p:cNvCxnSpPr>
            <p:nvPr/>
          </p:nvCxnSpPr>
          <p:spPr>
            <a:xfrm>
              <a:off x="9598638" y="1987313"/>
              <a:ext cx="0" cy="1004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Блок-схема: сопоставление 33">
              <a:extLst>
                <a:ext uri="{FF2B5EF4-FFF2-40B4-BE49-F238E27FC236}">
                  <a16:creationId xmlns:a16="http://schemas.microsoft.com/office/drawing/2014/main" id="{6676883B-76E1-4F1A-8F3D-CCCD29B31544}"/>
                </a:ext>
              </a:extLst>
            </p:cNvPr>
            <p:cNvSpPr/>
            <p:nvPr/>
          </p:nvSpPr>
          <p:spPr>
            <a:xfrm rot="5400000">
              <a:off x="9499578" y="2288615"/>
              <a:ext cx="198120" cy="337209"/>
            </a:xfrm>
            <a:prstGeom prst="flowChartCol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D62A23-E625-4EE3-9E5D-E5965B4EB102}"/>
              </a:ext>
            </a:extLst>
          </p:cNvPr>
          <p:cNvSpPr txBox="1"/>
          <p:nvPr/>
        </p:nvSpPr>
        <p:spPr>
          <a:xfrm>
            <a:off x="7659029" y="577539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(6-5,R)   SSR = . .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4F30E-058F-433A-BCFA-10331CDD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Ð³ÑÑÐ·Ð¾Ð²Ð¸ÑÐ¾Ðº">
            <a:extLst>
              <a:ext uri="{FF2B5EF4-FFF2-40B4-BE49-F238E27FC236}">
                <a16:creationId xmlns:a16="http://schemas.microsoft.com/office/drawing/2014/main" id="{D90D1198-B726-482B-8C4D-4912EAC96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0" b="7058"/>
          <a:stretch/>
        </p:blipFill>
        <p:spPr bwMode="auto">
          <a:xfrm>
            <a:off x="712472" y="2381389"/>
            <a:ext cx="1239520" cy="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ÑÑÐ°ÑÑÐ° ÐºÐ°ÑÑÐ°">
            <a:extLst>
              <a:ext uri="{FF2B5EF4-FFF2-40B4-BE49-F238E27FC236}">
                <a16:creationId xmlns:a16="http://schemas.microsoft.com/office/drawing/2014/main" id="{8A4F7AB0-3768-422E-8858-41AF572C9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3"/>
          <a:stretch/>
        </p:blipFill>
        <p:spPr bwMode="auto">
          <a:xfrm>
            <a:off x="2049781" y="2391688"/>
            <a:ext cx="6080760" cy="32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ÐÐ°ÑÑÐ¸Ð½ÐºÐ¸ Ð¿Ð¾ Ð·Ð°Ð¿ÑÐ¾ÑÑ Ð³ÑÑÐ·Ð¾Ð²Ð¸ÑÐ¾Ðº">
            <a:extLst>
              <a:ext uri="{FF2B5EF4-FFF2-40B4-BE49-F238E27FC236}">
                <a16:creationId xmlns:a16="http://schemas.microsoft.com/office/drawing/2014/main" id="{CCE2411D-E88F-4D11-9E2A-D84EA750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30" y="4617720"/>
            <a:ext cx="1239520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ÐÐ°ÑÑÐ¸Ð½ÐºÐ¸ Ð¿Ð¾ Ð·Ð°Ð¿ÑÐ¾ÑÑ Ð³ÑÑÐ·Ð¾Ð²Ð¸ÑÐ¾Ðº">
            <a:extLst>
              <a:ext uri="{FF2B5EF4-FFF2-40B4-BE49-F238E27FC236}">
                <a16:creationId xmlns:a16="http://schemas.microsoft.com/office/drawing/2014/main" id="{179BC475-EB9C-4FE7-93B1-6902CD1B2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0" b="9889"/>
          <a:stretch/>
        </p:blipFill>
        <p:spPr bwMode="auto">
          <a:xfrm>
            <a:off x="477520" y="3063736"/>
            <a:ext cx="1239520" cy="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Ð°ÑÑÐ¸Ð½ÐºÐ¸ Ð¿Ð¾ Ð·Ð°Ð¿ÑÐ¾ÑÑ Ð³ÑÑÐ·Ð¾Ð²Ð¸ÑÐ¾Ðº">
            <a:extLst>
              <a:ext uri="{FF2B5EF4-FFF2-40B4-BE49-F238E27FC236}">
                <a16:creationId xmlns:a16="http://schemas.microsoft.com/office/drawing/2014/main" id="{4AC0C284-525D-49E2-998B-8758F79F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 b="7074"/>
          <a:stretch/>
        </p:blipFill>
        <p:spPr bwMode="auto">
          <a:xfrm>
            <a:off x="264160" y="1661160"/>
            <a:ext cx="1239520" cy="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232EE70-409B-4B09-B29B-F1B3DEC8CB6C}"/>
              </a:ext>
            </a:extLst>
          </p:cNvPr>
          <p:cNvGrpSpPr/>
          <p:nvPr/>
        </p:nvGrpSpPr>
        <p:grpSpPr>
          <a:xfrm>
            <a:off x="8889681" y="2235061"/>
            <a:ext cx="2505075" cy="1718630"/>
            <a:chOff x="8889681" y="2235061"/>
            <a:chExt cx="2505075" cy="171863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5C87789-2DB2-4A5F-948C-474ABE4CBEE2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2"/>
            <a:stretch/>
          </p:blipFill>
          <p:spPr bwMode="auto">
            <a:xfrm>
              <a:off x="8889681" y="2235061"/>
              <a:ext cx="2505075" cy="1559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5E06A7F-5A81-4187-ABB8-0570F5A46A88}"/>
                </a:ext>
              </a:extLst>
            </p:cNvPr>
            <p:cNvSpPr/>
            <p:nvPr/>
          </p:nvSpPr>
          <p:spPr>
            <a:xfrm>
              <a:off x="10441577" y="3683726"/>
              <a:ext cx="269966" cy="269965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6419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570D-6F1F-428C-9F4C-D0FA705D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ECF7B2-73C7-41F3-A0C8-1559D7E1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30943"/>
            <a:ext cx="10058400" cy="748453"/>
          </a:xfrm>
        </p:spPr>
        <p:txBody>
          <a:bodyPr>
            <a:normAutofit/>
          </a:bodyPr>
          <a:lstStyle/>
          <a:p>
            <a:r>
              <a:rPr lang="en-US" sz="2400" dirty="0"/>
              <a:t>Delay of order 1 (D1)</a:t>
            </a:r>
            <a:endParaRPr lang="ru-RU" sz="24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674B2C7-2BB8-4755-911F-C9525A2FB8BB}"/>
              </a:ext>
            </a:extLst>
          </p:cNvPr>
          <p:cNvGrpSpPr/>
          <p:nvPr/>
        </p:nvGrpSpPr>
        <p:grpSpPr>
          <a:xfrm>
            <a:off x="1036320" y="1845734"/>
            <a:ext cx="2505075" cy="1718630"/>
            <a:chOff x="8889681" y="2235061"/>
            <a:chExt cx="2505075" cy="171863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77340D-BEEE-41E6-8EC6-012059840B7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2"/>
            <a:stretch/>
          </p:blipFill>
          <p:spPr bwMode="auto">
            <a:xfrm>
              <a:off x="8889681" y="2235061"/>
              <a:ext cx="2505075" cy="1559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6C7F216-8781-429A-A1C3-2D235B92212C}"/>
                </a:ext>
              </a:extLst>
            </p:cNvPr>
            <p:cNvSpPr/>
            <p:nvPr/>
          </p:nvSpPr>
          <p:spPr>
            <a:xfrm>
              <a:off x="10441577" y="3683726"/>
              <a:ext cx="269966" cy="269965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770F30-729E-44C7-82F3-5CEE4437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19" y="3564364"/>
            <a:ext cx="2428875" cy="438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12274D-30B2-4E1C-935A-8EE285DAF0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52" y="2715074"/>
            <a:ext cx="3773669" cy="257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538EC-BED6-43AA-9938-45B71951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6" y="54992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Delay of order 3 (D3)</a:t>
            </a:r>
          </a:p>
        </p:txBody>
      </p:sp>
      <p:sp>
        <p:nvSpPr>
          <p:cNvPr id="40" name="Content Placeholder 26">
            <a:extLst>
              <a:ext uri="{FF2B5EF4-FFF2-40B4-BE49-F238E27FC236}">
                <a16:creationId xmlns:a16="http://schemas.microsoft.com/office/drawing/2014/main" id="{B0967A39-1CDA-44D6-BBE0-68C1261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Рисунок 3">
            <a:extLst>
              <a:ext uri="{FF2B5EF4-FFF2-40B4-BE49-F238E27FC236}">
                <a16:creationId xmlns:a16="http://schemas.microsoft.com/office/drawing/2014/main" id="{7114B114-0F01-4D2C-81FB-1EF9822D6C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00" y="653159"/>
            <a:ext cx="8634983" cy="5688006"/>
          </a:xfrm>
          <a:prstGeom prst="rect">
            <a:avLst/>
          </a:prstGeom>
          <a:noFill/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B16C9A2-D666-4678-BFFB-35DC2B5559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6" y="3306959"/>
            <a:ext cx="5023040" cy="240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1BAABAF-9DB9-413C-9D20-3905D4D2D3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6" y="6201437"/>
            <a:ext cx="5403758" cy="342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59AC4-EF29-4C45-A157-D3F20CA4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blocks (boxes)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734C7A-2856-4EF2-BEB7-D2275E5B24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76"/>
          <a:stretch/>
        </p:blipFill>
        <p:spPr bwMode="auto">
          <a:xfrm>
            <a:off x="0" y="1927179"/>
            <a:ext cx="5286693" cy="401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E8B331-E72A-4433-A5B8-3D288DEDC37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03"/>
          <a:stretch/>
        </p:blipFill>
        <p:spPr bwMode="auto">
          <a:xfrm>
            <a:off x="6309043" y="1927179"/>
            <a:ext cx="4673282" cy="3541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5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8D06833-A780-43B8-8FA5-AD16E6BA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Dynamics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4D2A37-1104-46BB-BE8E-B0D5F644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53797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9783B-BD4B-45B0-97F6-6CB6B564587C}"/>
              </a:ext>
            </a:extLst>
          </p:cNvPr>
          <p:cNvSpPr txBox="1"/>
          <p:nvPr/>
        </p:nvSpPr>
        <p:spPr>
          <a:xfrm>
            <a:off x="1097280" y="5514975"/>
            <a:ext cx="388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Jay Forrester. Industrial Dynamics, 1961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629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203AD6-B581-4949-A263-AD4ACEBD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90206CB-CBA6-4656-9F4D-C7B21DAF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076D0-C666-46FB-AEA6-1778F07840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9"/>
          <a:stretch/>
        </p:blipFill>
        <p:spPr bwMode="auto">
          <a:xfrm>
            <a:off x="3065145" y="141039"/>
            <a:ext cx="5269230" cy="6575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782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C255-1438-4F51-B411-5AC8D2F6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4" y="286603"/>
            <a:ext cx="10923046" cy="14507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3499AD-CA73-4FCB-A88B-CC1B143E09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88" y="104775"/>
            <a:ext cx="7801112" cy="41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B91F2E-3549-4B3F-9F1B-99019F49E8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4" y="4440602"/>
            <a:ext cx="4425091" cy="219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391D8C-2BE7-48C9-BEF9-24C95434C8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95" y="4426285"/>
            <a:ext cx="4509455" cy="1872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39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547C4F-4EBC-4833-AA79-FF90F0BE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Loop Diagrams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0C4641-45EF-4A4F-BD91-58ECFF8158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289560"/>
            <a:ext cx="3991994" cy="240792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452D590-06DF-4FC2-9FAD-64DD89D1F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1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C255-1438-4F51-B411-5AC8D2F6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4" y="286603"/>
            <a:ext cx="10923046" cy="1450757"/>
          </a:xfrm>
        </p:spPr>
        <p:txBody>
          <a:bodyPr>
            <a:normAutofit/>
          </a:bodyPr>
          <a:lstStyle/>
          <a:p>
            <a:r>
              <a:rPr lang="en-US" dirty="0"/>
              <a:t>Details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3499AD-CA73-4FCB-A88B-CC1B143E09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88" y="104775"/>
            <a:ext cx="7801112" cy="41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8B7EFA-CB7F-4E8A-AB20-2481392B00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514850"/>
            <a:ext cx="4219575" cy="183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8851E0-6C36-4503-858F-7166F06C1F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88" y="104775"/>
            <a:ext cx="7748092" cy="451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4BCDB5-623B-437A-A88F-83853DFAC0F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3350"/>
            <a:ext cx="4328477" cy="188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648596-5C44-4147-83B0-48766109DBC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93444"/>
            <a:ext cx="3886200" cy="1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679570-926D-429E-A84F-57A4C966179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20" y="4618819"/>
            <a:ext cx="384048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1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47E6F-AC0B-4087-8512-32322FE8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286603"/>
            <a:ext cx="10981509" cy="1450757"/>
          </a:xfrm>
        </p:spPr>
        <p:txBody>
          <a:bodyPr/>
          <a:lstStyle/>
          <a:p>
            <a:r>
              <a:rPr lang="en-US" dirty="0"/>
              <a:t>More details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B5985-015C-4A08-B456-2264EB27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076C91-0DCB-4E8B-A53C-9BA542E02D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13" y="106698"/>
            <a:ext cx="7748092" cy="451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511FE-6942-487A-AABE-8CDD083461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13" y="106698"/>
            <a:ext cx="7748092" cy="486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69DC51-CC91-44A4-85E2-055E56AF9E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2059"/>
            <a:ext cx="3905250" cy="309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6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47E6F-AC0B-4087-8512-32322FE8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286603"/>
            <a:ext cx="1098150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Too many </a:t>
            </a:r>
            <a:br>
              <a:rPr lang="en-US" sz="4400" dirty="0"/>
            </a:br>
            <a:r>
              <a:rPr lang="en-US" sz="4400" dirty="0"/>
              <a:t>details…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B5985-015C-4A08-B456-2264EB27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511FE-6942-487A-AABE-8CDD083461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13" y="106698"/>
            <a:ext cx="7748092" cy="486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801D0F-FECD-4782-A020-EFE65E041C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57" y="106698"/>
            <a:ext cx="8429243" cy="486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10C74F-D089-4D0A-A7B8-7AAC79F955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486"/>
            <a:ext cx="3657600" cy="175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A1C6B5-829E-437E-8150-261E5B1A451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1376"/>
            <a:ext cx="3740150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5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D7B4-8750-4522-82AD-42EF3567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model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F4A51-586E-483F-B8EA-3CD47EEB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ru-RU" sz="15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55C914-9015-4304-846A-E4E1D9B0A1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025" y="4318"/>
            <a:ext cx="6019800" cy="6899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099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06F27-97F0-45AB-9789-904BA049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" y="286603"/>
            <a:ext cx="11077303" cy="1450757"/>
          </a:xfrm>
        </p:spPr>
        <p:txBody>
          <a:bodyPr>
            <a:normAutofit/>
          </a:bodyPr>
          <a:lstStyle/>
          <a:p>
            <a:r>
              <a:rPr lang="en-US" sz="4400" dirty="0"/>
              <a:t>Laboratory #15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0A04E-8817-4248-8BE9-7741D061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B18CED-AA47-4CE8-9B60-983DA2232C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23" y="1006583"/>
            <a:ext cx="8429243" cy="4862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3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5FCFF-3BD7-4D9E-B953-526E351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Loop Diagrams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716B87-5A45-4BF0-A4DC-F083CAD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36209"/>
          </a:xfrm>
        </p:spPr>
        <p:txBody>
          <a:bodyPr/>
          <a:lstStyle/>
          <a:p>
            <a:r>
              <a:rPr lang="en-US" dirty="0"/>
              <a:t>Casual loop diagrams discover how some parameters influence other and themselves.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421776-C323-4A5D-81F2-A1E7E866BB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88" y="3025745"/>
            <a:ext cx="47053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32723F-ED0E-455E-891E-E3EBF5E2FE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75" y="3066158"/>
            <a:ext cx="49053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000640A5-DD8F-462A-9E92-F1E93AF21C78}"/>
              </a:ext>
            </a:extLst>
          </p:cNvPr>
          <p:cNvSpPr/>
          <p:nvPr/>
        </p:nvSpPr>
        <p:spPr>
          <a:xfrm>
            <a:off x="3196045" y="3070029"/>
            <a:ext cx="1576251" cy="49421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9BA9D67-5DB6-4D79-9C61-22E7812C81D7}"/>
              </a:ext>
            </a:extLst>
          </p:cNvPr>
          <p:cNvSpPr/>
          <p:nvPr/>
        </p:nvSpPr>
        <p:spPr>
          <a:xfrm>
            <a:off x="6723493" y="2934789"/>
            <a:ext cx="1576251" cy="49421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0DE9243-7235-4C3F-AC2A-07B50DBA5099}"/>
              </a:ext>
            </a:extLst>
          </p:cNvPr>
          <p:cNvSpPr/>
          <p:nvPr/>
        </p:nvSpPr>
        <p:spPr>
          <a:xfrm>
            <a:off x="3494382" y="4728165"/>
            <a:ext cx="1809138" cy="70126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9C2F67B-A2C6-48B2-817E-EE219FFA1B1A}"/>
              </a:ext>
            </a:extLst>
          </p:cNvPr>
          <p:cNvSpPr/>
          <p:nvPr/>
        </p:nvSpPr>
        <p:spPr>
          <a:xfrm>
            <a:off x="6953793" y="4825078"/>
            <a:ext cx="1576251" cy="49421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34FB3E4-0C3B-43E0-BB10-6C004FFDBA51}"/>
              </a:ext>
            </a:extLst>
          </p:cNvPr>
          <p:cNvSpPr/>
          <p:nvPr/>
        </p:nvSpPr>
        <p:spPr>
          <a:xfrm>
            <a:off x="5303520" y="3859726"/>
            <a:ext cx="1733006" cy="599063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AFA2D-EA3C-46AD-BB34-FC8F6828EEFA}"/>
              </a:ext>
            </a:extLst>
          </p:cNvPr>
          <p:cNvSpPr txBox="1"/>
          <p:nvPr/>
        </p:nvSpPr>
        <p:spPr>
          <a:xfrm>
            <a:off x="4561728" y="2539595"/>
            <a:ext cx="23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Parameters or variables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938861E-E9A9-4E49-9829-457C3891429D}"/>
              </a:ext>
            </a:extLst>
          </p:cNvPr>
          <p:cNvCxnSpPr/>
          <p:nvPr/>
        </p:nvCxnSpPr>
        <p:spPr>
          <a:xfrm flipH="1">
            <a:off x="4667794" y="2861286"/>
            <a:ext cx="304800" cy="231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4A9EC89-3202-43E6-B138-75533ECA78B8}"/>
              </a:ext>
            </a:extLst>
          </p:cNvPr>
          <p:cNvCxnSpPr/>
          <p:nvPr/>
        </p:nvCxnSpPr>
        <p:spPr>
          <a:xfrm>
            <a:off x="6623481" y="2844155"/>
            <a:ext cx="202915" cy="132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F5453DB-3F1F-4134-8C84-3553A484A6E2}"/>
              </a:ext>
            </a:extLst>
          </p:cNvPr>
          <p:cNvCxnSpPr>
            <a:stCxn id="11" idx="2"/>
          </p:cNvCxnSpPr>
          <p:nvPr/>
        </p:nvCxnSpPr>
        <p:spPr>
          <a:xfrm>
            <a:off x="5757761" y="2908927"/>
            <a:ext cx="139301" cy="818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C3C87A-6C48-449A-A0F3-96E07D0C1F50}"/>
              </a:ext>
            </a:extLst>
          </p:cNvPr>
          <p:cNvSpPr txBox="1"/>
          <p:nvPr/>
        </p:nvSpPr>
        <p:spPr>
          <a:xfrm>
            <a:off x="9005531" y="3949074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Influences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5969CB-D8B5-4FBE-A202-974B6435AF25}"/>
              </a:ext>
            </a:extLst>
          </p:cNvPr>
          <p:cNvCxnSpPr/>
          <p:nvPr/>
        </p:nvCxnSpPr>
        <p:spPr>
          <a:xfrm flipH="1" flipV="1">
            <a:off x="7511618" y="3727119"/>
            <a:ext cx="1405959" cy="313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5CA9384-201B-4C4B-BF85-5C7129414D26}"/>
              </a:ext>
            </a:extLst>
          </p:cNvPr>
          <p:cNvCxnSpPr/>
          <p:nvPr/>
        </p:nvCxnSpPr>
        <p:spPr>
          <a:xfrm flipH="1">
            <a:off x="6826396" y="4240863"/>
            <a:ext cx="2079123" cy="4873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2C8CCE-793B-4903-ADEE-3D8F6894D267}"/>
              </a:ext>
            </a:extLst>
          </p:cNvPr>
          <p:cNvSpPr txBox="1"/>
          <p:nvPr/>
        </p:nvSpPr>
        <p:spPr>
          <a:xfrm>
            <a:off x="5219987" y="5676617"/>
            <a:ext cx="1900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Signs or directions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of influences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2A704D-2E16-4F7A-B574-59374E2C20C8}"/>
              </a:ext>
            </a:extLst>
          </p:cNvPr>
          <p:cNvCxnSpPr>
            <a:cxnSpLocks/>
          </p:cNvCxnSpPr>
          <p:nvPr/>
        </p:nvCxnSpPr>
        <p:spPr>
          <a:xfrm flipH="1" flipV="1">
            <a:off x="5897062" y="4763634"/>
            <a:ext cx="198938" cy="7663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0CA3BFC-FDC0-4680-AB69-65EB9BDD4816}"/>
              </a:ext>
            </a:extLst>
          </p:cNvPr>
          <p:cNvCxnSpPr>
            <a:cxnSpLocks/>
          </p:cNvCxnSpPr>
          <p:nvPr/>
        </p:nvCxnSpPr>
        <p:spPr>
          <a:xfrm flipV="1">
            <a:off x="6129540" y="4763634"/>
            <a:ext cx="127989" cy="7663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/>
      <p:bldP spid="18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B992E-841E-44C0-B208-760447D2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CLD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810D3-E93D-4F68-AE76-08857FB1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38593B-6243-4183-A8CD-3758526FEF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07" y="2458674"/>
            <a:ext cx="5353050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52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87D7C7B-9BE4-413A-9FE3-0C961B32AE7F}"/>
              </a:ext>
            </a:extLst>
          </p:cNvPr>
          <p:cNvGrpSpPr/>
          <p:nvPr/>
        </p:nvGrpSpPr>
        <p:grpSpPr>
          <a:xfrm>
            <a:off x="468222" y="2127341"/>
            <a:ext cx="3238500" cy="2105025"/>
            <a:chOff x="636270" y="2280691"/>
            <a:chExt cx="3238500" cy="210502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6051F8A-55E5-48BD-AACD-618BEE8BEAA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" y="2280691"/>
              <a:ext cx="3238500" cy="210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B2419D0-60A4-4300-A11E-397A23367901}"/>
                </a:ext>
              </a:extLst>
            </p:cNvPr>
            <p:cNvSpPr/>
            <p:nvPr/>
          </p:nvSpPr>
          <p:spPr>
            <a:xfrm>
              <a:off x="3323509" y="2298109"/>
              <a:ext cx="473429" cy="4102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D3101-E414-44EF-B175-2CC14CB5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CLD</a:t>
            </a:r>
            <a:endParaRPr lang="ru-RU" dirty="0"/>
          </a:p>
        </p:txBody>
      </p:sp>
      <p:sp>
        <p:nvSpPr>
          <p:cNvPr id="5" name="Стрелка: круговая 4">
            <a:extLst>
              <a:ext uri="{FF2B5EF4-FFF2-40B4-BE49-F238E27FC236}">
                <a16:creationId xmlns:a16="http://schemas.microsoft.com/office/drawing/2014/main" id="{050B99DA-921F-4323-B248-DC335CFE1670}"/>
              </a:ext>
            </a:extLst>
          </p:cNvPr>
          <p:cNvSpPr/>
          <p:nvPr/>
        </p:nvSpPr>
        <p:spPr>
          <a:xfrm rot="14758912">
            <a:off x="2096182" y="2481541"/>
            <a:ext cx="896983" cy="93766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938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52DA22-F8E3-4246-A405-DEB2F651D6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5" y="2250892"/>
            <a:ext cx="28384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EEAD4D-F7A1-4AA9-B6AF-400BB1C1FF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53" y="2127341"/>
            <a:ext cx="2790825" cy="19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2E2229D-766B-45CF-AAB2-E916DA6EC015}"/>
              </a:ext>
            </a:extLst>
          </p:cNvPr>
          <p:cNvGrpSpPr/>
          <p:nvPr/>
        </p:nvGrpSpPr>
        <p:grpSpPr>
          <a:xfrm>
            <a:off x="2314303" y="4359389"/>
            <a:ext cx="3505200" cy="2000250"/>
            <a:chOff x="2314303" y="4359389"/>
            <a:chExt cx="3505200" cy="200025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A7F40F7-750A-4D10-A398-990506461948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303" y="4359389"/>
              <a:ext cx="3505200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B006012-7AF2-45B0-A24B-71A023D08028}"/>
                </a:ext>
              </a:extLst>
            </p:cNvPr>
            <p:cNvSpPr/>
            <p:nvPr/>
          </p:nvSpPr>
          <p:spPr>
            <a:xfrm>
              <a:off x="3478715" y="5267800"/>
              <a:ext cx="1032324" cy="4102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948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6F671-D1BE-4B04-9E0B-E514C3A4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 in CLD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CD58C-674F-4DD3-8A0E-AE7D6993D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Reinforcing (Positive) loops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A98768-5372-4C41-B5DD-32A25C405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Self-reproducing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Accelerating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Destabilizing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Cause growing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DE654B8-C089-405C-B997-904449FB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Balancing (negative) loops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767146B-878B-457B-98A3-86BCFFC06B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Tending to a goal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Returning to balance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Stabilizing</a:t>
            </a:r>
          </a:p>
          <a:p>
            <a:pPr indent="180000">
              <a:buFont typeface="Arial" panose="020B0604020202020204" pitchFamily="34" charset="0"/>
              <a:buChar char="•"/>
            </a:pPr>
            <a:r>
              <a:rPr lang="en-US" dirty="0"/>
              <a:t>Prevent growing</a:t>
            </a:r>
            <a:endParaRPr lang="ru-RU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77C2D87-4A43-498B-A01D-4D6843F459E1}"/>
              </a:ext>
            </a:extLst>
          </p:cNvPr>
          <p:cNvGrpSpPr/>
          <p:nvPr/>
        </p:nvGrpSpPr>
        <p:grpSpPr>
          <a:xfrm>
            <a:off x="3866604" y="2582334"/>
            <a:ext cx="779418" cy="713503"/>
            <a:chOff x="3866604" y="2582334"/>
            <a:chExt cx="779418" cy="713503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6572F739-8822-4582-95D9-63F38C95288B}"/>
                </a:ext>
              </a:extLst>
            </p:cNvPr>
            <p:cNvGrpSpPr/>
            <p:nvPr/>
          </p:nvGrpSpPr>
          <p:grpSpPr>
            <a:xfrm>
              <a:off x="3866604" y="2582334"/>
              <a:ext cx="779418" cy="713503"/>
              <a:chOff x="3831770" y="3697387"/>
              <a:chExt cx="779418" cy="713503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00E4819F-E98B-490C-BE07-A9E463141316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1D8BF4-8FAC-4487-A023-1450B62B0DDB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13384F98-7510-43D3-AF3A-8F85AF382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A3A3B14F-9C95-4480-8F8C-0DCF3A789B12}"/>
                </a:ext>
              </a:extLst>
            </p:cNvPr>
            <p:cNvGrpSpPr/>
            <p:nvPr/>
          </p:nvGrpSpPr>
          <p:grpSpPr>
            <a:xfrm>
              <a:off x="4078693" y="2814570"/>
              <a:ext cx="263797" cy="274559"/>
              <a:chOff x="3504928" y="3383348"/>
              <a:chExt cx="263797" cy="274559"/>
            </a:xfrm>
          </p:grpSpPr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49527ECE-AA72-45A7-8DF5-C7AFE3FD2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826" y="3383348"/>
                <a:ext cx="0" cy="2745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2D35D121-063D-486F-88DA-5A66DBBD3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4928" y="3520628"/>
                <a:ext cx="2637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2F8CC47-A06B-45CB-99E6-ED2D7C0CCC3D}"/>
              </a:ext>
            </a:extLst>
          </p:cNvPr>
          <p:cNvGrpSpPr/>
          <p:nvPr/>
        </p:nvGrpSpPr>
        <p:grpSpPr>
          <a:xfrm>
            <a:off x="3866604" y="3549398"/>
            <a:ext cx="779418" cy="713503"/>
            <a:chOff x="3866604" y="3549398"/>
            <a:chExt cx="779418" cy="713503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BA8A892-C449-4EAC-B89B-71FBE7CB6BBB}"/>
                </a:ext>
              </a:extLst>
            </p:cNvPr>
            <p:cNvGrpSpPr/>
            <p:nvPr/>
          </p:nvGrpSpPr>
          <p:grpSpPr>
            <a:xfrm>
              <a:off x="3866604" y="3549398"/>
              <a:ext cx="779418" cy="713503"/>
              <a:chOff x="3831770" y="3697387"/>
              <a:chExt cx="779418" cy="713503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97219684-1502-414A-9A55-7A5F268C296B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0AE9B123-78B9-48AB-B97D-29A528D51E88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0308A4DD-E300-4C73-8B5E-8582CEE0D2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E7E6860E-123D-4B8A-95CD-915595E7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4661" y="3701424"/>
              <a:ext cx="432150" cy="434975"/>
            </a:xfrm>
            <a:prstGeom prst="rect">
              <a:avLst/>
            </a:prstGeom>
          </p:spPr>
        </p:pic>
      </p:grp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7E4F12D-2DCC-4314-B638-9297DAF6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59" y="4881342"/>
            <a:ext cx="443384" cy="457027"/>
          </a:xfrm>
          <a:prstGeom prst="rect">
            <a:avLst/>
          </a:prstGeom>
        </p:spPr>
      </p:pic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DC01F6AF-F21B-473B-BAD9-04AC50CB9943}"/>
              </a:ext>
            </a:extLst>
          </p:cNvPr>
          <p:cNvGrpSpPr/>
          <p:nvPr/>
        </p:nvGrpSpPr>
        <p:grpSpPr>
          <a:xfrm>
            <a:off x="10175964" y="2605113"/>
            <a:ext cx="779418" cy="713503"/>
            <a:chOff x="10175964" y="2605113"/>
            <a:chExt cx="779418" cy="713503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2806CEB5-0395-4393-B9D6-456D6DD70954}"/>
                </a:ext>
              </a:extLst>
            </p:cNvPr>
            <p:cNvGrpSpPr/>
            <p:nvPr/>
          </p:nvGrpSpPr>
          <p:grpSpPr>
            <a:xfrm>
              <a:off x="10175964" y="2605113"/>
              <a:ext cx="779418" cy="713503"/>
              <a:chOff x="3831770" y="3697387"/>
              <a:chExt cx="779418" cy="713503"/>
            </a:xfrm>
          </p:grpSpPr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02DCFAFB-CF89-472B-BEB6-4358FFDE83F4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8CFD275-DFB9-4697-ADC8-F34A51D05AEA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9716287E-B591-4878-AEDF-83A252277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4FD7A0CC-9499-4E44-AA65-309DD8D19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053" y="2974629"/>
              <a:ext cx="2637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4DBC29C-51E6-4A50-9BFD-3F688B84B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6" y="4881449"/>
            <a:ext cx="474664" cy="456920"/>
          </a:xfrm>
          <a:prstGeom prst="rect">
            <a:avLst/>
          </a:prstGeom>
        </p:spPr>
      </p:pic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EB335F9-10FE-45E6-B380-E56F106F4824}"/>
              </a:ext>
            </a:extLst>
          </p:cNvPr>
          <p:cNvGrpSpPr/>
          <p:nvPr/>
        </p:nvGrpSpPr>
        <p:grpSpPr>
          <a:xfrm>
            <a:off x="10175964" y="3525326"/>
            <a:ext cx="779418" cy="713503"/>
            <a:chOff x="10175964" y="3525326"/>
            <a:chExt cx="779418" cy="713503"/>
          </a:xfrm>
        </p:grpSpPr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D31FA704-2F35-4AF9-8194-21D383663F4C}"/>
                </a:ext>
              </a:extLst>
            </p:cNvPr>
            <p:cNvGrpSpPr/>
            <p:nvPr/>
          </p:nvGrpSpPr>
          <p:grpSpPr>
            <a:xfrm>
              <a:off x="10175964" y="3525326"/>
              <a:ext cx="779418" cy="713503"/>
              <a:chOff x="3831770" y="3697387"/>
              <a:chExt cx="779418" cy="713503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6987D1E8-FA41-4462-B6E4-2772B507F1AC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86B3243D-F203-4BEF-8FB6-4D4F3A21064C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8" name="Прямая со стрелкой 47">
                <a:extLst>
                  <a:ext uri="{FF2B5EF4-FFF2-40B4-BE49-F238E27FC236}">
                    <a16:creationId xmlns:a16="http://schemas.microsoft.com/office/drawing/2014/main" id="{8D44EDB4-B708-49BA-9E12-98ECAF04B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8DC63423-C8B5-4E12-90B0-4706A1E7F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82621" y="3745409"/>
              <a:ext cx="474664" cy="298863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A3BE205-F1BF-4614-B175-BC1157CC2F63}"/>
              </a:ext>
            </a:extLst>
          </p:cNvPr>
          <p:cNvSpPr txBox="1"/>
          <p:nvPr/>
        </p:nvSpPr>
        <p:spPr>
          <a:xfrm>
            <a:off x="807720" y="5707884"/>
            <a:ext cx="481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number of negative signs in the loop is even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BD196-547C-41AB-A74F-ECECA01C9806}"/>
              </a:ext>
            </a:extLst>
          </p:cNvPr>
          <p:cNvSpPr txBox="1"/>
          <p:nvPr/>
        </p:nvSpPr>
        <p:spPr>
          <a:xfrm>
            <a:off x="6217920" y="5703114"/>
            <a:ext cx="472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number of negative signs in the loop is odd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1F702A29-98E1-4119-9B49-18CBE73BDF18}"/>
              </a:ext>
            </a:extLst>
          </p:cNvPr>
          <p:cNvGrpSpPr/>
          <p:nvPr/>
        </p:nvGrpSpPr>
        <p:grpSpPr>
          <a:xfrm>
            <a:off x="3866604" y="4555660"/>
            <a:ext cx="779418" cy="713503"/>
            <a:chOff x="3866604" y="4555660"/>
            <a:chExt cx="779418" cy="713503"/>
          </a:xfrm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BFCDF808-24B8-4F24-9631-10950D3763AB}"/>
                </a:ext>
              </a:extLst>
            </p:cNvPr>
            <p:cNvGrpSpPr/>
            <p:nvPr/>
          </p:nvGrpSpPr>
          <p:grpSpPr>
            <a:xfrm>
              <a:off x="3866604" y="4555660"/>
              <a:ext cx="779418" cy="713503"/>
              <a:chOff x="3831770" y="3697387"/>
              <a:chExt cx="779418" cy="713503"/>
            </a:xfrm>
          </p:grpSpPr>
          <p:sp>
            <p:nvSpPr>
              <p:cNvPr id="60" name="Овал 59">
                <a:extLst>
                  <a:ext uri="{FF2B5EF4-FFF2-40B4-BE49-F238E27FC236}">
                    <a16:creationId xmlns:a16="http://schemas.microsoft.com/office/drawing/2014/main" id="{364C2DFC-17D9-4BF6-BF1B-552C1B8C769C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8BB1D98F-931C-4FFE-986E-667A000C7077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2" name="Прямая со стрелкой 61">
                <a:extLst>
                  <a:ext uri="{FF2B5EF4-FFF2-40B4-BE49-F238E27FC236}">
                    <a16:creationId xmlns:a16="http://schemas.microsoft.com/office/drawing/2014/main" id="{A9374DC9-8656-46A0-8557-0B2EEAC8C8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1F8ED0-A63C-40DC-AB8B-B122475BE579}"/>
                </a:ext>
              </a:extLst>
            </p:cNvPr>
            <p:cNvSpPr txBox="1"/>
            <p:nvPr/>
          </p:nvSpPr>
          <p:spPr>
            <a:xfrm>
              <a:off x="4047587" y="4680726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  <a:endParaRPr lang="ru-RU" sz="2400" dirty="0"/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7951ADC-A92E-47C2-B9B2-29113F4E2496}"/>
              </a:ext>
            </a:extLst>
          </p:cNvPr>
          <p:cNvGrpSpPr/>
          <p:nvPr/>
        </p:nvGrpSpPr>
        <p:grpSpPr>
          <a:xfrm>
            <a:off x="10130242" y="4554806"/>
            <a:ext cx="779418" cy="713503"/>
            <a:chOff x="3866604" y="4555660"/>
            <a:chExt cx="779418" cy="713503"/>
          </a:xfrm>
        </p:grpSpPr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33D4638-A26E-4A3C-96D0-5AB7309285E5}"/>
                </a:ext>
              </a:extLst>
            </p:cNvPr>
            <p:cNvGrpSpPr/>
            <p:nvPr/>
          </p:nvGrpSpPr>
          <p:grpSpPr>
            <a:xfrm>
              <a:off x="3866604" y="4555660"/>
              <a:ext cx="779418" cy="713503"/>
              <a:chOff x="3831770" y="3697387"/>
              <a:chExt cx="779418" cy="713503"/>
            </a:xfrm>
          </p:grpSpPr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E2700251-35B8-4A76-9543-DC39BDBFE6AD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52BF2349-BC5E-488D-BF03-0C6ED570917B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0" name="Прямая со стрелкой 69">
                <a:extLst>
                  <a:ext uri="{FF2B5EF4-FFF2-40B4-BE49-F238E27FC236}">
                    <a16:creationId xmlns:a16="http://schemas.microsoft.com/office/drawing/2014/main" id="{8722466B-C3D4-4374-820B-B879B3BBC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33B6F94-F833-44B2-808B-D386A6697F86}"/>
                </a:ext>
              </a:extLst>
            </p:cNvPr>
            <p:cNvSpPr txBox="1"/>
            <p:nvPr/>
          </p:nvSpPr>
          <p:spPr>
            <a:xfrm>
              <a:off x="4047587" y="4680726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8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6" grpId="0" build="p"/>
      <p:bldP spid="7" grpId="0" build="p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87D7C7B-9BE4-413A-9FE3-0C961B32AE7F}"/>
              </a:ext>
            </a:extLst>
          </p:cNvPr>
          <p:cNvGrpSpPr/>
          <p:nvPr/>
        </p:nvGrpSpPr>
        <p:grpSpPr>
          <a:xfrm>
            <a:off x="468222" y="2127341"/>
            <a:ext cx="3238500" cy="2105025"/>
            <a:chOff x="636270" y="2280691"/>
            <a:chExt cx="3238500" cy="210502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6051F8A-55E5-48BD-AACD-618BEE8BEAA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" y="2280691"/>
              <a:ext cx="3238500" cy="210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B2419D0-60A4-4300-A11E-397A23367901}"/>
                </a:ext>
              </a:extLst>
            </p:cNvPr>
            <p:cNvSpPr/>
            <p:nvPr/>
          </p:nvSpPr>
          <p:spPr>
            <a:xfrm>
              <a:off x="3323509" y="2298109"/>
              <a:ext cx="473429" cy="4102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D3101-E414-44EF-B175-2CC14CB5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 in CLD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52DA22-F8E3-4246-A405-DEB2F651D6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5" y="2250892"/>
            <a:ext cx="28384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EEAD4D-F7A1-4AA9-B6AF-400BB1C1FF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53" y="2127341"/>
            <a:ext cx="2790825" cy="192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2E2229D-766B-45CF-AAB2-E916DA6EC015}"/>
              </a:ext>
            </a:extLst>
          </p:cNvPr>
          <p:cNvGrpSpPr/>
          <p:nvPr/>
        </p:nvGrpSpPr>
        <p:grpSpPr>
          <a:xfrm>
            <a:off x="2314303" y="4359389"/>
            <a:ext cx="3505200" cy="2000250"/>
            <a:chOff x="2314303" y="4359389"/>
            <a:chExt cx="3505200" cy="200025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A7F40F7-750A-4D10-A398-990506461948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303" y="4359389"/>
              <a:ext cx="3505200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B006012-7AF2-45B0-A24B-71A023D08028}"/>
                </a:ext>
              </a:extLst>
            </p:cNvPr>
            <p:cNvSpPr/>
            <p:nvPr/>
          </p:nvSpPr>
          <p:spPr>
            <a:xfrm>
              <a:off x="3478715" y="5267800"/>
              <a:ext cx="1032324" cy="4102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2AB858A-180E-4DD7-9ADC-339FF5FB1EAF}"/>
              </a:ext>
            </a:extLst>
          </p:cNvPr>
          <p:cNvGrpSpPr/>
          <p:nvPr/>
        </p:nvGrpSpPr>
        <p:grpSpPr>
          <a:xfrm rot="16200000" flipV="1">
            <a:off x="2222866" y="2670945"/>
            <a:ext cx="633924" cy="580313"/>
            <a:chOff x="3866604" y="2582334"/>
            <a:chExt cx="779418" cy="713503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D3E80C46-03EC-4C81-BAE3-0DFF4BE442CC}"/>
                </a:ext>
              </a:extLst>
            </p:cNvPr>
            <p:cNvGrpSpPr/>
            <p:nvPr/>
          </p:nvGrpSpPr>
          <p:grpSpPr>
            <a:xfrm>
              <a:off x="3866604" y="2582334"/>
              <a:ext cx="779418" cy="713503"/>
              <a:chOff x="3831770" y="3697387"/>
              <a:chExt cx="779418" cy="713503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0CC335BC-7BD1-429A-B84B-EC170B50AA21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37B6366-CE2A-4F25-82EC-88D35B23F96A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 стрелкой 20">
                <a:extLst>
                  <a:ext uri="{FF2B5EF4-FFF2-40B4-BE49-F238E27FC236}">
                    <a16:creationId xmlns:a16="http://schemas.microsoft.com/office/drawing/2014/main" id="{C76CA8E6-B13D-46AB-ABA7-75D8BF793D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12978362-83BB-4A35-9046-93D9E8C5438A}"/>
                </a:ext>
              </a:extLst>
            </p:cNvPr>
            <p:cNvGrpSpPr/>
            <p:nvPr/>
          </p:nvGrpSpPr>
          <p:grpSpPr>
            <a:xfrm>
              <a:off x="4078693" y="2814570"/>
              <a:ext cx="263797" cy="274559"/>
              <a:chOff x="3504928" y="3383348"/>
              <a:chExt cx="263797" cy="274559"/>
            </a:xfrm>
          </p:grpSpPr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35D12BC2-25A5-4627-9D46-5BED3C1B8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826" y="3383348"/>
                <a:ext cx="0" cy="2745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19A054F9-6093-432C-8515-7021B94E5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4928" y="3520628"/>
                <a:ext cx="2637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EA09F7B-A5D4-4A98-9304-BD708476667B}"/>
              </a:ext>
            </a:extLst>
          </p:cNvPr>
          <p:cNvGrpSpPr/>
          <p:nvPr/>
        </p:nvGrpSpPr>
        <p:grpSpPr>
          <a:xfrm rot="16200000" flipV="1">
            <a:off x="5283254" y="2566202"/>
            <a:ext cx="633924" cy="580313"/>
            <a:chOff x="3866604" y="2582334"/>
            <a:chExt cx="779418" cy="713503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55B83E0C-1B63-4643-ACD7-4A00669FF55F}"/>
                </a:ext>
              </a:extLst>
            </p:cNvPr>
            <p:cNvGrpSpPr/>
            <p:nvPr/>
          </p:nvGrpSpPr>
          <p:grpSpPr>
            <a:xfrm>
              <a:off x="3866604" y="2582334"/>
              <a:ext cx="779418" cy="713503"/>
              <a:chOff x="3831770" y="3697387"/>
              <a:chExt cx="779418" cy="713503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E3177E8-51E2-462A-BF21-8C9D3AC3CE59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E8DFB15-EEE1-40F5-9E84-0A8B9179E7CA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9" name="Прямая со стрелкой 28">
                <a:extLst>
                  <a:ext uri="{FF2B5EF4-FFF2-40B4-BE49-F238E27FC236}">
                    <a16:creationId xmlns:a16="http://schemas.microsoft.com/office/drawing/2014/main" id="{A85CDC2E-74B4-4DD6-A580-0AC4DB9401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B11F5EF-9679-4C6C-9B3D-E0EF3BB3AA0D}"/>
                </a:ext>
              </a:extLst>
            </p:cNvPr>
            <p:cNvGrpSpPr/>
            <p:nvPr/>
          </p:nvGrpSpPr>
          <p:grpSpPr>
            <a:xfrm>
              <a:off x="4078693" y="2814570"/>
              <a:ext cx="263797" cy="274559"/>
              <a:chOff x="3504928" y="3383348"/>
              <a:chExt cx="263797" cy="274559"/>
            </a:xfrm>
          </p:grpSpPr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2D4E98B4-3FBA-4C1E-A150-A81BB12F4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826" y="3383348"/>
                <a:ext cx="0" cy="2745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117F385E-B090-41B2-9168-6FD29AB05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4928" y="3520628"/>
                <a:ext cx="2637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E1B7C87-9BFE-4919-B71B-3A7B04660BDB}"/>
              </a:ext>
            </a:extLst>
          </p:cNvPr>
          <p:cNvGrpSpPr/>
          <p:nvPr/>
        </p:nvGrpSpPr>
        <p:grpSpPr>
          <a:xfrm>
            <a:off x="9572288" y="2447597"/>
            <a:ext cx="549970" cy="600777"/>
            <a:chOff x="9648488" y="2513992"/>
            <a:chExt cx="549970" cy="600777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BA0069DC-2993-480C-875A-5D7FF6B94D04}"/>
                </a:ext>
              </a:extLst>
            </p:cNvPr>
            <p:cNvGrpSpPr/>
            <p:nvPr/>
          </p:nvGrpSpPr>
          <p:grpSpPr>
            <a:xfrm rot="16200000" flipV="1">
              <a:off x="9623084" y="2539396"/>
              <a:ext cx="600777" cy="549970"/>
              <a:chOff x="3831770" y="3697387"/>
              <a:chExt cx="779418" cy="713503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8F240A50-5AB8-415D-A720-E4FE80B1B29C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07DFFD6C-C88E-49F5-83EC-059A837C82EB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278C7E2C-982D-4767-8E9A-29CDDAF55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021D9F7-33CE-41A3-89E9-D6094724C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966" y="2849623"/>
              <a:ext cx="203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D801BBE-9FC8-45ED-9940-6DB0915167C5}"/>
              </a:ext>
            </a:extLst>
          </p:cNvPr>
          <p:cNvGrpSpPr/>
          <p:nvPr/>
        </p:nvGrpSpPr>
        <p:grpSpPr>
          <a:xfrm flipH="1">
            <a:off x="3663623" y="5077281"/>
            <a:ext cx="549970" cy="600777"/>
            <a:chOff x="9648488" y="2513992"/>
            <a:chExt cx="549970" cy="600777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A553C4B4-846D-44E1-A6F7-73967804D081}"/>
                </a:ext>
              </a:extLst>
            </p:cNvPr>
            <p:cNvGrpSpPr/>
            <p:nvPr/>
          </p:nvGrpSpPr>
          <p:grpSpPr>
            <a:xfrm rot="16200000" flipV="1">
              <a:off x="9623084" y="2539396"/>
              <a:ext cx="600777" cy="549970"/>
              <a:chOff x="3831770" y="3697387"/>
              <a:chExt cx="779418" cy="713503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CEDD47E8-3BF1-4592-9F73-3EE06693E7D5}"/>
                  </a:ext>
                </a:extLst>
              </p:cNvPr>
              <p:cNvSpPr/>
              <p:nvPr/>
            </p:nvSpPr>
            <p:spPr>
              <a:xfrm>
                <a:off x="3831770" y="3722913"/>
                <a:ext cx="687977" cy="6879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BAA30564-1E25-4431-A21D-372597D5FF0C}"/>
                  </a:ext>
                </a:extLst>
              </p:cNvPr>
              <p:cNvSpPr/>
              <p:nvPr/>
            </p:nvSpPr>
            <p:spPr>
              <a:xfrm>
                <a:off x="4175759" y="3697387"/>
                <a:ext cx="435429" cy="3695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0B7F9104-328F-4C50-B524-33D1200AA6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3418" y="3985260"/>
                <a:ext cx="8710" cy="81642"/>
              </a:xfrm>
              <a:prstGeom prst="straightConnector1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3375500F-010F-46C5-BB58-9F4E4F2FB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966" y="2849623"/>
              <a:ext cx="203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BA657-BDDB-48A0-A113-BC1B3145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7B748DB-E190-4D3E-929B-7298220DACEA}"/>
              </a:ext>
            </a:extLst>
          </p:cNvPr>
          <p:cNvCxnSpPr>
            <a:cxnSpLocks/>
          </p:cNvCxnSpPr>
          <p:nvPr/>
        </p:nvCxnSpPr>
        <p:spPr>
          <a:xfrm>
            <a:off x="4186990" y="3097259"/>
            <a:ext cx="14341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6E60D1-2290-4577-8128-CCB2C916935D}"/>
              </a:ext>
            </a:extLst>
          </p:cNvPr>
          <p:cNvSpPr txBox="1"/>
          <p:nvPr/>
        </p:nvSpPr>
        <p:spPr>
          <a:xfrm>
            <a:off x="1845957" y="2897204"/>
            <a:ext cx="207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Number of Orders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AF1FF-804F-4398-AF8F-2DB33F6326C6}"/>
              </a:ext>
            </a:extLst>
          </p:cNvPr>
          <p:cNvSpPr txBox="1"/>
          <p:nvPr/>
        </p:nvSpPr>
        <p:spPr>
          <a:xfrm>
            <a:off x="5723334" y="2897204"/>
            <a:ext cx="2222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Number of Delivery</a:t>
            </a:r>
            <a:endParaRPr lang="ru-RU" sz="20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8D5DC55-33CA-4086-BA39-9979D00826E3}"/>
              </a:ext>
            </a:extLst>
          </p:cNvPr>
          <p:cNvCxnSpPr/>
          <p:nvPr/>
        </p:nvCxnSpPr>
        <p:spPr>
          <a:xfrm>
            <a:off x="4812632" y="2897204"/>
            <a:ext cx="0" cy="400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D56751-3C13-4764-92D4-E4175BEA561C}"/>
              </a:ext>
            </a:extLst>
          </p:cNvPr>
          <p:cNvCxnSpPr/>
          <p:nvPr/>
        </p:nvCxnSpPr>
        <p:spPr>
          <a:xfrm>
            <a:off x="4892843" y="2897204"/>
            <a:ext cx="0" cy="400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1A7C50-0E32-4253-97FD-9AF553595A26}"/>
              </a:ext>
            </a:extLst>
          </p:cNvPr>
          <p:cNvSpPr txBox="1"/>
          <p:nvPr/>
        </p:nvSpPr>
        <p:spPr>
          <a:xfrm>
            <a:off x="5308248" y="26785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085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386</Words>
  <Application>Microsoft Office PowerPoint</Application>
  <PresentationFormat>Широкоэкранный</PresentationFormat>
  <Paragraphs>101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Ретро</vt:lpstr>
      <vt:lpstr>Simulation</vt:lpstr>
      <vt:lpstr>System dynamics</vt:lpstr>
      <vt:lpstr>Causal Loop Diagrams</vt:lpstr>
      <vt:lpstr>Causal Loop Diagrams</vt:lpstr>
      <vt:lpstr>CLD example</vt:lpstr>
      <vt:lpstr>Loops in CLD</vt:lpstr>
      <vt:lpstr>Types of Loops in CLD</vt:lpstr>
      <vt:lpstr>Types of Loops in CLD</vt:lpstr>
      <vt:lpstr>Delays</vt:lpstr>
      <vt:lpstr>CLD loops example</vt:lpstr>
      <vt:lpstr>Stock and Flow Maps</vt:lpstr>
      <vt:lpstr>Stock and Flow Maps</vt:lpstr>
      <vt:lpstr>Stocks and Flows examples</vt:lpstr>
      <vt:lpstr>Stocks and Flows examples</vt:lpstr>
      <vt:lpstr>Calculations in Stocks and Flows</vt:lpstr>
      <vt:lpstr>Stocks and Flows examples</vt:lpstr>
      <vt:lpstr>Stocks influence rates</vt:lpstr>
      <vt:lpstr>Stocks influence rates</vt:lpstr>
      <vt:lpstr>Stocks and Flows  vs  Causal Loops</vt:lpstr>
      <vt:lpstr>Jay Wright Forrester</vt:lpstr>
      <vt:lpstr>Variables and Parameters</vt:lpstr>
      <vt:lpstr>Calculations</vt:lpstr>
      <vt:lpstr>Delays</vt:lpstr>
      <vt:lpstr>Delays</vt:lpstr>
      <vt:lpstr>Delay of order 3 (D3)</vt:lpstr>
      <vt:lpstr>Chain of blocks (boxes)</vt:lpstr>
      <vt:lpstr>System Dynamics</vt:lpstr>
      <vt:lpstr>Презентация PowerPoint</vt:lpstr>
      <vt:lpstr>Overview</vt:lpstr>
      <vt:lpstr>Details</vt:lpstr>
      <vt:lpstr>More details</vt:lpstr>
      <vt:lpstr>Too many  details…</vt:lpstr>
      <vt:lpstr>Final model</vt:lpstr>
      <vt:lpstr>Laboratory #15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4</cp:revision>
  <dcterms:created xsi:type="dcterms:W3CDTF">2019-04-29T05:51:27Z</dcterms:created>
  <dcterms:modified xsi:type="dcterms:W3CDTF">2019-05-06T01:32:15Z</dcterms:modified>
</cp:coreProperties>
</file>