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1230" y="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87D5-382D-4D07-9333-80FC7797D0C2}" type="datetimeFigureOut">
              <a:rPr lang="ru-RU" smtClean="0"/>
              <a:t>17.10.2017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4BA4-687A-45BB-AA27-6AD24D2F4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87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87D5-382D-4D07-9333-80FC7797D0C2}" type="datetimeFigureOut">
              <a:rPr lang="ru-RU" smtClean="0"/>
              <a:t>17.10.2017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4BA4-687A-45BB-AA27-6AD24D2F4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954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87D5-382D-4D07-9333-80FC7797D0C2}" type="datetimeFigureOut">
              <a:rPr lang="ru-RU" smtClean="0"/>
              <a:t>17.10.2017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4BA4-687A-45BB-AA27-6AD24D2F4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72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87D5-382D-4D07-9333-80FC7797D0C2}" type="datetimeFigureOut">
              <a:rPr lang="ru-RU" smtClean="0"/>
              <a:t>17.10.2017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4BA4-687A-45BB-AA27-6AD24D2F4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37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87D5-382D-4D07-9333-80FC7797D0C2}" type="datetimeFigureOut">
              <a:rPr lang="ru-RU" smtClean="0"/>
              <a:t>17.10.2017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4BA4-687A-45BB-AA27-6AD24D2F4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10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87D5-382D-4D07-9333-80FC7797D0C2}" type="datetimeFigureOut">
              <a:rPr lang="ru-RU" smtClean="0"/>
              <a:t>17.10.2017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4BA4-687A-45BB-AA27-6AD24D2F4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4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87D5-382D-4D07-9333-80FC7797D0C2}" type="datetimeFigureOut">
              <a:rPr lang="ru-RU" smtClean="0"/>
              <a:t>17.10.2017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4BA4-687A-45BB-AA27-6AD24D2F4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57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87D5-382D-4D07-9333-80FC7797D0C2}" type="datetimeFigureOut">
              <a:rPr lang="ru-RU" smtClean="0"/>
              <a:t>17.10.2017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4BA4-687A-45BB-AA27-6AD24D2F4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68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87D5-382D-4D07-9333-80FC7797D0C2}" type="datetimeFigureOut">
              <a:rPr lang="ru-RU" smtClean="0"/>
              <a:t>17.10.2017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4BA4-687A-45BB-AA27-6AD24D2F4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83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87D5-382D-4D07-9333-80FC7797D0C2}" type="datetimeFigureOut">
              <a:rPr lang="ru-RU" smtClean="0"/>
              <a:t>17.10.2017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4BA4-687A-45BB-AA27-6AD24D2F4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72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87D5-382D-4D07-9333-80FC7797D0C2}" type="datetimeFigureOut">
              <a:rPr lang="ru-RU" smtClean="0"/>
              <a:t>17.10.2017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4BA4-687A-45BB-AA27-6AD24D2F4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09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C87D5-382D-4D07-9333-80FC7797D0C2}" type="datetimeFigureOut">
              <a:rPr lang="ru-RU" smtClean="0"/>
              <a:t>17.10.2017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14BA4-687A-45BB-AA27-6AD24D2F4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09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5835" y="1122363"/>
            <a:ext cx="8624047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Принципы и механизмы объектно-ориентированного проектирования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923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  </a:t>
            </a:r>
            <a:r>
              <a:rPr lang="en-US" dirty="0"/>
              <a:t>vs</a:t>
            </a:r>
            <a:r>
              <a:rPr lang="ru-RU" dirty="0"/>
              <a:t> </a:t>
            </a:r>
            <a:r>
              <a:rPr lang="en-US" dirty="0"/>
              <a:t> </a:t>
            </a:r>
            <a:r>
              <a:rPr lang="ru-RU" dirty="0"/>
              <a:t>Композиция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23763"/>
          </a:xfrm>
        </p:spPr>
        <p:txBody>
          <a:bodyPr/>
          <a:lstStyle/>
          <a:p>
            <a:pPr marL="0" indent="0">
              <a:buNone/>
            </a:pPr>
            <a:r>
              <a:rPr lang="ru-RU" altLang="ru-RU" dirty="0"/>
              <a:t>Композицию стоит предпочитать наследованию.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89648" y="1281953"/>
            <a:ext cx="8525434" cy="254597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823882" y="2484159"/>
            <a:ext cx="40508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00B050"/>
                </a:solidFill>
              </a:rPr>
              <a:t>Второй принцип </a:t>
            </a:r>
          </a:p>
          <a:p>
            <a:r>
              <a:rPr lang="ru-RU" sz="2400" dirty="0">
                <a:solidFill>
                  <a:srgbClr val="00B050"/>
                </a:solidFill>
              </a:rPr>
              <a:t>объектно-ориентированного </a:t>
            </a:r>
          </a:p>
          <a:p>
            <a:r>
              <a:rPr lang="ru-RU" sz="2400" dirty="0">
                <a:solidFill>
                  <a:srgbClr val="00B050"/>
                </a:solidFill>
              </a:rPr>
              <a:t>проектирования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82220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Паттерны проектирования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2376" y="1825625"/>
            <a:ext cx="8102974" cy="4351338"/>
          </a:xfrm>
        </p:spPr>
        <p:txBody>
          <a:bodyPr/>
          <a:lstStyle/>
          <a:p>
            <a:pPr marL="0" indent="0">
              <a:buNone/>
            </a:pPr>
            <a:r>
              <a:rPr lang="ru-RU" i="1" dirty="0"/>
              <a:t>Паттерн</a:t>
            </a:r>
            <a:r>
              <a:rPr lang="ru-RU" dirty="0"/>
              <a:t> (шаблон) проектирования – это описание взаимодействия </a:t>
            </a:r>
            <a:r>
              <a:rPr lang="ru-RU" b="1" dirty="0"/>
              <a:t>объектов</a:t>
            </a:r>
            <a:r>
              <a:rPr lang="ru-RU" dirty="0"/>
              <a:t> и </a:t>
            </a:r>
            <a:r>
              <a:rPr lang="ru-RU" b="1" dirty="0"/>
              <a:t>классов</a:t>
            </a:r>
            <a:r>
              <a:rPr lang="ru-RU" dirty="0"/>
              <a:t>, адаптированное для решения общей задачи проектирования в конкретном контексте.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Другими словами, паттерны – это некоторые обобщенные решения задач, часто встречающихся при проектировании программных приложений.</a:t>
            </a:r>
          </a:p>
        </p:txBody>
      </p:sp>
    </p:spTree>
    <p:extLst>
      <p:ext uri="{BB962C8B-B14F-4D97-AF65-F5344CB8AC3E}">
        <p14:creationId xmlns:p14="http://schemas.microsoft.com/office/powerpoint/2010/main" val="36360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относится к паттернам?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Гамма</a:t>
            </a:r>
            <a:r>
              <a:rPr lang="en-US" dirty="0"/>
              <a:t> Э., </a:t>
            </a:r>
            <a:r>
              <a:rPr lang="en-US" dirty="0" err="1"/>
              <a:t>Хелм</a:t>
            </a:r>
            <a:r>
              <a:rPr lang="en-US" dirty="0"/>
              <a:t> Р., </a:t>
            </a:r>
            <a:r>
              <a:rPr lang="en-US" dirty="0" err="1"/>
              <a:t>Джонсон</a:t>
            </a:r>
            <a:r>
              <a:rPr lang="en-US" dirty="0"/>
              <a:t> Р., Влиссидес </a:t>
            </a:r>
            <a:r>
              <a:rPr lang="en-US" dirty="0" err="1"/>
              <a:t>Дж</a:t>
            </a:r>
            <a:r>
              <a:rPr lang="en-US" dirty="0"/>
              <a:t>. </a:t>
            </a:r>
            <a:r>
              <a:rPr lang="en-US" dirty="0" err="1"/>
              <a:t>Приемы</a:t>
            </a:r>
            <a:r>
              <a:rPr lang="en-US" dirty="0"/>
              <a:t> </a:t>
            </a:r>
            <a:r>
              <a:rPr lang="en-US" dirty="0" err="1"/>
              <a:t>объектно-ориентированного</a:t>
            </a:r>
            <a:r>
              <a:rPr lang="en-US" dirty="0"/>
              <a:t> </a:t>
            </a:r>
            <a:r>
              <a:rPr lang="en-US" dirty="0" err="1"/>
              <a:t>проектирования</a:t>
            </a:r>
            <a:r>
              <a:rPr lang="en-US" dirty="0"/>
              <a:t>. </a:t>
            </a:r>
            <a:r>
              <a:rPr lang="en-US" dirty="0" err="1"/>
              <a:t>Паттерны</a:t>
            </a:r>
            <a:r>
              <a:rPr lang="en-US" dirty="0"/>
              <a:t> </a:t>
            </a:r>
            <a:r>
              <a:rPr lang="en-US" dirty="0" err="1"/>
              <a:t>проектирования</a:t>
            </a:r>
            <a:r>
              <a:rPr lang="ru-RU" dirty="0"/>
              <a:t>.</a:t>
            </a:r>
          </a:p>
          <a:p>
            <a:r>
              <a:rPr lang="en-US" dirty="0"/>
              <a:t>Ларман К. </a:t>
            </a:r>
            <a:r>
              <a:rPr lang="en-US" dirty="0" err="1"/>
              <a:t>Применение</a:t>
            </a:r>
            <a:r>
              <a:rPr lang="en-US" dirty="0"/>
              <a:t> UML и </a:t>
            </a:r>
            <a:r>
              <a:rPr lang="en-US" dirty="0" err="1"/>
              <a:t>шаблонов</a:t>
            </a:r>
            <a:r>
              <a:rPr lang="en-US" dirty="0"/>
              <a:t> </a:t>
            </a:r>
            <a:r>
              <a:rPr lang="en-US" dirty="0" err="1"/>
              <a:t>проектирования</a:t>
            </a:r>
            <a:r>
              <a:rPr lang="en-US" dirty="0"/>
              <a:t> (</a:t>
            </a:r>
            <a:r>
              <a:rPr lang="ru-RU" dirty="0"/>
              <a:t>второе или более позднее </a:t>
            </a:r>
            <a:r>
              <a:rPr lang="en-US" dirty="0" err="1"/>
              <a:t>издание</a:t>
            </a:r>
            <a:r>
              <a:rPr lang="ru-RU" dirty="0"/>
              <a:t>)</a:t>
            </a:r>
          </a:p>
          <a:p>
            <a:r>
              <a:rPr lang="en-US" dirty="0"/>
              <a:t>Фаулер М. </a:t>
            </a:r>
            <a:r>
              <a:rPr lang="en-US" dirty="0" err="1"/>
              <a:t>Архитектура</a:t>
            </a:r>
            <a:r>
              <a:rPr lang="en-US" dirty="0"/>
              <a:t> </a:t>
            </a:r>
            <a:r>
              <a:rPr lang="en-US" dirty="0" err="1"/>
              <a:t>корпоративных</a:t>
            </a:r>
            <a:r>
              <a:rPr lang="en-US" dirty="0"/>
              <a:t> </a:t>
            </a:r>
            <a:r>
              <a:rPr lang="en-US" dirty="0" err="1"/>
              <a:t>программных</a:t>
            </a:r>
            <a:r>
              <a:rPr lang="en-US" dirty="0"/>
              <a:t> </a:t>
            </a:r>
            <a:r>
              <a:rPr lang="en-US" dirty="0" err="1"/>
              <a:t>приложений</a:t>
            </a:r>
            <a:r>
              <a:rPr lang="ru-RU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1780800"/>
            <a:ext cx="7886700" cy="1323439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err="1">
                <a:solidFill>
                  <a:srgbClr val="7030A0"/>
                </a:solidFill>
              </a:rPr>
              <a:t>GoF</a:t>
            </a:r>
            <a:endParaRPr lang="ru-RU" sz="8000" b="1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3149064"/>
            <a:ext cx="7886700" cy="1200329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0070C0"/>
                </a:solidFill>
              </a:rPr>
              <a:t>GRASP</a:t>
            </a:r>
            <a:endParaRPr lang="ru-RU" sz="72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94218"/>
            <a:ext cx="7886700" cy="923330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>
                <a:solidFill>
                  <a:srgbClr val="00B0F0"/>
                </a:solidFill>
              </a:rPr>
              <a:t>Архитектурные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145759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Главные детали паттерна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Имя</a:t>
            </a:r>
            <a:r>
              <a:rPr lang="ru-RU" dirty="0"/>
              <a:t> – ключевое слово (словосочетание), с помощью которого можно быстро описать ситуацию = </a:t>
            </a:r>
            <a:r>
              <a:rPr lang="ru-RU" dirty="0" err="1"/>
              <a:t>проблема+решение+последствия</a:t>
            </a:r>
            <a:r>
              <a:rPr lang="ru-RU" dirty="0"/>
              <a:t>. </a:t>
            </a:r>
          </a:p>
          <a:p>
            <a:r>
              <a:rPr lang="ru-RU" i="1" dirty="0"/>
              <a:t>Задача</a:t>
            </a:r>
            <a:r>
              <a:rPr lang="ru-RU" dirty="0"/>
              <a:t> (проблема) – описание того, когда следует применять паттерн. </a:t>
            </a:r>
          </a:p>
          <a:p>
            <a:r>
              <a:rPr lang="ru-RU" i="1" dirty="0"/>
              <a:t>Решение</a:t>
            </a:r>
            <a:r>
              <a:rPr lang="ru-RU" dirty="0"/>
              <a:t> – описание того, как проблема может быть решена в обобщенных терминах. </a:t>
            </a:r>
          </a:p>
          <a:p>
            <a:r>
              <a:rPr lang="ru-RU" i="1" dirty="0"/>
              <a:t>Результаты</a:t>
            </a:r>
            <a:r>
              <a:rPr lang="ru-RU" dirty="0"/>
              <a:t> (последствия, плюсы и минусы) – хорошее и плохое, типично возникающее в результате применения паттерна.</a:t>
            </a:r>
          </a:p>
        </p:txBody>
      </p:sp>
    </p:spTree>
    <p:extLst>
      <p:ext uri="{BB962C8B-B14F-4D97-AF65-F5344CB8AC3E}">
        <p14:creationId xmlns:p14="http://schemas.microsoft.com/office/powerpoint/2010/main" val="1953199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Неглавные детали паттерна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 проблемы.</a:t>
            </a:r>
          </a:p>
          <a:p>
            <a:r>
              <a:rPr lang="ru-RU" dirty="0"/>
              <a:t>Особенности реализации.</a:t>
            </a:r>
          </a:p>
          <a:p>
            <a:r>
              <a:rPr lang="ru-RU" dirty="0"/>
              <a:t>Связанные паттерны: разновидности, частные случаи, паттерны, которые решают похожую задачу, альтернативные решения, применяемые или те, в которых применяется данный паттерн.</a:t>
            </a:r>
          </a:p>
        </p:txBody>
      </p:sp>
    </p:spTree>
    <p:extLst>
      <p:ext uri="{BB962C8B-B14F-4D97-AF65-F5344CB8AC3E}">
        <p14:creationId xmlns:p14="http://schemas.microsoft.com/office/powerpoint/2010/main" val="34222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Паттерны </a:t>
            </a:r>
            <a:r>
              <a:rPr lang="en-US" dirty="0"/>
              <a:t>GRASP</a:t>
            </a:r>
            <a:r>
              <a:rPr lang="ru-RU" dirty="0"/>
              <a:t> (К. Ларман)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файл Распределение обязанностей.</a:t>
            </a:r>
            <a:r>
              <a:rPr lang="en-US" dirty="0" err="1"/>
              <a:t>ppt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5889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Паттерны </a:t>
            </a:r>
            <a:r>
              <a:rPr lang="en-US" dirty="0" err="1"/>
              <a:t>GoF</a:t>
            </a:r>
            <a:r>
              <a:rPr lang="ru-RU" dirty="0"/>
              <a:t> (Э. Гамма и др.)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544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Классификация по назначению паттерна:</a:t>
            </a:r>
          </a:p>
          <a:p>
            <a:pPr lvl="0"/>
            <a:r>
              <a:rPr lang="ru-RU" dirty="0"/>
              <a:t>порождающие – решают вопросы создания объектов;</a:t>
            </a:r>
          </a:p>
          <a:p>
            <a:pPr lvl="0"/>
            <a:r>
              <a:rPr lang="ru-RU" dirty="0"/>
              <a:t>структурные – описывают проблемы и способы композиции объектов;</a:t>
            </a:r>
          </a:p>
          <a:p>
            <a:pPr lvl="0"/>
            <a:r>
              <a:rPr lang="ru-RU" dirty="0"/>
              <a:t>паттерны поведения – решают проблемы взаимодействия объектов.</a:t>
            </a:r>
          </a:p>
          <a:p>
            <a:pPr marL="0" lvl="0" indent="0">
              <a:buNone/>
            </a:pPr>
            <a:endParaRPr lang="ru-RU" dirty="0"/>
          </a:p>
          <a:p>
            <a:pPr marL="0" lvl="0" indent="0">
              <a:buNone/>
            </a:pPr>
            <a:r>
              <a:rPr lang="ru-RU" dirty="0"/>
              <a:t>Классификация по уровню применимости: указывает, к чему применяется паттерн –</a:t>
            </a:r>
            <a:br>
              <a:rPr lang="ru-RU" dirty="0"/>
            </a:br>
            <a:r>
              <a:rPr lang="ru-RU" dirty="0"/>
              <a:t>к </a:t>
            </a:r>
            <a:r>
              <a:rPr lang="ru-RU" b="1" dirty="0"/>
              <a:t>классам</a:t>
            </a:r>
            <a:r>
              <a:rPr lang="ru-RU" dirty="0"/>
              <a:t> или </a:t>
            </a:r>
            <a:r>
              <a:rPr lang="ru-RU" b="1" dirty="0"/>
              <a:t>объектам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667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ООАП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6871" y="1825625"/>
            <a:ext cx="8534400" cy="318564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Дизайн (результат проектирования) должен:</a:t>
            </a:r>
          </a:p>
          <a:p>
            <a:pPr marL="0" indent="0">
              <a:buNone/>
            </a:pPr>
            <a:r>
              <a:rPr lang="ru-RU" dirty="0"/>
              <a:t>1) соответствовать решаемой задаче;</a:t>
            </a:r>
          </a:p>
          <a:p>
            <a:pPr marL="0" indent="0">
              <a:buNone/>
            </a:pPr>
            <a:r>
              <a:rPr lang="ru-RU" dirty="0"/>
              <a:t>2) быть достаточно общим, чтобы учесть возможные изменения и дополнения, а также чтобы свести к минимуму необходимость перепроектирования;</a:t>
            </a:r>
          </a:p>
          <a:p>
            <a:pPr marL="0" indent="0">
              <a:buNone/>
            </a:pPr>
            <a:r>
              <a:rPr lang="ru-RU" dirty="0"/>
              <a:t>3) создавать и применять повторно используемые артефакты.</a:t>
            </a:r>
          </a:p>
        </p:txBody>
      </p:sp>
    </p:spTree>
    <p:extLst>
      <p:ext uri="{BB962C8B-B14F-4D97-AF65-F5344CB8AC3E}">
        <p14:creationId xmlns:p14="http://schemas.microsoft.com/office/powerpoint/2010/main" val="99895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Три кита ООП с точки зрения ООАП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8189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1. Инкапсуляция: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25388" y="2470248"/>
            <a:ext cx="70899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400" dirty="0"/>
              <a:t>Состояние объекта инкапсулировано, к нему нельзя получить непосредственный доступ, структура объекта должна быть закрыта для внешнего мира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25388" y="4010870"/>
            <a:ext cx="70899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400" dirty="0"/>
              <a:t>ЕДИНСТВЕННЫЙ способ изменить внутреннее состояние объекта – </a:t>
            </a:r>
            <a:r>
              <a:rPr lang="ru-RU" sz="2400" dirty="0"/>
              <a:t>послать ему запрос (выполнить его операцию).</a:t>
            </a:r>
          </a:p>
        </p:txBody>
      </p:sp>
      <p:sp>
        <p:nvSpPr>
          <p:cNvPr id="6" name="Овал 5"/>
          <p:cNvSpPr/>
          <p:nvPr/>
        </p:nvSpPr>
        <p:spPr>
          <a:xfrm>
            <a:off x="340660" y="3747247"/>
            <a:ext cx="8525434" cy="254597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016188" y="4951327"/>
            <a:ext cx="40508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00B050"/>
                </a:solidFill>
              </a:rPr>
              <a:t>Первый принцип </a:t>
            </a:r>
          </a:p>
          <a:p>
            <a:r>
              <a:rPr lang="ru-RU" sz="2400" dirty="0">
                <a:solidFill>
                  <a:srgbClr val="00B050"/>
                </a:solidFill>
              </a:rPr>
              <a:t>объектно-ориентированного </a:t>
            </a:r>
          </a:p>
          <a:p>
            <a:r>
              <a:rPr lang="ru-RU" sz="2400" dirty="0">
                <a:solidFill>
                  <a:srgbClr val="00B050"/>
                </a:solidFill>
              </a:rPr>
              <a:t>проектирования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51559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Три кита ООП с точки зрения ООАП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4803962" cy="76517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2. Полиморфизм: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48870" y="2412029"/>
            <a:ext cx="733313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 typeface="Arial" panose="020B0604020202020204" pitchFamily="34" charset="0"/>
              <a:buChar char="•"/>
            </a:pPr>
            <a:r>
              <a:rPr lang="ru-RU" altLang="ru-RU" sz="2400" dirty="0"/>
              <a:t>Об объектах известно только то, что сообщается в их интерфейсах.</a:t>
            </a:r>
          </a:p>
          <a:p>
            <a:pPr marL="609600" indent="-609600">
              <a:buFont typeface="Arial" panose="020B0604020202020204" pitchFamily="34" charset="0"/>
              <a:buChar char="•"/>
            </a:pPr>
            <a:r>
              <a:rPr lang="ru-RU" altLang="ru-RU" sz="2400" dirty="0"/>
              <a:t>Никакого способа получить информацию об объекте или заставить его что-то сделать в обход интерфейса просто не существует.</a:t>
            </a:r>
          </a:p>
          <a:p>
            <a:pPr marL="609600" indent="-609600">
              <a:buFont typeface="Arial" panose="020B0604020202020204" pitchFamily="34" charset="0"/>
              <a:buChar char="•"/>
            </a:pPr>
            <a:r>
              <a:rPr lang="ru-RU" altLang="ru-RU" sz="2400" dirty="0"/>
              <a:t>Интерфейс объекта ни каким образом не определяет способ его реализации.</a:t>
            </a:r>
          </a:p>
          <a:p>
            <a:pPr marL="609600" indent="-609600">
              <a:buFont typeface="Arial" panose="020B0604020202020204" pitchFamily="34" charset="0"/>
              <a:buChar char="•"/>
            </a:pPr>
            <a:r>
              <a:rPr lang="ru-RU" altLang="ru-RU" sz="2400" dirty="0"/>
              <a:t>Разные объекты могут обрабатывать сходные или одинаковые запросы абсолютно по разному.</a:t>
            </a:r>
          </a:p>
          <a:p>
            <a:pPr marL="609600" indent="-609600">
              <a:buFont typeface="Arial" panose="020B0604020202020204" pitchFamily="34" charset="0"/>
              <a:buChar char="•"/>
            </a:pPr>
            <a:r>
              <a:rPr lang="ru-RU" altLang="ru-RU" sz="2400" dirty="0"/>
              <a:t>Два объекта с одинаковыми интерфейсами могут иметь абсолютно разную реализацию.</a:t>
            </a:r>
          </a:p>
        </p:txBody>
      </p:sp>
    </p:spTree>
    <p:extLst>
      <p:ext uri="{BB962C8B-B14F-4D97-AF65-F5344CB8AC3E}">
        <p14:creationId xmlns:p14="http://schemas.microsoft.com/office/powerpoint/2010/main" val="415997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Три кита ООП с точки зрения ООАП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4185397" cy="114169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3. Наследование: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2502089"/>
            <a:ext cx="78866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400" dirty="0"/>
              <a:t>Наследование – механизм расширения функциональности приложения путем </a:t>
            </a:r>
            <a:r>
              <a:rPr lang="ru-RU" altLang="ru-RU" sz="2400" b="1" dirty="0"/>
              <a:t>повторного использования</a:t>
            </a:r>
            <a:r>
              <a:rPr lang="ru-RU" altLang="ru-RU" sz="2400" dirty="0"/>
              <a:t> функциональности родительских классов. </a:t>
            </a:r>
          </a:p>
        </p:txBody>
      </p:sp>
    </p:spTree>
    <p:extLst>
      <p:ext uri="{BB962C8B-B14F-4D97-AF65-F5344CB8AC3E}">
        <p14:creationId xmlns:p14="http://schemas.microsoft.com/office/powerpoint/2010/main" val="311645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92621" cy="1325563"/>
          </a:xfrm>
        </p:spPr>
        <p:txBody>
          <a:bodyPr>
            <a:normAutofit/>
          </a:bodyPr>
          <a:lstStyle/>
          <a:p>
            <a:r>
              <a:rPr lang="ru-RU" sz="4000" dirty="0"/>
              <a:t>Три кита ООП с точки зрения ООАП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6937562" cy="161682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Механизмы </a:t>
            </a:r>
            <a:r>
              <a:rPr lang="ru-RU" b="1" dirty="0"/>
              <a:t>повторного использования</a:t>
            </a:r>
            <a:r>
              <a:rPr lang="ru-RU" dirty="0"/>
              <a:t>:</a:t>
            </a:r>
          </a:p>
          <a:p>
            <a:pPr marL="514350" indent="-514350">
              <a:buAutoNum type="arabicParenR"/>
            </a:pPr>
            <a:r>
              <a:rPr lang="ru-RU" dirty="0"/>
              <a:t>наследование;</a:t>
            </a:r>
          </a:p>
          <a:p>
            <a:pPr marL="514350" indent="-514350">
              <a:buAutoNum type="arabicParenR"/>
            </a:pPr>
            <a:r>
              <a:rPr lang="ru-RU" dirty="0"/>
              <a:t>композиция.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V="1">
            <a:off x="537882" y="699247"/>
            <a:ext cx="1326777" cy="62752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20905220">
            <a:off x="341135" y="207846"/>
            <a:ext cx="1536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C00000"/>
                </a:solidFill>
              </a:rPr>
              <a:t>Четыре?</a:t>
            </a:r>
          </a:p>
        </p:txBody>
      </p:sp>
      <p:grpSp>
        <p:nvGrpSpPr>
          <p:cNvPr id="20" name="Группа 19"/>
          <p:cNvGrpSpPr/>
          <p:nvPr/>
        </p:nvGrpSpPr>
        <p:grpSpPr>
          <a:xfrm>
            <a:off x="967441" y="3895538"/>
            <a:ext cx="1444625" cy="2227263"/>
            <a:chOff x="967441" y="3895538"/>
            <a:chExt cx="1444625" cy="2227263"/>
          </a:xfrm>
        </p:grpSpPr>
        <p:sp>
          <p:nvSpPr>
            <p:cNvPr id="7" name="TextBox 6"/>
            <p:cNvSpPr txBox="1"/>
            <p:nvPr/>
          </p:nvSpPr>
          <p:spPr>
            <a:xfrm>
              <a:off x="967441" y="3895538"/>
              <a:ext cx="1439863" cy="36988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Document</a:t>
              </a:r>
              <a:endParaRPr lang="ru-R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72204" y="5476688"/>
              <a:ext cx="1439862" cy="64611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Graphic</a:t>
              </a:r>
            </a:p>
            <a:p>
              <a:pPr algn="ctr">
                <a:defRPr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Document</a:t>
              </a:r>
              <a:endParaRPr lang="ru-R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Равнобедренный треугольник 8"/>
            <p:cNvSpPr/>
            <p:nvPr/>
          </p:nvSpPr>
          <p:spPr>
            <a:xfrm>
              <a:off x="1578629" y="4292413"/>
              <a:ext cx="215900" cy="184150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cxnSp>
          <p:nvCxnSpPr>
            <p:cNvPr id="10" name="Прямая со стрелкой 9"/>
            <p:cNvCxnSpPr>
              <a:stCxn id="9" idx="3"/>
            </p:cNvCxnSpPr>
            <p:nvPr/>
          </p:nvCxnSpPr>
          <p:spPr>
            <a:xfrm>
              <a:off x="1686579" y="4476563"/>
              <a:ext cx="0" cy="10001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Группа 20"/>
          <p:cNvGrpSpPr/>
          <p:nvPr/>
        </p:nvGrpSpPr>
        <p:grpSpPr>
          <a:xfrm>
            <a:off x="6579347" y="3895538"/>
            <a:ext cx="1444625" cy="1950482"/>
            <a:chOff x="6579347" y="3895538"/>
            <a:chExt cx="1444625" cy="1950482"/>
          </a:xfrm>
        </p:grpSpPr>
        <p:sp>
          <p:nvSpPr>
            <p:cNvPr id="13" name="TextBox 12"/>
            <p:cNvSpPr txBox="1"/>
            <p:nvPr/>
          </p:nvSpPr>
          <p:spPr>
            <a:xfrm>
              <a:off x="6579347" y="3895538"/>
              <a:ext cx="1439863" cy="36988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Document</a:t>
              </a:r>
              <a:endParaRPr lang="ru-R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84110" y="5476688"/>
              <a:ext cx="1439862" cy="36933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Graphic</a:t>
              </a:r>
            </a:p>
          </p:txBody>
        </p:sp>
        <p:cxnSp>
          <p:nvCxnSpPr>
            <p:cNvPr id="16" name="Прямая со стрелкой 15"/>
            <p:cNvCxnSpPr>
              <a:stCxn id="17" idx="2"/>
            </p:cNvCxnSpPr>
            <p:nvPr/>
          </p:nvCxnSpPr>
          <p:spPr>
            <a:xfrm>
              <a:off x="7298485" y="4589182"/>
              <a:ext cx="0" cy="8875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Ромб 16"/>
            <p:cNvSpPr/>
            <p:nvPr/>
          </p:nvSpPr>
          <p:spPr bwMode="auto">
            <a:xfrm>
              <a:off x="7226254" y="4300257"/>
              <a:ext cx="144462" cy="288925"/>
            </a:xfrm>
            <a:prstGeom prst="diamond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160495" y="5338079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или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23868" y="2195350"/>
            <a:ext cx="160492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3900" dirty="0">
                <a:solidFill>
                  <a:srgbClr val="0070C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2992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  </a:t>
            </a:r>
            <a:r>
              <a:rPr lang="en-US" dirty="0"/>
              <a:t>vs</a:t>
            </a:r>
            <a:r>
              <a:rPr lang="ru-RU" dirty="0"/>
              <a:t> </a:t>
            </a:r>
            <a:r>
              <a:rPr lang="en-US" dirty="0"/>
              <a:t> </a:t>
            </a:r>
            <a:r>
              <a:rPr lang="ru-RU" dirty="0"/>
              <a:t>Композиция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altLang="ru-RU" b="1" dirty="0"/>
              <a:t>Наследование</a:t>
            </a:r>
            <a:r>
              <a:rPr lang="ru-RU" altLang="ru-RU" dirty="0"/>
              <a:t> позволяет определить реализацию одного класса в терминах другого. Такое повторное использование называют </a:t>
            </a:r>
            <a:r>
              <a:rPr lang="ru-RU" altLang="ru-RU" i="1" dirty="0"/>
              <a:t>прозрачным или белым ящиком </a:t>
            </a:r>
            <a:r>
              <a:rPr lang="en-US" altLang="ru-RU" i="1" dirty="0"/>
              <a:t>(white-box reuse)</a:t>
            </a:r>
            <a:r>
              <a:rPr lang="ru-RU" altLang="ru-RU" i="1" dirty="0"/>
              <a:t>. </a:t>
            </a:r>
            <a:r>
              <a:rPr lang="ru-RU" altLang="ru-RU" dirty="0"/>
              <a:t>Этим самым подчеркивается, что реализация предка известна потомкам.</a:t>
            </a:r>
          </a:p>
          <a:p>
            <a:r>
              <a:rPr lang="ru-RU" altLang="ru-RU" b="1" dirty="0"/>
              <a:t>Композиция</a:t>
            </a:r>
            <a:r>
              <a:rPr lang="ru-RU" altLang="ru-RU" dirty="0"/>
              <a:t>:</a:t>
            </a:r>
            <a:r>
              <a:rPr lang="ru-RU" altLang="ru-RU" i="1" dirty="0"/>
              <a:t> </a:t>
            </a:r>
            <a:r>
              <a:rPr lang="ru-RU" altLang="ru-RU" dirty="0"/>
              <a:t>новая функциональность получается за счет совместной работы объединения или кооперации объектов. </a:t>
            </a:r>
            <a:r>
              <a:rPr lang="ru-RU" altLang="ru-RU" i="1" dirty="0"/>
              <a:t> </a:t>
            </a:r>
            <a:r>
              <a:rPr lang="ru-RU" altLang="ru-RU" dirty="0"/>
              <a:t>Для композиции требуется, чтобы объекты-участники имели строго определенные интерфейсы, а детали реализации скрываются. Этот способ называется </a:t>
            </a:r>
            <a:r>
              <a:rPr lang="ru-RU" altLang="ru-RU" i="1" dirty="0"/>
              <a:t>черным ящиком </a:t>
            </a:r>
            <a:r>
              <a:rPr lang="en-US" altLang="ru-RU" i="1" dirty="0"/>
              <a:t>(black-box reuse)</a:t>
            </a:r>
            <a:r>
              <a:rPr lang="ru-RU" altLang="ru-RU" i="1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7079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09600" indent="-609600">
              <a:buFont typeface="Wingdings" panose="05000000000000000000" pitchFamily="2" charset="2"/>
              <a:buNone/>
            </a:pPr>
            <a:r>
              <a:rPr lang="ru-RU" altLang="ru-RU" dirty="0"/>
              <a:t>Достоинства и недостатки </a:t>
            </a:r>
            <a:r>
              <a:rPr lang="ru-RU" altLang="ru-RU" i="1" dirty="0"/>
              <a:t> </a:t>
            </a:r>
            <a:endParaRPr lang="en-US" altLang="ru-RU" i="1" dirty="0"/>
          </a:p>
          <a:p>
            <a:pPr>
              <a:buClr>
                <a:srgbClr val="00B050"/>
              </a:buClr>
              <a:buFont typeface="Calibri" panose="020F0502020204030204" pitchFamily="34" charset="0"/>
              <a:buChar char="+"/>
            </a:pPr>
            <a:r>
              <a:rPr lang="ru-RU" altLang="ru-RU" dirty="0"/>
              <a:t>Определяется статически на этапе компиляции.</a:t>
            </a:r>
          </a:p>
          <a:p>
            <a:pPr>
              <a:buClr>
                <a:srgbClr val="00B050"/>
              </a:buClr>
              <a:buFont typeface="Calibri" panose="020F0502020204030204" pitchFamily="34" charset="0"/>
              <a:buChar char="+"/>
            </a:pPr>
            <a:r>
              <a:rPr lang="ru-RU" altLang="ru-RU" dirty="0"/>
              <a:t>Проще поддерживать, так как оно напрямую реализуется через язык программирования.</a:t>
            </a:r>
          </a:p>
          <a:p>
            <a:pPr>
              <a:buClr>
                <a:srgbClr val="00B050"/>
              </a:buClr>
              <a:buFont typeface="Calibri" panose="020F0502020204030204" pitchFamily="34" charset="0"/>
              <a:buChar char="+"/>
            </a:pPr>
            <a:r>
              <a:rPr lang="ru-RU" altLang="ru-RU" dirty="0"/>
              <a:t>Упрощается задача модификации существующей реализации</a:t>
            </a:r>
            <a:r>
              <a:rPr lang="ru-RU" altLang="ru-RU" i="1" dirty="0"/>
              <a:t>.</a:t>
            </a:r>
          </a:p>
          <a:p>
            <a:pPr marL="609600" indent="-609600"/>
            <a:endParaRPr lang="ru-RU" altLang="ru-RU" i="1" dirty="0"/>
          </a:p>
          <a:p>
            <a:pPr>
              <a:buClr>
                <a:srgbClr val="FF240D"/>
              </a:buClr>
              <a:buFont typeface="Calibri" panose="020F0502020204030204" pitchFamily="34" charset="0"/>
              <a:buChar char="-"/>
            </a:pPr>
            <a:r>
              <a:rPr lang="ru-RU" altLang="ru-RU" dirty="0"/>
              <a:t>Нельзя изменить унаследованную реализацию во время исполнения, так как она определяется на этапе компиляции.</a:t>
            </a:r>
          </a:p>
          <a:p>
            <a:pPr>
              <a:buClr>
                <a:srgbClr val="FF240D"/>
              </a:buClr>
              <a:buFont typeface="Calibri" panose="020F0502020204030204" pitchFamily="34" charset="0"/>
              <a:buChar char="-"/>
            </a:pPr>
            <a:r>
              <a:rPr lang="ru-RU" altLang="ru-RU" dirty="0"/>
              <a:t>Родительский класс по крайней мере частично определяет реализацию своих подклассов. Таким образом наследование НАРУШАЕТ инкапсуляцию.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2872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Композиция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71010"/>
          </a:xfrm>
        </p:spPr>
        <p:txBody>
          <a:bodyPr>
            <a:normAutofit fontScale="85000" lnSpcReduction="20000"/>
          </a:bodyPr>
          <a:lstStyle/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dirty="0"/>
              <a:t>Достоинства и недостатки </a:t>
            </a:r>
            <a:r>
              <a:rPr lang="ru-RU" altLang="ru-RU" i="1" dirty="0"/>
              <a:t> </a:t>
            </a:r>
            <a:endParaRPr lang="en-US" altLang="ru-RU" i="1" dirty="0"/>
          </a:p>
          <a:p>
            <a:pPr>
              <a:lnSpc>
                <a:spcPct val="80000"/>
              </a:lnSpc>
              <a:buClr>
                <a:srgbClr val="00B050"/>
              </a:buClr>
              <a:buFont typeface="Calibri" panose="020F0502020204030204" pitchFamily="34" charset="0"/>
              <a:buChar char="+"/>
            </a:pPr>
            <a:r>
              <a:rPr lang="ru-RU" altLang="ru-RU" dirty="0"/>
              <a:t>Доступ к объектам осуществляется только через их интерфейсы, следовательно, не нарушается инкапсуляция.</a:t>
            </a:r>
          </a:p>
          <a:p>
            <a:pPr>
              <a:lnSpc>
                <a:spcPct val="80000"/>
              </a:lnSpc>
              <a:buClr>
                <a:srgbClr val="00B050"/>
              </a:buClr>
              <a:buFont typeface="Calibri" panose="020F0502020204030204" pitchFamily="34" charset="0"/>
              <a:buChar char="+"/>
            </a:pPr>
            <a:r>
              <a:rPr lang="ru-RU" altLang="ru-RU" dirty="0"/>
              <a:t>Во время исполнения один объект можно всегда заменить другим, если он имеет тот же тип.</a:t>
            </a:r>
          </a:p>
          <a:p>
            <a:pPr>
              <a:lnSpc>
                <a:spcPct val="80000"/>
              </a:lnSpc>
              <a:buClr>
                <a:srgbClr val="00B050"/>
              </a:buClr>
              <a:buFont typeface="Calibri" panose="020F0502020204030204" pitchFamily="34" charset="0"/>
              <a:buChar char="+"/>
            </a:pPr>
            <a:r>
              <a:rPr lang="ru-RU" altLang="ru-RU" dirty="0"/>
              <a:t>При реализации объекта в первую очередь кодируются его интерфейсы, следовательно зависимость от реализации снижается. </a:t>
            </a:r>
          </a:p>
          <a:p>
            <a:pPr>
              <a:lnSpc>
                <a:spcPct val="80000"/>
              </a:lnSpc>
              <a:buClr>
                <a:srgbClr val="00B050"/>
              </a:buClr>
              <a:buFont typeface="Calibri" panose="020F0502020204030204" pitchFamily="34" charset="0"/>
              <a:buChar char="+"/>
            </a:pPr>
            <a:r>
              <a:rPr lang="ru-RU" altLang="ru-RU" dirty="0"/>
              <a:t>Каждый класс в этом случае инкапсулирует только свое поведение. Классы становятся небольшими и не разрастаются до неуправляемых размеров</a:t>
            </a:r>
          </a:p>
          <a:p>
            <a:pPr marL="609600" indent="-609600">
              <a:lnSpc>
                <a:spcPct val="80000"/>
              </a:lnSpc>
            </a:pPr>
            <a:endParaRPr lang="ru-RU" altLang="ru-RU" i="1" dirty="0"/>
          </a:p>
          <a:p>
            <a:pPr>
              <a:lnSpc>
                <a:spcPct val="80000"/>
              </a:lnSpc>
              <a:buClr>
                <a:srgbClr val="FF240D"/>
              </a:buClr>
              <a:buFont typeface="Calibri" panose="020F0502020204030204" pitchFamily="34" charset="0"/>
              <a:buChar char="-"/>
            </a:pPr>
            <a:r>
              <a:rPr lang="ru-RU" altLang="ru-RU" dirty="0"/>
              <a:t>Дополнительная работа по компоновке объектов.</a:t>
            </a:r>
          </a:p>
          <a:p>
            <a:pPr>
              <a:lnSpc>
                <a:spcPct val="80000"/>
              </a:lnSpc>
              <a:buClr>
                <a:srgbClr val="FF240D"/>
              </a:buClr>
              <a:buFont typeface="Calibri" panose="020F0502020204030204" pitchFamily="34" charset="0"/>
              <a:buChar char="-"/>
            </a:pPr>
            <a:r>
              <a:rPr lang="ru-RU" altLang="ru-RU" dirty="0"/>
              <a:t>Требуется тщательное проектирование интерфейсов, чтобы один объект можно было использовать со множеством других.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94260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723</Words>
  <Application>Microsoft Office PowerPoint</Application>
  <PresentationFormat>On-screen Show (4:3)</PresentationFormat>
  <Paragraphs>89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Тема Office</vt:lpstr>
      <vt:lpstr>Принципы и механизмы объектно-ориентированного проектирования</vt:lpstr>
      <vt:lpstr>Задачи ООАП</vt:lpstr>
      <vt:lpstr>Три кита ООП с точки зрения ООАП</vt:lpstr>
      <vt:lpstr>Три кита ООП с точки зрения ООАП</vt:lpstr>
      <vt:lpstr>Три кита ООП с точки зрения ООАП</vt:lpstr>
      <vt:lpstr>Три кита ООП с точки зрения ООАП</vt:lpstr>
      <vt:lpstr>Наследование  vs  Композиция</vt:lpstr>
      <vt:lpstr>Наследование</vt:lpstr>
      <vt:lpstr>Композиция</vt:lpstr>
      <vt:lpstr>Наследование  vs  Композиция</vt:lpstr>
      <vt:lpstr>Паттерны проектирования</vt:lpstr>
      <vt:lpstr>Что относится к паттернам?</vt:lpstr>
      <vt:lpstr>Главные детали паттерна</vt:lpstr>
      <vt:lpstr>Неглавные детали паттерна</vt:lpstr>
      <vt:lpstr>Паттерны GRASP (К. Ларман)</vt:lpstr>
      <vt:lpstr>Паттерны GoF (Э. Гамма и др.)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Принципы объектно-ориентированного проектирования</dc:title>
  <dc:creator>Моисеева Светлана</dc:creator>
  <cp:lastModifiedBy>Moiseev AN</cp:lastModifiedBy>
  <cp:revision>23</cp:revision>
  <dcterms:created xsi:type="dcterms:W3CDTF">2016-11-07T06:22:07Z</dcterms:created>
  <dcterms:modified xsi:type="dcterms:W3CDTF">2017-10-17T05:16:45Z</dcterms:modified>
</cp:coreProperties>
</file>