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handoutMasterIdLst>
    <p:handoutMasterId r:id="rId16"/>
  </p:handoutMasterIdLst>
  <p:sldIdLst>
    <p:sldId id="345" r:id="rId3"/>
    <p:sldId id="348" r:id="rId4"/>
    <p:sldId id="347" r:id="rId5"/>
    <p:sldId id="346" r:id="rId6"/>
    <p:sldId id="349" r:id="rId7"/>
    <p:sldId id="363" r:id="rId8"/>
    <p:sldId id="364" r:id="rId9"/>
    <p:sldId id="376" r:id="rId10"/>
    <p:sldId id="377" r:id="rId11"/>
    <p:sldId id="378" r:id="rId12"/>
    <p:sldId id="379" r:id="rId13"/>
    <p:sldId id="354" r:id="rId14"/>
  </p:sldIdLst>
  <p:sldSz cx="9144000" cy="5184775"/>
  <p:notesSz cx="6858000" cy="9144000"/>
  <p:custDataLst>
    <p:tags r:id="rId20"/>
  </p:custDataLst>
  <p:defaultTextStyle>
    <a:defPPr>
      <a:defRPr lang="zh-CN"/>
    </a:defPPr>
    <a:lvl1pPr marL="0" algn="l" defTabSz="687705" rtl="0" eaLnBrk="1" latinLnBrk="0" hangingPunct="1">
      <a:defRPr sz="1355" kern="1200">
        <a:solidFill>
          <a:schemeClr val="tx1"/>
        </a:solidFill>
        <a:latin typeface="+mn-lt"/>
        <a:ea typeface="+mn-ea"/>
        <a:cs typeface="+mn-cs"/>
      </a:defRPr>
    </a:lvl1pPr>
    <a:lvl2pPr marL="344170" algn="l" defTabSz="687705" rtl="0" eaLnBrk="1" latinLnBrk="0" hangingPunct="1">
      <a:defRPr sz="1355" kern="1200">
        <a:solidFill>
          <a:schemeClr val="tx1"/>
        </a:solidFill>
        <a:latin typeface="+mn-lt"/>
        <a:ea typeface="+mn-ea"/>
        <a:cs typeface="+mn-cs"/>
      </a:defRPr>
    </a:lvl2pPr>
    <a:lvl3pPr marL="687705" algn="l" defTabSz="687705" rtl="0" eaLnBrk="1" latinLnBrk="0" hangingPunct="1">
      <a:defRPr sz="1355" kern="1200">
        <a:solidFill>
          <a:schemeClr val="tx1"/>
        </a:solidFill>
        <a:latin typeface="+mn-lt"/>
        <a:ea typeface="+mn-ea"/>
        <a:cs typeface="+mn-cs"/>
      </a:defRPr>
    </a:lvl3pPr>
    <a:lvl4pPr marL="1031875" algn="l" defTabSz="687705" rtl="0" eaLnBrk="1" latinLnBrk="0" hangingPunct="1">
      <a:defRPr sz="1355" kern="1200">
        <a:solidFill>
          <a:schemeClr val="tx1"/>
        </a:solidFill>
        <a:latin typeface="+mn-lt"/>
        <a:ea typeface="+mn-ea"/>
        <a:cs typeface="+mn-cs"/>
      </a:defRPr>
    </a:lvl4pPr>
    <a:lvl5pPr marL="1375410" algn="l" defTabSz="687705" rtl="0" eaLnBrk="1" latinLnBrk="0" hangingPunct="1">
      <a:defRPr sz="1355" kern="1200">
        <a:solidFill>
          <a:schemeClr val="tx1"/>
        </a:solidFill>
        <a:latin typeface="+mn-lt"/>
        <a:ea typeface="+mn-ea"/>
        <a:cs typeface="+mn-cs"/>
      </a:defRPr>
    </a:lvl5pPr>
    <a:lvl6pPr marL="1719580" algn="l" defTabSz="687705" rtl="0" eaLnBrk="1" latinLnBrk="0" hangingPunct="1">
      <a:defRPr sz="1355" kern="1200">
        <a:solidFill>
          <a:schemeClr val="tx1"/>
        </a:solidFill>
        <a:latin typeface="+mn-lt"/>
        <a:ea typeface="+mn-ea"/>
        <a:cs typeface="+mn-cs"/>
      </a:defRPr>
    </a:lvl6pPr>
    <a:lvl7pPr marL="2063115" algn="l" defTabSz="687705" rtl="0" eaLnBrk="1" latinLnBrk="0" hangingPunct="1">
      <a:defRPr sz="1355" kern="1200">
        <a:solidFill>
          <a:schemeClr val="tx1"/>
        </a:solidFill>
        <a:latin typeface="+mn-lt"/>
        <a:ea typeface="+mn-ea"/>
        <a:cs typeface="+mn-cs"/>
      </a:defRPr>
    </a:lvl7pPr>
    <a:lvl8pPr marL="2407285" algn="l" defTabSz="687705" rtl="0" eaLnBrk="1" latinLnBrk="0" hangingPunct="1">
      <a:defRPr sz="1355" kern="1200">
        <a:solidFill>
          <a:schemeClr val="tx1"/>
        </a:solidFill>
        <a:latin typeface="+mn-lt"/>
        <a:ea typeface="+mn-ea"/>
        <a:cs typeface="+mn-cs"/>
      </a:defRPr>
    </a:lvl8pPr>
    <a:lvl9pPr marL="2750820" algn="l" defTabSz="687705" rtl="0" eaLnBrk="1" latinLnBrk="0" hangingPunct="1">
      <a:defRPr sz="1355" kern="1200">
        <a:solidFill>
          <a:schemeClr val="tx1"/>
        </a:solidFill>
        <a:latin typeface="+mn-lt"/>
        <a:ea typeface="+mn-ea"/>
        <a:cs typeface="+mn-cs"/>
      </a:defRPr>
    </a:lvl9pPr>
  </p:defaultTextStyle>
  <p:extLst>
    <p:ext uri="{EFAFB233-063F-42B5-8137-9DF3F51BA10A}">
      <p15:sldGuideLst xmlns:p15="http://schemas.microsoft.com/office/powerpoint/2012/main">
        <p15:guide id="1" pos="5534" userDrawn="1">
          <p15:clr>
            <a:srgbClr val="A4A3A4"/>
          </p15:clr>
        </p15:guide>
        <p15:guide id="2" orient="horz" pos="3039" userDrawn="1">
          <p15:clr>
            <a:srgbClr val="A4A3A4"/>
          </p15:clr>
        </p15:guide>
        <p15:guide id="3" orient="horz" pos="1565" userDrawn="1">
          <p15:clr>
            <a:srgbClr val="A4A3A4"/>
          </p15:clr>
        </p15:guide>
        <p15:guide id="4" pos="1440" userDrawn="1">
          <p15:clr>
            <a:srgbClr val="A4A3A4"/>
          </p15:clr>
        </p15:guide>
        <p15:guide id="5" orient="horz" pos="1445" userDrawn="1">
          <p15:clr>
            <a:srgbClr val="A4A3A4"/>
          </p15:clr>
        </p15:guide>
        <p15:guide id="6" orient="horz" pos="2494" userDrawn="1">
          <p15:clr>
            <a:srgbClr val="A4A3A4"/>
          </p15:clr>
        </p15:guide>
        <p15:guide id="7" pos="2668" userDrawn="1">
          <p15:clr>
            <a:srgbClr val="A4A3A4"/>
          </p15:clr>
        </p15:guide>
        <p15:guide id="8" orient="horz" pos="2066" userDrawn="1">
          <p15:clr>
            <a:srgbClr val="A4A3A4"/>
          </p15:clr>
        </p15:guide>
        <p15:guide id="9" orient="horz" pos="18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A9A7"/>
    <a:srgbClr val="C76A6B"/>
    <a:srgbClr val="555759"/>
    <a:srgbClr val="FFFFFF"/>
    <a:srgbClr val="E9004C"/>
    <a:srgbClr val="F26E7D"/>
    <a:srgbClr val="E9F0F9"/>
    <a:srgbClr val="A0D6EF"/>
    <a:srgbClr val="6EC4E9"/>
    <a:srgbClr val="858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1"/>
    <p:restoredTop sz="94714"/>
  </p:normalViewPr>
  <p:slideViewPr>
    <p:cSldViewPr snapToGrid="0" snapToObjects="1" showGuides="1">
      <p:cViewPr>
        <p:scale>
          <a:sx n="195" d="100"/>
          <a:sy n="195" d="100"/>
        </p:scale>
        <p:origin x="584" y="168"/>
      </p:cViewPr>
      <p:guideLst>
        <p:guide pos="5534"/>
        <p:guide orient="horz" pos="3039"/>
        <p:guide orient="horz" pos="1565"/>
        <p:guide pos="1440"/>
        <p:guide orient="horz" pos="1445"/>
        <p:guide orient="horz" pos="2494"/>
        <p:guide pos="2668"/>
        <p:guide orient="horz" pos="2066"/>
        <p:guide orient="horz" pos="1814"/>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D9612-F53E-5945-9C8E-1F92400E66B2}"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708025" y="1143000"/>
            <a:ext cx="544195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208A1-D38D-C548-96DE-88E99097BFF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8527"/>
            <a:ext cx="6858000" cy="180507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23207"/>
            <a:ext cx="6858000" cy="125178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6041"/>
            <a:ext cx="1971675" cy="4393857"/>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6041"/>
            <a:ext cx="5800725" cy="4393857"/>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92594"/>
            <a:ext cx="7886700" cy="2156722"/>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69719"/>
            <a:ext cx="7886700" cy="113416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80206"/>
            <a:ext cx="3886200" cy="3289692"/>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Content Placeholder 3"/>
          <p:cNvSpPr>
            <a:spLocks noGrp="1"/>
          </p:cNvSpPr>
          <p:nvPr>
            <p:ph sz="half" idx="2"/>
          </p:nvPr>
        </p:nvSpPr>
        <p:spPr>
          <a:xfrm>
            <a:off x="4629150" y="1380206"/>
            <a:ext cx="3886200" cy="3289692"/>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Date Placeholder 4"/>
          <p:cNvSpPr>
            <a:spLocks noGrp="1"/>
          </p:cNvSpPr>
          <p:nvPr>
            <p:ph type="dt" sz="half" idx="10"/>
          </p:nvPr>
        </p:nvSpPr>
        <p:spPr/>
        <p:txBody>
          <a:bodyPr/>
          <a:lstStyle/>
          <a:p>
            <a:fld id="{77880EBC-1F4F-064A-BCDA-A8702FD7B152}"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6AF141A-EAFD-9144-B9F1-78E320CF3BD2}"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6042"/>
            <a:ext cx="7886700" cy="100215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70990"/>
            <a:ext cx="3868340" cy="6228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93883"/>
            <a:ext cx="3868340" cy="2785617"/>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Text Placeholder 4"/>
          <p:cNvSpPr>
            <a:spLocks noGrp="1"/>
          </p:cNvSpPr>
          <p:nvPr>
            <p:ph type="body" sz="quarter" idx="3"/>
          </p:nvPr>
        </p:nvSpPr>
        <p:spPr>
          <a:xfrm>
            <a:off x="4629150" y="1270990"/>
            <a:ext cx="3887391" cy="6228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93883"/>
            <a:ext cx="3887391" cy="2785617"/>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7" name="Date Placeholder 6"/>
          <p:cNvSpPr>
            <a:spLocks noGrp="1"/>
          </p:cNvSpPr>
          <p:nvPr>
            <p:ph type="dt" sz="half" idx="10"/>
          </p:nvPr>
        </p:nvSpPr>
        <p:spPr/>
        <p:txBody>
          <a:bodyPr/>
          <a:lstStyle/>
          <a:p>
            <a:fld id="{77880EBC-1F4F-064A-BCDA-A8702FD7B152}"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C6AF141A-EAFD-9144-B9F1-78E320CF3BD2}"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7880EBC-1F4F-064A-BCDA-A8702FD7B152}"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C6AF141A-EAFD-9144-B9F1-78E320CF3BD2}"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80EBC-1F4F-064A-BCDA-A8702FD7B152}"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C6AF141A-EAFD-9144-B9F1-78E320CF3BD2}"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5652"/>
            <a:ext cx="2949178" cy="1209781"/>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6512"/>
            <a:ext cx="4629150" cy="368455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Text Placeholder 3"/>
          <p:cNvSpPr>
            <a:spLocks noGrp="1"/>
          </p:cNvSpPr>
          <p:nvPr>
            <p:ph type="body" sz="half" idx="2"/>
          </p:nvPr>
        </p:nvSpPr>
        <p:spPr>
          <a:xfrm>
            <a:off x="629841" y="1555433"/>
            <a:ext cx="2949178" cy="288163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7880EBC-1F4F-064A-BCDA-A8702FD7B152}"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6AF141A-EAFD-9144-B9F1-78E320CF3BD2}"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5652"/>
            <a:ext cx="2949178" cy="1209781"/>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hasCustomPrompt="1"/>
          </p:nvPr>
        </p:nvSpPr>
        <p:spPr>
          <a:xfrm>
            <a:off x="3887391" y="746512"/>
            <a:ext cx="4629150" cy="368455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1555433"/>
            <a:ext cx="2949178" cy="288163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7880EBC-1F4F-064A-BCDA-A8702FD7B152}"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6AF141A-EAFD-9144-B9F1-78E320CF3BD2}"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6042"/>
            <a:ext cx="7886700" cy="100215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80206"/>
            <a:ext cx="7886700" cy="328969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2"/>
          </p:nvPr>
        </p:nvSpPr>
        <p:spPr>
          <a:xfrm>
            <a:off x="628650" y="4805519"/>
            <a:ext cx="2057400" cy="276041"/>
          </a:xfrm>
          <a:prstGeom prst="rect">
            <a:avLst/>
          </a:prstGeom>
        </p:spPr>
        <p:txBody>
          <a:bodyPr vert="horz" lIns="91440" tIns="45720" rIns="91440" bIns="45720" rtlCol="0" anchor="ctr"/>
          <a:lstStyle>
            <a:lvl1pPr algn="l">
              <a:defRPr sz="900">
                <a:solidFill>
                  <a:schemeClr val="tx1">
                    <a:tint val="75000"/>
                  </a:schemeClr>
                </a:solidFill>
              </a:defRPr>
            </a:lvl1pPr>
          </a:lstStyle>
          <a:p>
            <a:fld id="{77880EBC-1F4F-064A-BCDA-A8702FD7B152}" type="datetimeFigureOut">
              <a:rPr kumimoji="1" lang="zh-CN" altLang="en-US" smtClean="0"/>
            </a:fld>
            <a:endParaRPr kumimoji="1" lang="zh-CN" altLang="en-US"/>
          </a:p>
        </p:txBody>
      </p:sp>
      <p:sp>
        <p:nvSpPr>
          <p:cNvPr id="5" name="Footer Placeholder 4"/>
          <p:cNvSpPr>
            <a:spLocks noGrp="1"/>
          </p:cNvSpPr>
          <p:nvPr>
            <p:ph type="ftr" sz="quarter" idx="3"/>
          </p:nvPr>
        </p:nvSpPr>
        <p:spPr>
          <a:xfrm>
            <a:off x="3028950" y="4805519"/>
            <a:ext cx="3086100" cy="27604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805519"/>
            <a:ext cx="2057400" cy="276041"/>
          </a:xfrm>
          <a:prstGeom prst="rect">
            <a:avLst/>
          </a:prstGeom>
        </p:spPr>
        <p:txBody>
          <a:bodyPr vert="horz" lIns="91440" tIns="45720" rIns="91440" bIns="45720" rtlCol="0" anchor="ctr"/>
          <a:lstStyle>
            <a:lvl1pPr algn="r">
              <a:defRPr sz="900">
                <a:solidFill>
                  <a:schemeClr val="tx1">
                    <a:tint val="75000"/>
                  </a:schemeClr>
                </a:solidFill>
              </a:defRPr>
            </a:lvl1pPr>
          </a:lstStyle>
          <a:p>
            <a:fld id="{C6AF141A-EAFD-9144-B9F1-78E320CF3BD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05154" y="419056"/>
            <a:ext cx="7053873" cy="424815"/>
          </a:xfrm>
          <a:prstGeom prst="rect">
            <a:avLst/>
          </a:prstGeom>
          <a:noFill/>
        </p:spPr>
        <p:txBody>
          <a:bodyPr wrap="square" rtlCol="0">
            <a:spAutoFit/>
          </a:bodyPr>
          <a:lstStyle/>
          <a:p>
            <a:pPr>
              <a:lnSpc>
                <a:spcPts val="2600"/>
              </a:lnSpc>
            </a:pPr>
            <a:r>
              <a:rPr kumimoji="1" lang="zh-CN" altLang="en-US" sz="2600" dirty="0">
                <a:solidFill>
                  <a:srgbClr val="A51E36"/>
                </a:solidFill>
                <a:latin typeface="兰亭黑-简 中黑" charset="-122"/>
                <a:ea typeface="兰亭黑-简 中黑" charset="-122"/>
                <a:cs typeface="Gotham Bold" charset="0"/>
              </a:rPr>
              <a:t>3.1.2　任务抢占机制测试</a:t>
            </a:r>
            <a:endParaRPr kumimoji="1" lang="zh-CN" altLang="en-US" sz="2600" dirty="0">
              <a:solidFill>
                <a:srgbClr val="A51E36"/>
              </a:solidFill>
              <a:latin typeface="兰亭黑-简 中黑" charset="-122"/>
              <a:ea typeface="兰亭黑-简 中黑" charset="-122"/>
              <a:cs typeface="Gotham Bold" charset="0"/>
            </a:endParaRPr>
          </a:p>
        </p:txBody>
      </p:sp>
      <p:sp>
        <p:nvSpPr>
          <p:cNvPr id="2" name="文本框 1"/>
          <p:cNvSpPr txBox="1"/>
          <p:nvPr/>
        </p:nvSpPr>
        <p:spPr>
          <a:xfrm>
            <a:off x="1027430" y="2205990"/>
            <a:ext cx="6874510" cy="1972310"/>
          </a:xfrm>
          <a:prstGeom prst="rect">
            <a:avLst/>
          </a:prstGeom>
          <a:noFill/>
        </p:spPr>
        <p:txBody>
          <a:bodyPr wrap="square" rtlCol="0">
            <a:spAutoFit/>
          </a:bodyPr>
          <a:p>
            <a:r>
              <a:rPr lang="zh-CN" altLang="en-US"/>
              <a:t>核心功能</a:t>
            </a:r>
            <a:endParaRPr lang="zh-CN" altLang="en-US"/>
          </a:p>
          <a:p>
            <a:r>
              <a:rPr lang="zh-CN" altLang="en-US"/>
              <a:t>1. 优先级反转检测</a:t>
            </a:r>
            <a:endParaRPr lang="zh-CN" altLang="en-US"/>
          </a:p>
          <a:p>
            <a:pPr indent="457200"/>
            <a:r>
              <a:rPr lang="zh-CN" altLang="en-US"/>
              <a:t>检测机制：监控高优先级任务因低优先级任务占用资源而被阻塞的情况</a:t>
            </a:r>
            <a:endParaRPr lang="zh-CN" altLang="en-US"/>
          </a:p>
          <a:p>
            <a:pPr indent="457200"/>
            <a:r>
              <a:rPr lang="zh-CN" altLang="en-US"/>
              <a:t>阈值设定：当阻塞时间超过1.5ms时记录为可能发生优先级反转，同时打印任务开始执行序列来检查是否发生真正发生了优先级反转</a:t>
            </a:r>
            <a:endParaRPr lang="zh-CN" altLang="en-US"/>
          </a:p>
          <a:p>
            <a:r>
              <a:rPr lang="zh-CN" altLang="en-US"/>
              <a:t>2. 抢占响应时间测量</a:t>
            </a:r>
            <a:endParaRPr lang="zh-CN" altLang="en-US"/>
          </a:p>
          <a:p>
            <a:pPr indent="457200"/>
            <a:r>
              <a:rPr lang="zh-CN" altLang="en-US"/>
              <a:t>测量对象：从任务就绪到实际开始执行的时间延迟</a:t>
            </a:r>
            <a:endParaRPr lang="zh-CN" altLang="en-US"/>
          </a:p>
          <a:p>
            <a:pPr indent="457200"/>
            <a:r>
              <a:rPr lang="zh-CN" altLang="en-US"/>
              <a:t>性能指标：平均响应时间、最大/最小响应时间</a:t>
            </a:r>
            <a:endParaRPr lang="zh-CN" altLang="en-US"/>
          </a:p>
          <a:p>
            <a:pPr indent="457200"/>
            <a:r>
              <a:rPr lang="zh-CN" altLang="en-US"/>
              <a:t>慢抢占检测：响应时间超过3ms的抢占被标记为慢抢占</a:t>
            </a:r>
            <a:endParaRPr lang="zh-CN" altLang="en-US"/>
          </a:p>
        </p:txBody>
      </p:sp>
      <p:sp>
        <p:nvSpPr>
          <p:cNvPr id="4" name="文本框 3"/>
          <p:cNvSpPr txBox="1"/>
          <p:nvPr/>
        </p:nvSpPr>
        <p:spPr>
          <a:xfrm>
            <a:off x="1041400" y="1103630"/>
            <a:ext cx="6666865" cy="718185"/>
          </a:xfrm>
          <a:prstGeom prst="rect">
            <a:avLst/>
          </a:prstGeom>
          <a:noFill/>
        </p:spPr>
        <p:txBody>
          <a:bodyPr wrap="square" rtlCol="0">
            <a:spAutoFit/>
          </a:bodyPr>
          <a:p>
            <a:pPr indent="457200"/>
            <a:r>
              <a:rPr lang="zh-CN" altLang="en-US"/>
              <a:t>本模块实现了一个综合的任务抢占和优先级倒置测试系统，用于评估实时操作系统的任务调度性能。测试通过创建不同优先级的任务，模拟资源竞争场景，收集和分析优先级倒置和抢占响应时间的统计数据。</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03001" y="307931"/>
            <a:ext cx="3367337" cy="424815"/>
          </a:xfrm>
          <a:prstGeom prst="rect">
            <a:avLst/>
          </a:prstGeom>
          <a:noFill/>
        </p:spPr>
        <p:txBody>
          <a:bodyPr wrap="square" rtlCol="0">
            <a:spAutoFit/>
          </a:bodyPr>
          <a:lstStyle/>
          <a:p>
            <a:pPr>
              <a:lnSpc>
                <a:spcPts val="2600"/>
              </a:lnSpc>
            </a:pPr>
            <a:r>
              <a:rPr kumimoji="1" lang="zh-CN" altLang="en-US" sz="2600" dirty="0">
                <a:solidFill>
                  <a:srgbClr val="A51E36"/>
                </a:solidFill>
                <a:latin typeface="兰亭黑-简 中黑" charset="-122"/>
                <a:ea typeface="兰亭黑-简 中黑" charset="-122"/>
                <a:cs typeface="Gotham Bold" charset="0"/>
              </a:rPr>
              <a:t>执行</a:t>
            </a:r>
            <a:r>
              <a:rPr kumimoji="1" lang="zh-CN" altLang="en-US" sz="2600" dirty="0">
                <a:solidFill>
                  <a:srgbClr val="A51E36"/>
                </a:solidFill>
                <a:latin typeface="兰亭黑-简 中黑" charset="-122"/>
                <a:ea typeface="兰亭黑-简 中黑" charset="-122"/>
                <a:cs typeface="Gotham Bold" charset="0"/>
              </a:rPr>
              <a:t>结果</a:t>
            </a:r>
            <a:endParaRPr kumimoji="1" lang="zh-CN" altLang="en-US" sz="2600" dirty="0">
              <a:solidFill>
                <a:srgbClr val="A51E36"/>
              </a:solidFill>
              <a:latin typeface="兰亭黑-简 中黑" charset="-122"/>
              <a:ea typeface="兰亭黑-简 中黑" charset="-122"/>
              <a:cs typeface="Gotham Bold" charset="0"/>
            </a:endParaRPr>
          </a:p>
        </p:txBody>
      </p:sp>
      <p:sp>
        <p:nvSpPr>
          <p:cNvPr id="5" name="文本框 4"/>
          <p:cNvSpPr txBox="1"/>
          <p:nvPr/>
        </p:nvSpPr>
        <p:spPr>
          <a:xfrm>
            <a:off x="5972175" y="1513205"/>
            <a:ext cx="3216275" cy="781050"/>
          </a:xfrm>
          <a:prstGeom prst="rect">
            <a:avLst/>
          </a:prstGeom>
          <a:noFill/>
        </p:spPr>
        <p:txBody>
          <a:bodyPr wrap="square" rtlCol="0">
            <a:noAutofit/>
          </a:bodyPr>
          <a:p>
            <a:pPr indent="457200"/>
            <a:r>
              <a:rPr lang="zh-CN" altLang="en-US"/>
              <a:t>当 MALLOC_NUM 为</a:t>
            </a:r>
            <a:r>
              <a:rPr lang="en-US" altLang="zh-CN"/>
              <a:t>5</a:t>
            </a:r>
            <a:r>
              <a:rPr lang="zh-CN" altLang="en-US"/>
              <a:t>的时候，可以得到如左图所示的执行结果，可以查看每次测试过程中的外部碎片率，内存分配和回收的空间和时间开销。便于内存的性能进行</a:t>
            </a:r>
            <a:r>
              <a:rPr lang="zh-CN" altLang="en-US"/>
              <a:t>观察。</a:t>
            </a:r>
            <a:endParaRPr lang="zh-CN" altLang="en-US"/>
          </a:p>
          <a:p>
            <a:pPr indent="457200"/>
            <a:r>
              <a:rPr lang="zh-CN" altLang="en-US"/>
              <a:t>同时，可通过修改</a:t>
            </a:r>
            <a:r>
              <a:rPr lang="en-US" altLang="zh-CN"/>
              <a:t>MALLOC_NUM</a:t>
            </a:r>
            <a:r>
              <a:rPr lang="zh-CN" altLang="en-US"/>
              <a:t>，通过这种</a:t>
            </a:r>
            <a:r>
              <a:rPr lang="zh-CN" altLang="en-US"/>
              <a:t>方式可以在不同的系统负载的情况下进行内存性能的</a:t>
            </a:r>
            <a:r>
              <a:rPr lang="zh-CN" altLang="en-US"/>
              <a:t>观察</a:t>
            </a:r>
            <a:endParaRPr lang="zh-CN" altLang="en-US"/>
          </a:p>
        </p:txBody>
      </p:sp>
      <p:pic>
        <p:nvPicPr>
          <p:cNvPr id="2" name="图片 1"/>
          <p:cNvPicPr>
            <a:picLocks noChangeAspect="1"/>
          </p:cNvPicPr>
          <p:nvPr/>
        </p:nvPicPr>
        <p:blipFill>
          <a:blip r:embed="rId1"/>
          <a:stretch>
            <a:fillRect/>
          </a:stretch>
        </p:blipFill>
        <p:spPr>
          <a:xfrm>
            <a:off x="70485" y="865505"/>
            <a:ext cx="5873115" cy="31527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03001" y="307931"/>
            <a:ext cx="3367337" cy="424815"/>
          </a:xfrm>
          <a:prstGeom prst="rect">
            <a:avLst/>
          </a:prstGeom>
          <a:noFill/>
        </p:spPr>
        <p:txBody>
          <a:bodyPr wrap="square" rtlCol="0">
            <a:spAutoFit/>
          </a:bodyPr>
          <a:lstStyle/>
          <a:p>
            <a:pPr>
              <a:lnSpc>
                <a:spcPts val="2600"/>
              </a:lnSpc>
            </a:pPr>
            <a:r>
              <a:rPr kumimoji="1" lang="zh-CN" altLang="en-US" sz="2600" dirty="0">
                <a:solidFill>
                  <a:srgbClr val="A51E36"/>
                </a:solidFill>
                <a:latin typeface="兰亭黑-简 中黑" charset="-122"/>
                <a:ea typeface="兰亭黑-简 中黑" charset="-122"/>
                <a:cs typeface="Gotham Bold" charset="0"/>
              </a:rPr>
              <a:t>找到的</a:t>
            </a:r>
            <a:r>
              <a:rPr kumimoji="1" lang="en-US" altLang="zh-CN" sz="2600" dirty="0">
                <a:solidFill>
                  <a:srgbClr val="A51E36"/>
                </a:solidFill>
                <a:latin typeface="兰亭黑-简 中黑" charset="-122"/>
                <a:ea typeface="兰亭黑-简 中黑" charset="-122"/>
                <a:cs typeface="Gotham Bold" charset="0"/>
              </a:rPr>
              <a:t>BUG</a:t>
            </a:r>
            <a:endParaRPr kumimoji="1" lang="en-US" altLang="zh-CN" sz="2600" dirty="0">
              <a:solidFill>
                <a:srgbClr val="A51E36"/>
              </a:solidFill>
              <a:latin typeface="兰亭黑-简 中黑" charset="-122"/>
              <a:ea typeface="兰亭黑-简 中黑" charset="-122"/>
              <a:cs typeface="Gotham Bold" charset="0"/>
            </a:endParaRPr>
          </a:p>
        </p:txBody>
      </p:sp>
      <p:sp>
        <p:nvSpPr>
          <p:cNvPr id="5" name="文本框 4"/>
          <p:cNvSpPr txBox="1"/>
          <p:nvPr/>
        </p:nvSpPr>
        <p:spPr>
          <a:xfrm>
            <a:off x="5972175" y="1513205"/>
            <a:ext cx="3216275" cy="781050"/>
          </a:xfrm>
          <a:prstGeom prst="rect">
            <a:avLst/>
          </a:prstGeom>
          <a:noFill/>
        </p:spPr>
        <p:txBody>
          <a:bodyPr wrap="square" rtlCol="0">
            <a:noAutofit/>
          </a:bodyPr>
          <a:p>
            <a:pPr indent="457200"/>
            <a:endParaRPr lang="zh-CN" altLang="en-US"/>
          </a:p>
        </p:txBody>
      </p:sp>
      <p:pic>
        <p:nvPicPr>
          <p:cNvPr id="4" name="图片 3"/>
          <p:cNvPicPr>
            <a:picLocks noChangeAspect="1"/>
          </p:cNvPicPr>
          <p:nvPr/>
        </p:nvPicPr>
        <p:blipFill>
          <a:blip r:embed="rId1"/>
          <a:stretch>
            <a:fillRect/>
          </a:stretch>
        </p:blipFill>
        <p:spPr>
          <a:xfrm>
            <a:off x="24765" y="953135"/>
            <a:ext cx="6492240" cy="4231640"/>
          </a:xfrm>
          <a:prstGeom prst="rect">
            <a:avLst/>
          </a:prstGeom>
        </p:spPr>
      </p:pic>
      <p:sp>
        <p:nvSpPr>
          <p:cNvPr id="6" name="文本框 5"/>
          <p:cNvSpPr txBox="1"/>
          <p:nvPr/>
        </p:nvSpPr>
        <p:spPr>
          <a:xfrm>
            <a:off x="4069080" y="926465"/>
            <a:ext cx="4869815" cy="2188845"/>
          </a:xfrm>
          <a:prstGeom prst="rect">
            <a:avLst/>
          </a:prstGeom>
          <a:noFill/>
        </p:spPr>
        <p:txBody>
          <a:bodyPr wrap="square" rtlCol="0">
            <a:noAutofit/>
          </a:bodyPr>
          <a:p>
            <a:r>
              <a:rPr lang="zh-CN" altLang="en-US"/>
              <a:t>如图左所示，这里我在主进程中使用了</a:t>
            </a:r>
            <a:r>
              <a:rPr lang="en-US" altLang="zh-CN"/>
              <a:t>pthread_create2</a:t>
            </a:r>
            <a:r>
              <a:rPr lang="zh-CN" altLang="en-US"/>
              <a:t>函数去创建一个任务</a:t>
            </a:r>
            <a:r>
              <a:rPr lang="en-US" altLang="zh-CN"/>
              <a:t>task</a:t>
            </a:r>
            <a:r>
              <a:rPr lang="zh-CN" altLang="en-US"/>
              <a:t>，在</a:t>
            </a:r>
            <a:r>
              <a:rPr lang="en-US" altLang="zh-CN"/>
              <a:t>task</a:t>
            </a:r>
            <a:r>
              <a:rPr lang="zh-CN" altLang="en-US"/>
              <a:t>中调用</a:t>
            </a:r>
            <a:r>
              <a:rPr lang="en-US" altLang="zh-CN"/>
              <a:t>pthread_get_meminfo</a:t>
            </a:r>
            <a:r>
              <a:rPr lang="zh-CN" altLang="en-US"/>
              <a:t>去获取这个任务本身的</a:t>
            </a:r>
            <a:r>
              <a:rPr lang="en-US" altLang="zh-CN"/>
              <a:t>task_meminfo</a:t>
            </a:r>
            <a:r>
              <a:rPr lang="zh-CN" altLang="en-US"/>
              <a:t>，</a:t>
            </a:r>
            <a:r>
              <a:rPr lang="en-US" altLang="zh-CN"/>
              <a:t>task_meminfo</a:t>
            </a:r>
            <a:r>
              <a:rPr lang="zh-CN" altLang="en-US"/>
              <a:t>这个函数接受</a:t>
            </a:r>
            <a:r>
              <a:rPr lang="en-US" altLang="zh-CN"/>
              <a:t>pid</a:t>
            </a:r>
            <a:r>
              <a:rPr lang="zh-CN" altLang="en-US"/>
              <a:t>和一个</a:t>
            </a:r>
            <a:r>
              <a:rPr lang="en-US" altLang="zh-CN"/>
              <a:t>pthread_meminfo</a:t>
            </a:r>
            <a:r>
              <a:rPr lang="zh-CN" altLang="en-US"/>
              <a:t>类型的指针作为参数。返回包括申请释放内存次数和总数。但是在执行到第二个</a:t>
            </a:r>
            <a:r>
              <a:rPr lang="en-US" altLang="zh-CN"/>
              <a:t>prin</a:t>
            </a:r>
            <a:r>
              <a:rPr lang="en-US" altLang="zh-CN"/>
              <a:t>tk</a:t>
            </a:r>
            <a:r>
              <a:rPr lang="zh-CN" altLang="en-US"/>
              <a:t>的时候，四个字段的输出都是一个整数，推测发生了</a:t>
            </a:r>
            <a:r>
              <a:rPr lang="en-US" altLang="zh-CN"/>
              <a:t>UB</a:t>
            </a:r>
            <a:r>
              <a:rPr lang="zh-CN" altLang="en-US"/>
              <a:t>问题，明显不符合函数功能</a:t>
            </a:r>
            <a:r>
              <a:rPr lang="zh-CN" altLang="en-US"/>
              <a:t>说明</a:t>
            </a:r>
            <a:endParaRPr lang="zh-CN" altLang="en-US"/>
          </a:p>
        </p:txBody>
      </p:sp>
      <p:sp>
        <p:nvSpPr>
          <p:cNvPr id="7" name="矩形 6"/>
          <p:cNvSpPr/>
          <p:nvPr/>
        </p:nvSpPr>
        <p:spPr>
          <a:xfrm>
            <a:off x="139700" y="3090545"/>
            <a:ext cx="6276340" cy="236855"/>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71450" y="880110"/>
            <a:ext cx="5675630" cy="3209925"/>
          </a:xfrm>
          <a:prstGeom prst="rect">
            <a:avLst/>
          </a:prstGeom>
        </p:spPr>
      </p:pic>
      <p:sp>
        <p:nvSpPr>
          <p:cNvPr id="4" name="文本框 3"/>
          <p:cNvSpPr txBox="1"/>
          <p:nvPr/>
        </p:nvSpPr>
        <p:spPr>
          <a:xfrm>
            <a:off x="222250" y="241935"/>
            <a:ext cx="4572000" cy="424815"/>
          </a:xfrm>
          <a:prstGeom prst="rect">
            <a:avLst/>
          </a:prstGeom>
          <a:noFill/>
        </p:spPr>
        <p:txBody>
          <a:bodyPr wrap="square" rtlCol="0" anchor="t">
            <a:spAutoFit/>
          </a:bodyPr>
          <a:p>
            <a:pPr>
              <a:lnSpc>
                <a:spcPts val="2600"/>
              </a:lnSpc>
            </a:pPr>
            <a:r>
              <a:rPr kumimoji="1" lang="zh-CN" altLang="en-US" sz="2600" dirty="0">
                <a:solidFill>
                  <a:srgbClr val="A51E36"/>
                </a:solidFill>
                <a:latin typeface="兰亭黑-简 中黑" charset="-122"/>
                <a:ea typeface="兰亭黑-简 中黑" charset="-122"/>
                <a:cs typeface="Gotham Bold" charset="0"/>
                <a:sym typeface="+mn-ea"/>
              </a:rPr>
              <a:t>找到的</a:t>
            </a:r>
            <a:r>
              <a:rPr kumimoji="1" lang="en-US" altLang="zh-CN" sz="2600" dirty="0">
                <a:solidFill>
                  <a:srgbClr val="A51E36"/>
                </a:solidFill>
                <a:latin typeface="兰亭黑-简 中黑" charset="-122"/>
                <a:ea typeface="兰亭黑-简 中黑" charset="-122"/>
                <a:cs typeface="Gotham Bold" charset="0"/>
                <a:sym typeface="+mn-ea"/>
              </a:rPr>
              <a:t>BUG</a:t>
            </a:r>
            <a:endParaRPr kumimoji="1" lang="en-US" altLang="zh-CN" sz="2600" dirty="0">
              <a:solidFill>
                <a:srgbClr val="A51E36"/>
              </a:solidFill>
              <a:latin typeface="兰亭黑-简 中黑" charset="-122"/>
              <a:ea typeface="兰亭黑-简 中黑" charset="-122"/>
              <a:cs typeface="Gotham Bold" charset="0"/>
              <a:sym typeface="+mn-ea"/>
            </a:endParaRPr>
          </a:p>
        </p:txBody>
      </p:sp>
      <p:sp>
        <p:nvSpPr>
          <p:cNvPr id="6" name="矩形 5"/>
          <p:cNvSpPr/>
          <p:nvPr/>
        </p:nvSpPr>
        <p:spPr>
          <a:xfrm>
            <a:off x="50800" y="1170940"/>
            <a:ext cx="5995035" cy="544195"/>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7" name="文本框 6"/>
          <p:cNvSpPr txBox="1"/>
          <p:nvPr/>
        </p:nvSpPr>
        <p:spPr>
          <a:xfrm>
            <a:off x="5951220" y="2123440"/>
            <a:ext cx="3048000" cy="1136015"/>
          </a:xfrm>
          <a:prstGeom prst="rect">
            <a:avLst/>
          </a:prstGeom>
          <a:noFill/>
        </p:spPr>
        <p:txBody>
          <a:bodyPr wrap="square" rtlCol="0">
            <a:spAutoFit/>
          </a:bodyPr>
          <a:p>
            <a:r>
              <a:rPr lang="zh-CN" altLang="en-US"/>
              <a:t>如框中所示，在</a:t>
            </a:r>
            <a:r>
              <a:rPr lang="en-US" altLang="zh-CN"/>
              <a:t>after write</a:t>
            </a:r>
            <a:r>
              <a:rPr lang="zh-CN" altLang="en-US"/>
              <a:t>之后，打印的</a:t>
            </a:r>
            <a:r>
              <a:rPr lang="en-US" altLang="zh-CN"/>
              <a:t>pthread_meminfo</a:t>
            </a:r>
            <a:r>
              <a:rPr lang="zh-CN" altLang="en-US"/>
              <a:t>结构体的数据字段所有的值都为</a:t>
            </a:r>
            <a:r>
              <a:rPr lang="en-US" altLang="zh-CN"/>
              <a:t>157272448</a:t>
            </a:r>
            <a:r>
              <a:rPr lang="zh-CN" altLang="en-US"/>
              <a:t>，不符合这个任务申请内存的实际次数，因此认为这是一个</a:t>
            </a:r>
            <a:r>
              <a:rPr lang="en-US" altLang="zh-CN"/>
              <a:t>BUG</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45546" y="453981"/>
            <a:ext cx="4591526" cy="424815"/>
          </a:xfrm>
          <a:prstGeom prst="rect">
            <a:avLst/>
          </a:prstGeom>
          <a:noFill/>
        </p:spPr>
        <p:txBody>
          <a:bodyPr wrap="square" rtlCol="0">
            <a:spAutoFit/>
          </a:bodyPr>
          <a:lstStyle/>
          <a:p>
            <a:pPr>
              <a:lnSpc>
                <a:spcPts val="2600"/>
              </a:lnSpc>
            </a:pPr>
            <a:r>
              <a:rPr kumimoji="1" lang="zh-CN" altLang="en-US" sz="2600" dirty="0">
                <a:solidFill>
                  <a:srgbClr val="A51E36"/>
                </a:solidFill>
                <a:latin typeface="兰亭黑-简 中黑" charset="-122"/>
                <a:ea typeface="兰亭黑-简 中黑" charset="-122"/>
                <a:cs typeface="Gotham Bold" charset="0"/>
              </a:rPr>
              <a:t>设计思路</a:t>
            </a:r>
            <a:endParaRPr kumimoji="1" lang="en-US" altLang="zh-CN" sz="2600" dirty="0">
              <a:solidFill>
                <a:srgbClr val="A51E36"/>
              </a:solidFill>
              <a:latin typeface="兰亭黑-简 中黑" charset="-122"/>
              <a:ea typeface="兰亭黑-简 中黑" charset="-122"/>
              <a:cs typeface="Gotham Bold" charset="0"/>
            </a:endParaRPr>
          </a:p>
        </p:txBody>
      </p:sp>
      <p:sp>
        <p:nvSpPr>
          <p:cNvPr id="3" name="文本框 2"/>
          <p:cNvSpPr txBox="1"/>
          <p:nvPr/>
        </p:nvSpPr>
        <p:spPr>
          <a:xfrm>
            <a:off x="438785" y="878840"/>
            <a:ext cx="8143875" cy="3017520"/>
          </a:xfrm>
          <a:prstGeom prst="rect">
            <a:avLst/>
          </a:prstGeom>
          <a:noFill/>
        </p:spPr>
        <p:txBody>
          <a:bodyPr wrap="square" rtlCol="0">
            <a:spAutoFit/>
          </a:bodyPr>
          <a:p>
            <a:r>
              <a:rPr lang="zh-CN" altLang="en-US"/>
              <a:t>1.优先级反转的检测</a:t>
            </a:r>
            <a:endParaRPr lang="zh-CN" altLang="en-US"/>
          </a:p>
          <a:p>
            <a:r>
              <a:rPr lang="zh-CN" altLang="en-US"/>
              <a:t> 优先级反转是指：低优先级的任务占有资源，此时系统中加入众多的中优先级且资源无关的任务，由于抢占型调度，低优先级任务被挂起。此时又加入高优先级且需要获取资源的任务，由于低优先级任务被挂起且占有资源（资源无法释放），导致高优先级任务被迫阻塞。因此本模块中采用 ret = sem_wait(task_semid);，即信号量的获取时间来推测是否发生了优先级反转。如果被阻塞时间过长，标记为可能发生了优先级反转，此时会打印出任务的执行序列来辅助判断是否发生了真正的优先级反转。</a:t>
            </a:r>
            <a:endParaRPr lang="zh-CN" altLang="en-US"/>
          </a:p>
          <a:p>
            <a:endParaRPr lang="zh-CN" altLang="en-US"/>
          </a:p>
          <a:p>
            <a:r>
              <a:rPr lang="zh-CN" altLang="en-US"/>
              <a:t>2.抢占响应时间的测量</a:t>
            </a:r>
            <a:endParaRPr lang="zh-CN" altLang="en-US"/>
          </a:p>
          <a:p>
            <a:r>
              <a:rPr lang="zh-CN" altLang="en-US"/>
              <a:t> 抢占响应时间是指较高优先级任务从被创建到真正执行所用的时间。在本模块中，通过判断是否传入了任务创建的时间戳来区分高优先级任务与低优先级任务。只要在高优先级任务的执行开始，记录任务的执行时间，在和传入的参数中的任务创建的时间戳相减，即可获得任务对应的抢占响应时间。同时，由于本模块是多线程的，并且在执行中要更新最大抢占时间，存在着数据同步风险，因此本模块中存在数据同步风险的部分统一采用了GCC所提供的 __sync_* 原子操作函数来确保数据同步。</a:t>
            </a:r>
            <a:endParaRPr lang="zh-CN" altLang="en-US"/>
          </a:p>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336893" y="26626"/>
            <a:ext cx="4591526" cy="424815"/>
          </a:xfrm>
          <a:prstGeom prst="rect">
            <a:avLst/>
          </a:prstGeom>
          <a:noFill/>
        </p:spPr>
        <p:txBody>
          <a:bodyPr wrap="square" rtlCol="0">
            <a:spAutoFit/>
          </a:bodyPr>
          <a:lstStyle/>
          <a:p>
            <a:pPr>
              <a:lnSpc>
                <a:spcPts val="2600"/>
              </a:lnSpc>
            </a:pPr>
            <a:r>
              <a:rPr kumimoji="1" lang="zh-CN" altLang="en-US" sz="2600" dirty="0">
                <a:solidFill>
                  <a:srgbClr val="A51E36"/>
                </a:solidFill>
                <a:latin typeface="兰亭黑-简 中黑" charset="-122"/>
                <a:ea typeface="兰亭黑-简 中黑" charset="-122"/>
                <a:cs typeface="Gotham Bold" charset="0"/>
              </a:rPr>
              <a:t>测试</a:t>
            </a:r>
            <a:r>
              <a:rPr kumimoji="1" lang="zh-CN" altLang="en-US" sz="2600" dirty="0">
                <a:solidFill>
                  <a:srgbClr val="A51E36"/>
                </a:solidFill>
                <a:latin typeface="兰亭黑-简 中黑" charset="-122"/>
                <a:ea typeface="兰亭黑-简 中黑" charset="-122"/>
                <a:cs typeface="Gotham Bold" charset="0"/>
              </a:rPr>
              <a:t>流程</a:t>
            </a:r>
            <a:endParaRPr kumimoji="1" lang="zh-CN" altLang="en-US" sz="2600" dirty="0">
              <a:solidFill>
                <a:srgbClr val="A51E36"/>
              </a:solidFill>
              <a:latin typeface="兰亭黑-简 中黑" charset="-122"/>
              <a:ea typeface="兰亭黑-简 中黑" charset="-122"/>
              <a:cs typeface="Gotham Bold" charset="0"/>
            </a:endParaRPr>
          </a:p>
        </p:txBody>
      </p:sp>
      <p:pic>
        <p:nvPicPr>
          <p:cNvPr id="4" name="图片 3"/>
          <p:cNvPicPr>
            <a:picLocks noChangeAspect="1"/>
          </p:cNvPicPr>
          <p:nvPr/>
        </p:nvPicPr>
        <p:blipFill>
          <a:blip r:embed="rId1"/>
          <a:stretch>
            <a:fillRect/>
          </a:stretch>
        </p:blipFill>
        <p:spPr>
          <a:xfrm>
            <a:off x="0" y="26670"/>
            <a:ext cx="4310380" cy="5131435"/>
          </a:xfrm>
          <a:prstGeom prst="rect">
            <a:avLst/>
          </a:prstGeom>
        </p:spPr>
      </p:pic>
      <p:sp>
        <p:nvSpPr>
          <p:cNvPr id="5" name="文本框 4"/>
          <p:cNvSpPr txBox="1"/>
          <p:nvPr/>
        </p:nvSpPr>
        <p:spPr>
          <a:xfrm>
            <a:off x="4303395" y="451485"/>
            <a:ext cx="4740910" cy="4578350"/>
          </a:xfrm>
          <a:prstGeom prst="rect">
            <a:avLst/>
          </a:prstGeom>
          <a:noFill/>
        </p:spPr>
        <p:txBody>
          <a:bodyPr wrap="square" rtlCol="0">
            <a:noAutofit/>
          </a:bodyPr>
          <a:p>
            <a:pPr marL="342900" indent="-342900">
              <a:buAutoNum type="arabicPeriod"/>
            </a:pPr>
            <a:r>
              <a:rPr lang="zh-CN" altLang="en-US"/>
              <a:t>在代码中，主要是由run_one_round() 来执行每一轮的测试，作用是在一轮中</a:t>
            </a:r>
            <a:r>
              <a:rPr lang="zh-CN" altLang="en-US" b="1"/>
              <a:t>随机生成若干高、中、低优先级线程，模拟典型的优先级反转场景</a:t>
            </a:r>
            <a:r>
              <a:rPr lang="zh-CN" altLang="en-US"/>
              <a:t>。（</a:t>
            </a:r>
            <a:r>
              <a:rPr lang="zh-CN" altLang="en-US" b="1"/>
              <a:t>这里的随机指任务总数随机，各类任务数量随机，各个任务加入执行的顺序随机，竞争的资源数随机，任务的执行时间随机</a:t>
            </a:r>
            <a:r>
              <a:rPr lang="zh-CN" altLang="en-US"/>
              <a:t>）高优先级线程竞争资源，低优先级线程先获取资源，中优先级线程则不参与资源竞争但可能频繁调度，从而打断低优先级线程的执行。</a:t>
            </a:r>
            <a:endParaRPr lang="zh-CN" altLang="en-US"/>
          </a:p>
          <a:p>
            <a:pPr marL="342900" indent="-342900">
              <a:buAutoNum type="arabicPeriod"/>
            </a:pPr>
            <a:r>
              <a:rPr lang="zh-CN" altLang="en-US"/>
              <a:t> 线程在创建后先挂起，打乱恢复顺序后再依次恢复，模拟真实调度中的不确定性。线程执行过程中会统计是否因信号量等待而发生优先级反转，并记录抢占响应时间等关键指标。如果发生了信号量等待时间过长，那么会打印任务的启动顺序来最终确定是否发生了优先级反转。</a:t>
            </a:r>
            <a:endParaRPr lang="zh-CN" altLang="en-US"/>
          </a:p>
          <a:p>
            <a:pPr marL="342900" indent="-342900">
              <a:buAutoNum type="arabicPeriod"/>
            </a:pPr>
            <a:r>
              <a:rPr lang="zh-CN" altLang="en-US"/>
              <a:t> 每轮结束后回收资源，并在检测到可能发生</a:t>
            </a:r>
            <a:r>
              <a:rPr lang="zh-CN" altLang="en-US"/>
              <a:t>优先级反转时输出相关信息，为最终统计提供数据支撑。该函数作为单轮测试单位，为整个测试提供实验基础。</a:t>
            </a:r>
            <a:endParaRPr lang="zh-CN" altLang="en-US"/>
          </a:p>
          <a:p>
            <a:pPr marL="342900" indent="-342900">
              <a:buAutoNum type="arabicPeriod"/>
            </a:pPr>
            <a:endParaRPr lang="zh-CN" altLang="en-US"/>
          </a:p>
          <a:p>
            <a:pPr marL="342900" indent="-342900">
              <a:buAutoNum type="arabicPeriod"/>
            </a:pPr>
            <a:endParaRPr lang="zh-CN" altLang="en-US"/>
          </a:p>
          <a:p>
            <a:pPr indent="0">
              <a:buNone/>
            </a:pPr>
            <a:r>
              <a:rPr lang="zh-CN" altLang="en-US"/>
              <a:t>最终，通过执行足够多的轮数，来尽可能的覆盖到更多的场景，达到对任务抢占机制测试的</a:t>
            </a:r>
            <a:r>
              <a:rPr lang="zh-CN" altLang="en-US"/>
              <a:t>目的。</a:t>
            </a:r>
            <a:endParaRPr lang="zh-CN" altLang="en-US"/>
          </a:p>
          <a:p>
            <a:pPr indent="457200"/>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38628" y="126321"/>
            <a:ext cx="4591526" cy="424815"/>
          </a:xfrm>
          <a:prstGeom prst="rect">
            <a:avLst/>
          </a:prstGeom>
          <a:noFill/>
        </p:spPr>
        <p:txBody>
          <a:bodyPr wrap="square" rtlCol="0">
            <a:spAutoFit/>
          </a:bodyPr>
          <a:lstStyle/>
          <a:p>
            <a:pPr>
              <a:lnSpc>
                <a:spcPts val="2600"/>
              </a:lnSpc>
            </a:pPr>
            <a:r>
              <a:rPr kumimoji="1" lang="zh-CN" altLang="en-US" sz="2600" dirty="0">
                <a:solidFill>
                  <a:srgbClr val="A51E36"/>
                </a:solidFill>
                <a:latin typeface="兰亭黑-简 中黑" charset="-122"/>
                <a:ea typeface="兰亭黑-简 中黑" charset="-122"/>
                <a:cs typeface="Gotham Bold" charset="0"/>
              </a:rPr>
              <a:t>主要</a:t>
            </a:r>
            <a:r>
              <a:rPr kumimoji="1" lang="zh-CN" altLang="en-US" sz="2600" dirty="0">
                <a:solidFill>
                  <a:srgbClr val="A51E36"/>
                </a:solidFill>
                <a:latin typeface="兰亭黑-简 中黑" charset="-122"/>
                <a:ea typeface="兰亭黑-简 中黑" charset="-122"/>
                <a:cs typeface="Gotham Bold" charset="0"/>
              </a:rPr>
              <a:t>函数说明</a:t>
            </a:r>
            <a:endParaRPr kumimoji="1" lang="zh-CN" altLang="en-US" sz="2600" dirty="0">
              <a:solidFill>
                <a:srgbClr val="A51E36"/>
              </a:solidFill>
              <a:latin typeface="兰亭黑-简 中黑" charset="-122"/>
              <a:ea typeface="兰亭黑-简 中黑" charset="-122"/>
              <a:cs typeface="Gotham Bold" charset="0"/>
            </a:endParaRPr>
          </a:p>
        </p:txBody>
      </p:sp>
      <p:sp>
        <p:nvSpPr>
          <p:cNvPr id="3" name="文本框 2"/>
          <p:cNvSpPr txBox="1"/>
          <p:nvPr/>
        </p:nvSpPr>
        <p:spPr>
          <a:xfrm>
            <a:off x="255905" y="616585"/>
            <a:ext cx="8712835" cy="3969385"/>
          </a:xfrm>
          <a:prstGeom prst="rect">
            <a:avLst/>
          </a:prstGeom>
          <a:noFill/>
        </p:spPr>
        <p:txBody>
          <a:bodyPr wrap="square" rtlCol="0">
            <a:spAutoFit/>
          </a:bodyPr>
          <a:p>
            <a:r>
              <a:rPr lang="zh-CN" altLang="en-US" sz="1200"/>
              <a:t>mutex_task:</a:t>
            </a:r>
            <a:endParaRPr lang="zh-CN" altLang="en-US" sz="1200"/>
          </a:p>
          <a:p>
            <a:r>
              <a:rPr lang="zh-CN" altLang="en-US" sz="1200"/>
              <a:t>这是一个竞争性任务函数，它模拟低优先级任务尝试获取锁并执行。任务获取锁后会记录时间戳，计算优先级反转的延迟时间并更新统计信息，包括最大延迟、最小延迟和严重的优先级反转。任务执行完成后，释放锁并返回。</a:t>
            </a:r>
            <a:endParaRPr lang="zh-CN" altLang="en-US" sz="1200"/>
          </a:p>
          <a:p>
            <a:endParaRPr lang="zh-CN" altLang="en-US" sz="1200"/>
          </a:p>
          <a:p>
            <a:r>
              <a:rPr lang="zh-CN" altLang="en-US" sz="1200"/>
              <a:t>no_mutex_task:</a:t>
            </a:r>
            <a:endParaRPr lang="zh-CN" altLang="en-US" sz="1200"/>
          </a:p>
          <a:p>
            <a:r>
              <a:rPr lang="zh-CN" altLang="en-US" sz="1200"/>
              <a:t>这是一个非竞争性任务函数，模拟任务执行时的延迟。它不使用锁，只是随机产生延迟，然后完成任务。</a:t>
            </a:r>
            <a:endParaRPr lang="zh-CN" altLang="en-US" sz="1200"/>
          </a:p>
          <a:p>
            <a:endParaRPr lang="zh-CN" altLang="en-US" sz="1200"/>
          </a:p>
          <a:p>
            <a:r>
              <a:rPr lang="zh-CN" altLang="en-US" sz="1200"/>
              <a:t>create_task_array:</a:t>
            </a:r>
            <a:endParaRPr lang="zh-CN" altLang="en-US" sz="1200"/>
          </a:p>
          <a:p>
            <a:r>
              <a:rPr lang="zh-CN" altLang="en-US" sz="1200"/>
              <a:t>该函数创建一个数组，用于存储指定数量的线程（task_num）。返回一个 pthread_t 类型的指针，指向该线程数组。</a:t>
            </a:r>
            <a:endParaRPr lang="zh-CN" altLang="en-US" sz="1200"/>
          </a:p>
          <a:p>
            <a:endParaRPr lang="zh-CN" altLang="en-US" sz="1200"/>
          </a:p>
          <a:p>
            <a:r>
              <a:rPr lang="zh-CN" altLang="en-US" sz="1200"/>
              <a:t>create_task_args_array:</a:t>
            </a:r>
            <a:endParaRPr lang="zh-CN" altLang="en-US" sz="1200"/>
          </a:p>
          <a:p>
            <a:r>
              <a:rPr lang="zh-CN" altLang="en-US" sz="1200"/>
              <a:t>该函数创建一个任务参数数组（task_args_t 类型），为每个任务分配一个结构体并初始化（将 ready_time 设置为 0）。返回一个指向任务参数数组的指针。</a:t>
            </a:r>
            <a:endParaRPr lang="zh-CN" altLang="en-US" sz="1200"/>
          </a:p>
          <a:p>
            <a:endParaRPr lang="zh-CN" altLang="en-US" sz="1200"/>
          </a:p>
          <a:p>
            <a:r>
              <a:rPr lang="zh-CN" altLang="en-US" sz="1200"/>
              <a:t>run_one_round:</a:t>
            </a:r>
            <a:endParaRPr lang="zh-CN" altLang="en-US" sz="1200"/>
          </a:p>
          <a:p>
            <a:r>
              <a:rPr lang="zh-CN" altLang="en-US" sz="1200"/>
              <a:t>该函数模拟运行一次任务调度轮次。它生成随机数量的高优先级、低优先级和非互斥任务，创建线程并按照优先级顺序调度它们。每个任务会按随机顺序恢复执行，记录优先级反转和抢占响应时间，最后进行统计和内存释放。</a:t>
            </a:r>
            <a:endParaRPr lang="zh-CN" altLang="en-US" sz="1200"/>
          </a:p>
          <a:p>
            <a:endParaRPr lang="zh-CN" altLang="en-US" sz="1200"/>
          </a:p>
          <a:p>
            <a:r>
              <a:rPr lang="zh-CN" altLang="en-US" sz="1200"/>
              <a:t>test_task_preempt:</a:t>
            </a:r>
            <a:endParaRPr lang="zh-CN" altLang="en-US" sz="1200"/>
          </a:p>
          <a:p>
            <a:r>
              <a:rPr lang="zh-CN" altLang="en-US" sz="1200"/>
              <a:t>该函数执行多轮测试，检查任务调度中的优先级反转和抢占响应时间。它创建一个信号量并为每轮测试运行 run_one_round。测试结果会输出详细的统计信息，包括优先级反转和抢占响应时间的统计。</a:t>
            </a:r>
            <a:endParaRPr lang="zh-CN" altLang="en-US" sz="12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03001" y="307931"/>
            <a:ext cx="3367337" cy="424815"/>
          </a:xfrm>
          <a:prstGeom prst="rect">
            <a:avLst/>
          </a:prstGeom>
          <a:noFill/>
        </p:spPr>
        <p:txBody>
          <a:bodyPr wrap="square" rtlCol="0">
            <a:spAutoFit/>
          </a:bodyPr>
          <a:lstStyle/>
          <a:p>
            <a:pPr>
              <a:lnSpc>
                <a:spcPts val="2600"/>
              </a:lnSpc>
            </a:pPr>
            <a:r>
              <a:rPr kumimoji="1" lang="zh-CN" altLang="en-US" sz="2600" dirty="0">
                <a:solidFill>
                  <a:srgbClr val="A51E36"/>
                </a:solidFill>
                <a:latin typeface="兰亭黑-简 中黑" charset="-122"/>
                <a:ea typeface="兰亭黑-简 中黑" charset="-122"/>
                <a:cs typeface="Gotham Bold" charset="0"/>
              </a:rPr>
              <a:t>执行</a:t>
            </a:r>
            <a:r>
              <a:rPr kumimoji="1" lang="zh-CN" altLang="en-US" sz="2600" dirty="0">
                <a:solidFill>
                  <a:srgbClr val="A51E36"/>
                </a:solidFill>
                <a:latin typeface="兰亭黑-简 中黑" charset="-122"/>
                <a:ea typeface="兰亭黑-简 中黑" charset="-122"/>
                <a:cs typeface="Gotham Bold" charset="0"/>
              </a:rPr>
              <a:t>结果</a:t>
            </a:r>
            <a:endParaRPr kumimoji="1" lang="zh-CN" altLang="en-US" sz="2600" dirty="0">
              <a:solidFill>
                <a:srgbClr val="A51E36"/>
              </a:solidFill>
              <a:latin typeface="兰亭黑-简 中黑" charset="-122"/>
              <a:ea typeface="兰亭黑-简 中黑" charset="-122"/>
              <a:cs typeface="Gotham Bold" charset="0"/>
            </a:endParaRPr>
          </a:p>
        </p:txBody>
      </p:sp>
      <p:pic>
        <p:nvPicPr>
          <p:cNvPr id="3" name="图片 2"/>
          <p:cNvPicPr>
            <a:picLocks noChangeAspect="1"/>
          </p:cNvPicPr>
          <p:nvPr/>
        </p:nvPicPr>
        <p:blipFill>
          <a:blip r:embed="rId1"/>
          <a:stretch>
            <a:fillRect/>
          </a:stretch>
        </p:blipFill>
        <p:spPr>
          <a:xfrm>
            <a:off x="4890770" y="0"/>
            <a:ext cx="4253230" cy="2907665"/>
          </a:xfrm>
          <a:prstGeom prst="rect">
            <a:avLst/>
          </a:prstGeom>
        </p:spPr>
      </p:pic>
      <p:pic>
        <p:nvPicPr>
          <p:cNvPr id="4" name="图片 3"/>
          <p:cNvPicPr>
            <a:picLocks noChangeAspect="1"/>
          </p:cNvPicPr>
          <p:nvPr/>
        </p:nvPicPr>
        <p:blipFill>
          <a:blip r:embed="rId2"/>
          <a:stretch>
            <a:fillRect/>
          </a:stretch>
        </p:blipFill>
        <p:spPr>
          <a:xfrm>
            <a:off x="0" y="2099310"/>
            <a:ext cx="3985895" cy="3085465"/>
          </a:xfrm>
          <a:prstGeom prst="rect">
            <a:avLst/>
          </a:prstGeom>
        </p:spPr>
      </p:pic>
      <p:sp>
        <p:nvSpPr>
          <p:cNvPr id="5" name="文本框 4"/>
          <p:cNvSpPr txBox="1"/>
          <p:nvPr/>
        </p:nvSpPr>
        <p:spPr>
          <a:xfrm>
            <a:off x="210820" y="1094740"/>
            <a:ext cx="4091940" cy="718185"/>
          </a:xfrm>
          <a:prstGeom prst="rect">
            <a:avLst/>
          </a:prstGeom>
          <a:noFill/>
        </p:spPr>
        <p:txBody>
          <a:bodyPr wrap="square" rtlCol="0">
            <a:spAutoFit/>
          </a:bodyPr>
          <a:p>
            <a:pPr indent="457200"/>
            <a:r>
              <a:rPr lang="zh-CN" altLang="en-US"/>
              <a:t>当限定MAX_TASK_NUM为</a:t>
            </a:r>
            <a:r>
              <a:rPr lang="en-US" altLang="zh-CN"/>
              <a:t>15</a:t>
            </a:r>
            <a:r>
              <a:rPr lang="zh-CN" altLang="en-US"/>
              <a:t>的时候，可以得到如下图所示的执行结果，可以看到是否发生了优先级反转，以及抢占</a:t>
            </a:r>
            <a:r>
              <a:rPr lang="zh-CN" altLang="en-US"/>
              <a:t>相关的统计</a:t>
            </a:r>
            <a:r>
              <a:rPr lang="zh-CN" altLang="en-US"/>
              <a:t>信息</a:t>
            </a:r>
            <a:endParaRPr lang="zh-CN" altLang="en-US"/>
          </a:p>
        </p:txBody>
      </p:sp>
      <p:sp>
        <p:nvSpPr>
          <p:cNvPr id="12" name="文本框 11"/>
          <p:cNvSpPr txBox="1"/>
          <p:nvPr/>
        </p:nvSpPr>
        <p:spPr>
          <a:xfrm>
            <a:off x="4294505" y="3244850"/>
            <a:ext cx="4627880" cy="1972310"/>
          </a:xfrm>
          <a:prstGeom prst="rect">
            <a:avLst/>
          </a:prstGeom>
          <a:noFill/>
        </p:spPr>
        <p:txBody>
          <a:bodyPr wrap="square" rtlCol="0">
            <a:spAutoFit/>
          </a:bodyPr>
          <a:p>
            <a:r>
              <a:rPr lang="zh-CN" altLang="en-US">
                <a:sym typeface="+mn-ea"/>
              </a:rPr>
              <a:t>当限定MAX_TASK_NUM为</a:t>
            </a:r>
            <a:r>
              <a:rPr lang="en-US" altLang="zh-CN">
                <a:sym typeface="+mn-ea"/>
              </a:rPr>
              <a:t>50</a:t>
            </a:r>
            <a:r>
              <a:rPr lang="zh-CN" altLang="en-US">
                <a:sym typeface="+mn-ea"/>
              </a:rPr>
              <a:t>的时候，并且在每轮执行的时候添加对应的</a:t>
            </a:r>
            <a:r>
              <a:rPr lang="en-US" altLang="zh-CN">
                <a:sym typeface="+mn-ea"/>
              </a:rPr>
              <a:t>printk</a:t>
            </a:r>
            <a:r>
              <a:rPr lang="zh-CN" altLang="en-US">
                <a:sym typeface="+mn-ea"/>
              </a:rPr>
              <a:t>函数，可以看到在执行几个任务之后，系统便已经死机，可以初步推断是由于任务负载过大导致的。</a:t>
            </a:r>
            <a:endParaRPr lang="zh-CN" altLang="en-US">
              <a:sym typeface="+mn-ea"/>
            </a:endParaRPr>
          </a:p>
          <a:p>
            <a:endParaRPr lang="zh-CN" altLang="en-US">
              <a:sym typeface="+mn-ea"/>
            </a:endParaRPr>
          </a:p>
          <a:p>
            <a:r>
              <a:rPr lang="zh-CN" altLang="en-US">
                <a:sym typeface="+mn-ea"/>
              </a:rPr>
              <a:t>通过修改宏的数值，可以自由选择执行轮次和执行的任务数，可以很好的模拟并且</a:t>
            </a:r>
            <a:r>
              <a:rPr lang="zh-CN" altLang="en-US">
                <a:sym typeface="+mn-ea"/>
              </a:rPr>
              <a:t>观测在各种负载环境下的任务抢占的表现。</a:t>
            </a:r>
            <a:endParaRPr lang="zh-CN" altLang="en-US"/>
          </a:p>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05154" y="419056"/>
            <a:ext cx="7053873" cy="424815"/>
          </a:xfrm>
          <a:prstGeom prst="rect">
            <a:avLst/>
          </a:prstGeom>
          <a:noFill/>
        </p:spPr>
        <p:txBody>
          <a:bodyPr wrap="square" rtlCol="0">
            <a:spAutoFit/>
          </a:bodyPr>
          <a:lstStyle/>
          <a:p>
            <a:pPr>
              <a:lnSpc>
                <a:spcPts val="2600"/>
              </a:lnSpc>
            </a:pPr>
            <a:r>
              <a:rPr kumimoji="1" lang="zh-CN" altLang="en-US" sz="2600" dirty="0">
                <a:solidFill>
                  <a:srgbClr val="A51E36"/>
                </a:solidFill>
                <a:latin typeface="兰亭黑-简 中黑" charset="-122"/>
                <a:ea typeface="兰亭黑-简 中黑" charset="-122"/>
                <a:cs typeface="Gotham Bold" charset="0"/>
              </a:rPr>
              <a:t>3.</a:t>
            </a:r>
            <a:r>
              <a:rPr kumimoji="1" lang="en-US" altLang="zh-CN" sz="2600" dirty="0">
                <a:solidFill>
                  <a:srgbClr val="A51E36"/>
                </a:solidFill>
                <a:latin typeface="兰亭黑-简 中黑" charset="-122"/>
                <a:ea typeface="兰亭黑-简 中黑" charset="-122"/>
                <a:cs typeface="Gotham Bold" charset="0"/>
              </a:rPr>
              <a:t>2</a:t>
            </a:r>
            <a:r>
              <a:rPr kumimoji="1" lang="zh-CN" altLang="en-US" sz="2600" dirty="0">
                <a:solidFill>
                  <a:srgbClr val="A51E36"/>
                </a:solidFill>
                <a:latin typeface="兰亭黑-简 中黑" charset="-122"/>
                <a:ea typeface="兰亭黑-简 中黑" charset="-122"/>
                <a:cs typeface="Gotham Bold" charset="0"/>
              </a:rPr>
              <a:t>.2　内存分配性能</a:t>
            </a:r>
            <a:r>
              <a:rPr kumimoji="1" lang="zh-CN" altLang="en-US" sz="2600" dirty="0">
                <a:solidFill>
                  <a:srgbClr val="A51E36"/>
                </a:solidFill>
                <a:latin typeface="兰亭黑-简 中黑" charset="-122"/>
                <a:ea typeface="兰亭黑-简 中黑" charset="-122"/>
                <a:cs typeface="Gotham Bold" charset="0"/>
              </a:rPr>
              <a:t>测试</a:t>
            </a:r>
            <a:endParaRPr kumimoji="1" lang="zh-CN" altLang="en-US" sz="2600" dirty="0">
              <a:solidFill>
                <a:srgbClr val="A51E36"/>
              </a:solidFill>
              <a:latin typeface="兰亭黑-简 中黑" charset="-122"/>
              <a:ea typeface="兰亭黑-简 中黑" charset="-122"/>
              <a:cs typeface="Gotham Bold" charset="0"/>
            </a:endParaRPr>
          </a:p>
        </p:txBody>
      </p:sp>
      <p:sp>
        <p:nvSpPr>
          <p:cNvPr id="2" name="文本框 1"/>
          <p:cNvSpPr txBox="1"/>
          <p:nvPr/>
        </p:nvSpPr>
        <p:spPr>
          <a:xfrm>
            <a:off x="1009650" y="2008505"/>
            <a:ext cx="6892290" cy="2378710"/>
          </a:xfrm>
          <a:prstGeom prst="rect">
            <a:avLst/>
          </a:prstGeom>
          <a:noFill/>
        </p:spPr>
        <p:txBody>
          <a:bodyPr wrap="square" rtlCol="0">
            <a:noAutofit/>
          </a:bodyPr>
          <a:p>
            <a:r>
              <a:rPr lang="zh-CN" altLang="en-US"/>
              <a:t>核心功能</a:t>
            </a:r>
            <a:endParaRPr lang="zh-CN" altLang="en-US"/>
          </a:p>
          <a:p>
            <a:r>
              <a:rPr lang="zh-CN" altLang="en-US"/>
              <a:t>1. 内部碎片检测</a:t>
            </a:r>
            <a:endParaRPr lang="zh-CN" altLang="en-US"/>
          </a:p>
          <a:p>
            <a:pPr indent="457200"/>
            <a:r>
              <a:rPr lang="zh-CN" altLang="en-US"/>
              <a:t>检测机制：通过钩子函数比较实际申请大小与系统分配大小的差异</a:t>
            </a:r>
            <a:endParaRPr lang="zh-CN" altLang="en-US"/>
          </a:p>
          <a:p>
            <a:pPr indent="457200"/>
            <a:r>
              <a:rPr lang="zh-CN" altLang="en-US"/>
              <a:t>测量指标：内部碎片率 = (申请大小 - 实际分配大小) / 申请大小</a:t>
            </a:r>
            <a:endParaRPr lang="zh-CN" altLang="en-US"/>
          </a:p>
          <a:p>
            <a:r>
              <a:rPr lang="zh-CN" altLang="en-US"/>
              <a:t>2. 外部碎片检测</a:t>
            </a:r>
            <a:endParaRPr lang="zh-CN" altLang="en-US"/>
          </a:p>
          <a:p>
            <a:pPr indent="457200"/>
            <a:r>
              <a:rPr lang="zh-CN" altLang="en-US"/>
              <a:t>检测机制：定时查询系统中最大可用内存块大小</a:t>
            </a:r>
            <a:endParaRPr lang="zh-CN" altLang="en-US"/>
          </a:p>
          <a:p>
            <a:pPr indent="457200"/>
            <a:r>
              <a:rPr lang="zh-CN" altLang="en-US"/>
              <a:t>测量指标：外部碎片率 = </a:t>
            </a:r>
            <a:r>
              <a:rPr lang="en-US" altLang="zh-CN"/>
              <a:t>1-</a:t>
            </a:r>
            <a:r>
              <a:rPr lang="zh-CN" altLang="en-US"/>
              <a:t>最大可用块大小 / 总堆内存大小</a:t>
            </a:r>
            <a:endParaRPr lang="zh-CN" altLang="en-US"/>
          </a:p>
          <a:p>
            <a:r>
              <a:rPr lang="zh-CN" altLang="en-US"/>
              <a:t>3. 内存分配性能测量</a:t>
            </a:r>
            <a:endParaRPr lang="zh-CN" altLang="en-US"/>
          </a:p>
          <a:p>
            <a:pPr indent="457200"/>
            <a:r>
              <a:rPr lang="zh-CN" altLang="en-US"/>
              <a:t>测量对象：malloc和free操作的执行时间</a:t>
            </a:r>
            <a:endParaRPr lang="zh-CN" altLang="en-US"/>
          </a:p>
          <a:p>
            <a:pPr indent="457200"/>
            <a:r>
              <a:rPr lang="zh-CN" altLang="en-US"/>
              <a:t>性能指标：平均分配时间、平均释放时间</a:t>
            </a:r>
            <a:endParaRPr lang="zh-CN" altLang="en-US"/>
          </a:p>
        </p:txBody>
      </p:sp>
      <p:sp>
        <p:nvSpPr>
          <p:cNvPr id="4" name="文本框 3"/>
          <p:cNvSpPr txBox="1"/>
          <p:nvPr/>
        </p:nvSpPr>
        <p:spPr>
          <a:xfrm>
            <a:off x="1041400" y="1103630"/>
            <a:ext cx="6666865" cy="927100"/>
          </a:xfrm>
          <a:prstGeom prst="rect">
            <a:avLst/>
          </a:prstGeom>
          <a:noFill/>
        </p:spPr>
        <p:txBody>
          <a:bodyPr wrap="square" rtlCol="0">
            <a:spAutoFit/>
          </a:bodyPr>
          <a:p>
            <a:pPr indent="457200"/>
            <a:r>
              <a:rPr lang="zh-CN" altLang="en-US"/>
              <a:t>本模块实现了一个综合的内存分配性能测试系统，用于评估内存管理系统的分配效率和碎片化情况。测试通过生成所有可能的malloc/free操作序列，使用钩子函数监控内存分配过程，收集和分析内存分配时间、内部碎片和外部碎片的统计数据。同时在测试的过程中，发现接口文档中的一个函数返回的值有异常，也会在本节中</a:t>
            </a:r>
            <a:r>
              <a:rPr lang="zh-CN" altLang="en-US"/>
              <a:t>介绍。</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45546" y="453981"/>
            <a:ext cx="4591526" cy="424815"/>
          </a:xfrm>
          <a:prstGeom prst="rect">
            <a:avLst/>
          </a:prstGeom>
          <a:noFill/>
        </p:spPr>
        <p:txBody>
          <a:bodyPr wrap="square" rtlCol="0">
            <a:spAutoFit/>
          </a:bodyPr>
          <a:lstStyle/>
          <a:p>
            <a:pPr>
              <a:lnSpc>
                <a:spcPts val="2600"/>
              </a:lnSpc>
            </a:pPr>
            <a:r>
              <a:rPr kumimoji="1" lang="zh-CN" altLang="en-US" sz="2600" dirty="0">
                <a:solidFill>
                  <a:srgbClr val="A51E36"/>
                </a:solidFill>
                <a:latin typeface="兰亭黑-简 中黑" charset="-122"/>
                <a:ea typeface="兰亭黑-简 中黑" charset="-122"/>
                <a:cs typeface="Gotham Bold" charset="0"/>
              </a:rPr>
              <a:t>设计思路</a:t>
            </a:r>
            <a:endParaRPr kumimoji="1" lang="en-US" altLang="zh-CN" sz="2600" dirty="0">
              <a:solidFill>
                <a:srgbClr val="A51E36"/>
              </a:solidFill>
              <a:latin typeface="兰亭黑-简 中黑" charset="-122"/>
              <a:ea typeface="兰亭黑-简 中黑" charset="-122"/>
              <a:cs typeface="Gotham Bold" charset="0"/>
            </a:endParaRPr>
          </a:p>
        </p:txBody>
      </p:sp>
      <p:sp>
        <p:nvSpPr>
          <p:cNvPr id="3" name="文本框 2"/>
          <p:cNvSpPr txBox="1"/>
          <p:nvPr/>
        </p:nvSpPr>
        <p:spPr>
          <a:xfrm>
            <a:off x="438785" y="878840"/>
            <a:ext cx="8143875" cy="3435985"/>
          </a:xfrm>
          <a:prstGeom prst="rect">
            <a:avLst/>
          </a:prstGeom>
          <a:noFill/>
        </p:spPr>
        <p:txBody>
          <a:bodyPr wrap="square" rtlCol="0">
            <a:spAutoFit/>
          </a:bodyPr>
          <a:p>
            <a:r>
              <a:rPr lang="zh-CN" altLang="en-US"/>
              <a:t>1. 内存碎片的测量</a:t>
            </a:r>
            <a:endParaRPr lang="zh-CN" altLang="en-US"/>
          </a:p>
          <a:p>
            <a:r>
              <a:rPr lang="zh-CN" altLang="en-US"/>
              <a:t>内存碎片分为内部碎片和外部碎片两种：</a:t>
            </a:r>
            <a:endParaRPr lang="zh-CN" altLang="en-US"/>
          </a:p>
          <a:p>
            <a:pPr indent="457200"/>
            <a:r>
              <a:rPr lang="zh-CN" altLang="en-US"/>
              <a:t>内部碎片：由于内存对齐或分配器策略导致的单个分配块内部的浪费空间</a:t>
            </a:r>
            <a:endParaRPr lang="zh-CN" altLang="en-US"/>
          </a:p>
          <a:p>
            <a:pPr indent="457200"/>
            <a:r>
              <a:rPr lang="zh-CN" altLang="en-US"/>
              <a:t>外部碎片：由于频繁的分配和释放导致的内存空间不连续，无法满足大块内存分配需求</a:t>
            </a:r>
            <a:endParaRPr lang="zh-CN" altLang="en-US"/>
          </a:p>
          <a:p>
            <a:r>
              <a:rPr lang="zh-CN" altLang="en-US"/>
              <a:t>本模块通过钩子函数在内存分配时记录申请大小和实际分配大小（通过mem_getinfo获取的mem_info.heapmemused做差获取实际的分配</a:t>
            </a:r>
            <a:r>
              <a:rPr lang="zh-CN" altLang="en-US"/>
              <a:t>大小），计算内部碎片率。通过定期查询最大可用块来评估外部碎片情况。</a:t>
            </a:r>
            <a:endParaRPr lang="zh-CN" altLang="en-US"/>
          </a:p>
          <a:p>
            <a:endParaRPr lang="zh-CN" altLang="en-US"/>
          </a:p>
          <a:p>
            <a:r>
              <a:rPr lang="zh-CN" altLang="en-US"/>
              <a:t>2. 内存申请和分配的</a:t>
            </a:r>
            <a:r>
              <a:rPr lang="zh-CN" altLang="en-US"/>
              <a:t>模拟</a:t>
            </a:r>
            <a:endParaRPr lang="zh-CN" altLang="en-US"/>
          </a:p>
          <a:p>
            <a:pPr indent="457200"/>
            <a:r>
              <a:rPr lang="zh-CN" altLang="en-US"/>
              <a:t>对于</a:t>
            </a:r>
            <a:r>
              <a:rPr lang="en-US" altLang="zh-CN"/>
              <a:t>C</a:t>
            </a:r>
            <a:r>
              <a:rPr lang="zh-CN" altLang="en-US"/>
              <a:t>语言来说，内存安全是至关重要的，因此在申请内存的时候，每申请一块内存，必须在不使用这块内存的时候在去释放掉。在本模块中，任务中将进行多次的内存申请和内存释放，通过观察每次申请和释放，来衡量内存的分配性能。鉴于内存每次申请都要释放，并且释放前一定要申请。这里和编译原理中括号匹配原理是类似的。因此这里在模拟中，给定总的</a:t>
            </a:r>
            <a:r>
              <a:rPr lang="en-US" altLang="zh-CN"/>
              <a:t>malloc</a:t>
            </a:r>
            <a:r>
              <a:rPr lang="zh-CN" altLang="en-US"/>
              <a:t>的次数</a:t>
            </a:r>
            <a:r>
              <a:rPr lang="en-US" altLang="zh-CN"/>
              <a:t>MALLOC_NUM</a:t>
            </a:r>
            <a:r>
              <a:rPr lang="zh-CN" altLang="en-US"/>
              <a:t>，根据总的</a:t>
            </a:r>
            <a:r>
              <a:rPr lang="en-US" altLang="zh-CN"/>
              <a:t>malloc</a:t>
            </a:r>
            <a:r>
              <a:rPr lang="zh-CN" altLang="en-US"/>
              <a:t>次数给出一共Catalan（</a:t>
            </a:r>
            <a:r>
              <a:rPr lang="en-US" altLang="zh-CN">
                <a:sym typeface="+mn-ea"/>
              </a:rPr>
              <a:t>MALLOC_NUM</a:t>
            </a:r>
            <a:r>
              <a:rPr lang="zh-CN" altLang="en-US"/>
              <a:t>）种</a:t>
            </a:r>
            <a:r>
              <a:rPr lang="en-US" altLang="zh-CN"/>
              <a:t>malloc</a:t>
            </a:r>
            <a:r>
              <a:rPr lang="zh-CN" altLang="en-US"/>
              <a:t>和</a:t>
            </a:r>
            <a:r>
              <a:rPr lang="en-US" altLang="zh-CN"/>
              <a:t>free</a:t>
            </a:r>
            <a:r>
              <a:rPr lang="zh-CN" altLang="en-US"/>
              <a:t>的序列，通过栈来辅助存储指向内存空间的地址，执行所有的序列。针对每次</a:t>
            </a:r>
            <a:r>
              <a:rPr lang="en-US" altLang="zh-CN"/>
              <a:t>malloc</a:t>
            </a:r>
            <a:r>
              <a:rPr lang="zh-CN" altLang="en-US"/>
              <a:t>和</a:t>
            </a:r>
            <a:r>
              <a:rPr lang="en-US" altLang="zh-CN"/>
              <a:t>free</a:t>
            </a:r>
            <a:r>
              <a:rPr lang="zh-CN" altLang="en-US"/>
              <a:t>，都记录相应的</a:t>
            </a:r>
            <a:r>
              <a:rPr lang="zh-CN" altLang="en-US"/>
              <a:t>指标。</a:t>
            </a:r>
            <a:endParaRPr lang="zh-CN" altLang="en-US"/>
          </a:p>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336893" y="26626"/>
            <a:ext cx="4591526" cy="424815"/>
          </a:xfrm>
          <a:prstGeom prst="rect">
            <a:avLst/>
          </a:prstGeom>
          <a:noFill/>
        </p:spPr>
        <p:txBody>
          <a:bodyPr wrap="square" rtlCol="0">
            <a:spAutoFit/>
          </a:bodyPr>
          <a:lstStyle/>
          <a:p>
            <a:pPr>
              <a:lnSpc>
                <a:spcPts val="2600"/>
              </a:lnSpc>
            </a:pPr>
            <a:r>
              <a:rPr kumimoji="1" lang="zh-CN" altLang="en-US" sz="2600" dirty="0">
                <a:solidFill>
                  <a:srgbClr val="A51E36"/>
                </a:solidFill>
                <a:latin typeface="兰亭黑-简 中黑" charset="-122"/>
                <a:ea typeface="兰亭黑-简 中黑" charset="-122"/>
                <a:cs typeface="Gotham Bold" charset="0"/>
              </a:rPr>
              <a:t>测试</a:t>
            </a:r>
            <a:r>
              <a:rPr kumimoji="1" lang="zh-CN" altLang="en-US" sz="2600" dirty="0">
                <a:solidFill>
                  <a:srgbClr val="A51E36"/>
                </a:solidFill>
                <a:latin typeface="兰亭黑-简 中黑" charset="-122"/>
                <a:ea typeface="兰亭黑-简 中黑" charset="-122"/>
                <a:cs typeface="Gotham Bold" charset="0"/>
              </a:rPr>
              <a:t>流程</a:t>
            </a:r>
            <a:endParaRPr kumimoji="1" lang="zh-CN" altLang="en-US" sz="2600" dirty="0">
              <a:solidFill>
                <a:srgbClr val="A51E36"/>
              </a:solidFill>
              <a:latin typeface="兰亭黑-简 中黑" charset="-122"/>
              <a:ea typeface="兰亭黑-简 中黑" charset="-122"/>
              <a:cs typeface="Gotham Bold" charset="0"/>
            </a:endParaRPr>
          </a:p>
        </p:txBody>
      </p:sp>
      <p:sp>
        <p:nvSpPr>
          <p:cNvPr id="5" name="文本框 4"/>
          <p:cNvSpPr txBox="1"/>
          <p:nvPr/>
        </p:nvSpPr>
        <p:spPr>
          <a:xfrm>
            <a:off x="4303395" y="451485"/>
            <a:ext cx="4740910" cy="4578350"/>
          </a:xfrm>
          <a:prstGeom prst="rect">
            <a:avLst/>
          </a:prstGeom>
          <a:noFill/>
        </p:spPr>
        <p:txBody>
          <a:bodyPr wrap="square" rtlCol="0">
            <a:noAutofit/>
          </a:bodyPr>
          <a:p>
            <a:pPr marL="342900" indent="-342900">
              <a:buAutoNum type="arabicPeriod"/>
            </a:pPr>
            <a:r>
              <a:rPr lang="zh-CN" altLang="en-US"/>
              <a:t>生成序列：计算 Catalan 数，申请内存空间，</a:t>
            </a:r>
            <a:r>
              <a:rPr lang="zh-CN" altLang="en-US"/>
              <a:t>并且生成所有合法的 malloc/free 序列组合，保存在 sequences 中。</a:t>
            </a:r>
            <a:endParaRPr lang="zh-CN" altLang="en-US"/>
          </a:p>
          <a:p>
            <a:pPr marL="342900" indent="-342900">
              <a:buAutoNum type="arabicPeriod"/>
            </a:pPr>
            <a:endParaRPr lang="zh-CN" altLang="en-US"/>
          </a:p>
          <a:p>
            <a:pPr marL="342900" indent="-342900">
              <a:buAutoNum type="arabicPeriod"/>
            </a:pPr>
            <a:r>
              <a:rPr lang="zh-CN" altLang="en-US"/>
              <a:t>绑定函数：为</a:t>
            </a:r>
            <a:r>
              <a:rPr lang="en-US" altLang="zh-CN"/>
              <a:t>malloc</a:t>
            </a:r>
            <a:r>
              <a:rPr lang="zh-CN" altLang="en-US"/>
              <a:t>和</a:t>
            </a:r>
            <a:r>
              <a:rPr lang="en-US" altLang="zh-CN"/>
              <a:t>free</a:t>
            </a:r>
            <a:r>
              <a:rPr lang="zh-CN" altLang="en-US"/>
              <a:t>操作添加</a:t>
            </a:r>
            <a:r>
              <a:rPr lang="en-US" altLang="zh-CN"/>
              <a:t>hook</a:t>
            </a:r>
            <a:r>
              <a:rPr lang="zh-CN" altLang="en-US"/>
              <a:t>函数，用来在第一时间记录</a:t>
            </a:r>
            <a:r>
              <a:rPr lang="en-US" altLang="zh-CN"/>
              <a:t>malloc</a:t>
            </a:r>
            <a:r>
              <a:rPr lang="zh-CN" altLang="en-US"/>
              <a:t>和</a:t>
            </a:r>
            <a:r>
              <a:rPr lang="en-US" altLang="zh-CN"/>
              <a:t>free</a:t>
            </a:r>
            <a:r>
              <a:rPr lang="zh-CN" altLang="en-US"/>
              <a:t>的耗时，以及实际分配的</a:t>
            </a:r>
            <a:r>
              <a:rPr lang="zh-CN" altLang="en-US"/>
              <a:t>大小</a:t>
            </a:r>
            <a:endParaRPr lang="zh-CN" altLang="en-US"/>
          </a:p>
          <a:p>
            <a:pPr marL="342900" indent="-342900">
              <a:buAutoNum type="arabicPeriod"/>
            </a:pPr>
            <a:endParaRPr lang="zh-CN" altLang="en-US"/>
          </a:p>
          <a:p>
            <a:pPr marL="342900" indent="-342900">
              <a:buAutoNum type="arabicPeriod"/>
            </a:pPr>
            <a:r>
              <a:rPr lang="zh-CN" altLang="en-US"/>
              <a:t>执行测试：对每个序列，依次执行</a:t>
            </a:r>
            <a:r>
              <a:rPr lang="zh-CN" altLang="en-US" b="1"/>
              <a:t>随机大小</a:t>
            </a:r>
            <a:r>
              <a:rPr lang="zh-CN" altLang="en-US"/>
              <a:t>的 malloc 和对应的 free 操作，并记录每次操作的时间、分配内存大小、碎片率等信息。</a:t>
            </a:r>
            <a:endParaRPr lang="zh-CN" altLang="en-US"/>
          </a:p>
          <a:p>
            <a:pPr marL="342900" indent="-342900">
              <a:buAutoNum type="arabicPeriod"/>
            </a:pPr>
            <a:endParaRPr lang="zh-CN" altLang="en-US"/>
          </a:p>
          <a:p>
            <a:pPr marL="342900" indent="-342900">
              <a:buAutoNum type="arabicPeriod"/>
            </a:pPr>
            <a:r>
              <a:rPr lang="zh-CN" altLang="en-US"/>
              <a:t>统计数据：累计所有操作的时间成本与内存使用，计算平均 malloc/free 时间、内部碎片率和外部碎片率。</a:t>
            </a:r>
            <a:endParaRPr lang="zh-CN" altLang="en-US"/>
          </a:p>
          <a:p>
            <a:pPr marL="342900" indent="-342900">
              <a:buAutoNum type="arabicPeriod"/>
            </a:pPr>
            <a:endParaRPr lang="zh-CN" altLang="en-US"/>
          </a:p>
          <a:p>
            <a:pPr marL="342900" indent="-342900">
              <a:buAutoNum type="arabicPeriod"/>
            </a:pPr>
            <a:r>
              <a:rPr lang="zh-CN" altLang="en-US"/>
              <a:t>清理与输出：释放分配的内存，打印测试统计结果，并输出当前内存状态</a:t>
            </a:r>
            <a:endParaRPr lang="zh-CN" altLang="en-US"/>
          </a:p>
          <a:p>
            <a:pPr marL="342900" indent="-342900">
              <a:buAutoNum type="arabicPeriod"/>
            </a:pPr>
            <a:endParaRPr lang="zh-CN" altLang="en-US"/>
          </a:p>
          <a:p>
            <a:pPr marL="342900" indent="-342900">
              <a:buAutoNum type="arabicPeriod"/>
            </a:pPr>
            <a:endParaRPr lang="zh-CN" altLang="en-US"/>
          </a:p>
          <a:p>
            <a:pPr indent="0">
              <a:buNone/>
            </a:pPr>
            <a:r>
              <a:rPr lang="zh-CN" altLang="en-US"/>
              <a:t>通过执行所有的序列，统计每次</a:t>
            </a:r>
            <a:r>
              <a:rPr lang="en-US" altLang="zh-CN"/>
              <a:t>malloc</a:t>
            </a:r>
            <a:r>
              <a:rPr lang="zh-CN" altLang="en-US"/>
              <a:t>和</a:t>
            </a:r>
            <a:r>
              <a:rPr lang="en-US" altLang="zh-CN"/>
              <a:t>free</a:t>
            </a:r>
            <a:r>
              <a:rPr lang="zh-CN" altLang="en-US"/>
              <a:t>序列的执行结果，可以得到内存的碎片率，和每次</a:t>
            </a:r>
            <a:r>
              <a:rPr lang="en-US" altLang="zh-CN"/>
              <a:t>malloc</a:t>
            </a:r>
            <a:r>
              <a:rPr lang="zh-CN" altLang="en-US"/>
              <a:t>和</a:t>
            </a:r>
            <a:r>
              <a:rPr lang="en-US" altLang="zh-CN"/>
              <a:t>free</a:t>
            </a:r>
            <a:r>
              <a:rPr lang="zh-CN" altLang="en-US"/>
              <a:t>的</a:t>
            </a:r>
            <a:r>
              <a:rPr lang="zh-CN" altLang="en-US"/>
              <a:t>时间开销</a:t>
            </a:r>
            <a:endParaRPr lang="zh-CN" altLang="en-US"/>
          </a:p>
        </p:txBody>
      </p:sp>
      <p:pic>
        <p:nvPicPr>
          <p:cNvPr id="2" name="图片 1"/>
          <p:cNvPicPr>
            <a:picLocks noChangeAspect="1"/>
          </p:cNvPicPr>
          <p:nvPr/>
        </p:nvPicPr>
        <p:blipFill>
          <a:blip r:embed="rId1"/>
          <a:stretch>
            <a:fillRect/>
          </a:stretch>
        </p:blipFill>
        <p:spPr>
          <a:xfrm>
            <a:off x="0" y="0"/>
            <a:ext cx="4159250" cy="518414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38628" y="126321"/>
            <a:ext cx="4591526" cy="424815"/>
          </a:xfrm>
          <a:prstGeom prst="rect">
            <a:avLst/>
          </a:prstGeom>
          <a:noFill/>
        </p:spPr>
        <p:txBody>
          <a:bodyPr wrap="square" rtlCol="0">
            <a:spAutoFit/>
          </a:bodyPr>
          <a:lstStyle/>
          <a:p>
            <a:pPr>
              <a:lnSpc>
                <a:spcPts val="2600"/>
              </a:lnSpc>
            </a:pPr>
            <a:r>
              <a:rPr kumimoji="1" lang="zh-CN" altLang="en-US" sz="2600" dirty="0">
                <a:solidFill>
                  <a:srgbClr val="A51E36"/>
                </a:solidFill>
                <a:latin typeface="兰亭黑-简 中黑" charset="-122"/>
                <a:ea typeface="兰亭黑-简 中黑" charset="-122"/>
                <a:cs typeface="Gotham Bold" charset="0"/>
              </a:rPr>
              <a:t>主要</a:t>
            </a:r>
            <a:r>
              <a:rPr kumimoji="1" lang="zh-CN" altLang="en-US" sz="2600" dirty="0">
                <a:solidFill>
                  <a:srgbClr val="A51E36"/>
                </a:solidFill>
                <a:latin typeface="兰亭黑-简 中黑" charset="-122"/>
                <a:ea typeface="兰亭黑-简 中黑" charset="-122"/>
                <a:cs typeface="Gotham Bold" charset="0"/>
              </a:rPr>
              <a:t>函数说明</a:t>
            </a:r>
            <a:endParaRPr kumimoji="1" lang="zh-CN" altLang="en-US" sz="2600" dirty="0">
              <a:solidFill>
                <a:srgbClr val="A51E36"/>
              </a:solidFill>
              <a:latin typeface="兰亭黑-简 中黑" charset="-122"/>
              <a:ea typeface="兰亭黑-简 中黑" charset="-122"/>
              <a:cs typeface="Gotham Bold" charset="0"/>
            </a:endParaRPr>
          </a:p>
        </p:txBody>
      </p:sp>
      <p:sp>
        <p:nvSpPr>
          <p:cNvPr id="3" name="文本框 2"/>
          <p:cNvSpPr txBox="1"/>
          <p:nvPr/>
        </p:nvSpPr>
        <p:spPr>
          <a:xfrm>
            <a:off x="255905" y="616585"/>
            <a:ext cx="8712835" cy="3046095"/>
          </a:xfrm>
          <a:prstGeom prst="rect">
            <a:avLst/>
          </a:prstGeom>
          <a:noFill/>
        </p:spPr>
        <p:txBody>
          <a:bodyPr wrap="square" rtlCol="0">
            <a:spAutoFit/>
          </a:bodyPr>
          <a:p>
            <a:r>
              <a:rPr lang="zh-CN" altLang="en-US" sz="1200"/>
              <a:t>主要函数说明：</a:t>
            </a:r>
            <a:endParaRPr lang="zh-CN" altLang="en-US" sz="1200"/>
          </a:p>
          <a:p>
            <a:endParaRPr lang="zh-CN" altLang="en-US" sz="1200"/>
          </a:p>
          <a:p>
            <a:r>
              <a:rPr lang="zh-CN" altLang="en-US" sz="1200"/>
              <a:t>1. calculate_catalan_number：计算并返回给定数字 n 的 Catalan 数，用于生成合法的内存分配和释放序列。</a:t>
            </a:r>
            <a:endParaRPr lang="zh-CN" altLang="en-US" sz="1200"/>
          </a:p>
          <a:p>
            <a:endParaRPr lang="zh-CN" altLang="en-US" sz="1200"/>
          </a:p>
          <a:p>
            <a:r>
              <a:rPr lang="zh-CN" altLang="en-US" sz="1200"/>
              <a:t>2. memory_hook_malloc：在每次 malloc 时被调用，记录分配的内存大小、实际分配大小及分配时间。</a:t>
            </a:r>
            <a:endParaRPr lang="zh-CN" altLang="en-US" sz="1200"/>
          </a:p>
          <a:p>
            <a:endParaRPr lang="zh-CN" altLang="en-US" sz="1200"/>
          </a:p>
          <a:p>
            <a:r>
              <a:rPr lang="zh-CN" altLang="en-US" sz="1200"/>
              <a:t>3. memory_hook_free：在每次 free 时被调用，记录释放操作的时间。</a:t>
            </a:r>
            <a:endParaRPr lang="zh-CN" altLang="en-US" sz="1200"/>
          </a:p>
          <a:p>
            <a:endParaRPr lang="zh-CN" altLang="en-US" sz="1200"/>
          </a:p>
          <a:p>
            <a:r>
              <a:rPr lang="zh-CN" altLang="en-US" sz="1200"/>
              <a:t>4. generateMallocFreeSequence：递归生成所有合法的 malloc 和 free 操作序列，保存到 sequences 数组。</a:t>
            </a:r>
            <a:endParaRPr lang="zh-CN" altLang="en-US" sz="1200"/>
          </a:p>
          <a:p>
            <a:endParaRPr lang="zh-CN" altLang="en-US" sz="1200"/>
          </a:p>
          <a:p>
            <a:r>
              <a:rPr lang="zh-CN" altLang="en-US" sz="1200"/>
              <a:t>5. test_memory_allocate：</a:t>
            </a:r>
            <a:endParaRPr lang="zh-CN" altLang="en-US" sz="1200"/>
          </a:p>
          <a:p>
            <a:endParaRPr lang="zh-CN" altLang="en-US" sz="1200"/>
          </a:p>
          <a:p>
            <a:pPr marL="171450" indent="-171450">
              <a:buFont typeface="Arial" panose="020B0604020202020204" pitchFamily="34" charset="0"/>
              <a:buChar char="•"/>
            </a:pPr>
            <a:r>
              <a:rPr lang="zh-CN" altLang="en-US" sz="1200"/>
              <a:t>  计算 Catalan 数并生成所有合法的内存分配/释放序列。</a:t>
            </a:r>
            <a:endParaRPr lang="zh-CN" altLang="en-US" sz="1200"/>
          </a:p>
          <a:p>
            <a:pPr marL="171450" indent="-171450">
              <a:buFont typeface="Arial" panose="020B0604020202020204" pitchFamily="34" charset="0"/>
              <a:buChar char="•"/>
            </a:pPr>
            <a:r>
              <a:rPr lang="zh-CN" altLang="en-US" sz="1200"/>
              <a:t>  对每个序列执行 malloc 和 free 操作，每次申请的大小是随机</a:t>
            </a:r>
            <a:r>
              <a:rPr lang="zh-CN" altLang="en-US" sz="1200"/>
              <a:t>的，记录内存分配和释放的时间、大小和碎片率等统计数据。</a:t>
            </a:r>
            <a:endParaRPr lang="zh-CN" altLang="en-US" sz="1200"/>
          </a:p>
          <a:p>
            <a:pPr marL="171450" indent="-171450">
              <a:buFont typeface="Arial" panose="020B0604020202020204" pitchFamily="34" charset="0"/>
              <a:buChar char="•"/>
            </a:pPr>
            <a:r>
              <a:rPr lang="zh-CN" altLang="en-US" sz="1200"/>
              <a:t>  输出每个序列的统计信息和平均统计结果（包括 malloc/free 成本、内外部碎片率等）。</a:t>
            </a:r>
            <a:endParaRPr lang="zh-CN" altLang="en-US" sz="1200"/>
          </a:p>
          <a:p>
            <a:pPr marL="171450" indent="-171450">
              <a:buFont typeface="Arial" panose="020B0604020202020204" pitchFamily="34" charset="0"/>
              <a:buChar char="•"/>
            </a:pPr>
            <a:r>
              <a:rPr lang="zh-CN" altLang="en-US" sz="1200"/>
              <a:t>  清理分配的内存并显示内存状态。</a:t>
            </a:r>
            <a:endParaRPr lang="zh-CN" altLang="en-US" sz="120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MGJkMDZkMDBkNDY3NTI5ZTZjNWRmNjg1MTQ1OTZhYzM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4102</Words>
  <Application>WPS 演示</Application>
  <PresentationFormat>自定义</PresentationFormat>
  <Paragraphs>135</Paragraphs>
  <Slides>12</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12</vt:i4>
      </vt:variant>
    </vt:vector>
  </HeadingPairs>
  <TitlesOfParts>
    <vt:vector size="36" baseType="lpstr">
      <vt:lpstr>Arial</vt:lpstr>
      <vt:lpstr>宋体</vt:lpstr>
      <vt:lpstr>Wingdings</vt:lpstr>
      <vt:lpstr>兰亭黑-简 中黑</vt:lpstr>
      <vt:lpstr>黑体</vt:lpstr>
      <vt:lpstr>Gotham Bold</vt:lpstr>
      <vt:lpstr>兰亭黑-简 纤黑</vt:lpstr>
      <vt:lpstr>方正兰亭细黑_GBK</vt:lpstr>
      <vt:lpstr>Geometria-Italic</vt:lpstr>
      <vt:lpstr>Aptos</vt:lpstr>
      <vt:lpstr>等线 Light</vt:lpstr>
      <vt:lpstr>Arial</vt:lpstr>
      <vt:lpstr>等线</vt:lpstr>
      <vt:lpstr>方正兰亭黑_GBK</vt:lpstr>
      <vt:lpstr>Geometria</vt:lpstr>
      <vt:lpstr>Text Book</vt:lpstr>
      <vt:lpstr>Gotham Rounded Book</vt:lpstr>
      <vt:lpstr>Segoe Print</vt:lpstr>
      <vt:lpstr>Calibri</vt:lpstr>
      <vt:lpstr>微软雅黑</vt:lpstr>
      <vt:lpstr>Arial Unicode MS</vt:lpstr>
      <vt:lpstr>Calibri Light</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snow noir</dc:creator>
  <cp:lastModifiedBy>王文海</cp:lastModifiedBy>
  <cp:revision>283</cp:revision>
  <dcterms:created xsi:type="dcterms:W3CDTF">2017-10-31T12:19:00Z</dcterms:created>
  <dcterms:modified xsi:type="dcterms:W3CDTF">2025-06-24T11:47:41Z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B7F22E561BCE4E5AB36FF7E677609E10</vt:lpwstr>
  </property>
  <property fmtid="{D5CDD505-2E9C-101B-9397-08002B2CF9AE}" pid="3" name="KSOProductBuildVer">
    <vt:lpwstr>2052-12.1.0.18276</vt:lpwstr>
  </property>
</Properties>
</file>