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91" r:id="rId2"/>
    <p:sldId id="322" r:id="rId3"/>
    <p:sldId id="345" r:id="rId4"/>
    <p:sldId id="337" r:id="rId5"/>
    <p:sldId id="372" r:id="rId6"/>
    <p:sldId id="370" r:id="rId7"/>
    <p:sldId id="371" r:id="rId8"/>
    <p:sldId id="342" r:id="rId9"/>
    <p:sldId id="335" r:id="rId10"/>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C2F"/>
    <a:srgbClr val="CFCDC9"/>
    <a:srgbClr val="FFFFFF"/>
    <a:srgbClr val="6C6463"/>
    <a:srgbClr val="651D32"/>
    <a:srgbClr val="002F6C"/>
    <a:srgbClr val="0067B9"/>
    <a:srgbClr val="A7C6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629" autoAdjust="0"/>
    <p:restoredTop sz="99841" autoAdjust="0"/>
  </p:normalViewPr>
  <p:slideViewPr>
    <p:cSldViewPr snapToObjects="1">
      <p:cViewPr>
        <p:scale>
          <a:sx n="100" d="100"/>
          <a:sy n="100" d="100"/>
        </p:scale>
        <p:origin x="-1944" y="-8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103" d="100"/>
          <a:sy n="103" d="100"/>
        </p:scale>
        <p:origin x="-3486"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64D9E48-5E7F-D24C-87D5-695B18367D24}" type="datetimeFigureOut">
              <a:rPr lang="en-US" smtClean="0"/>
              <a:t>7/5/2019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6CB10C2-C6DD-5A4A-BF1B-B012B8BA4284}" type="slidenum">
              <a:rPr lang="en-US" smtClean="0"/>
              <a:t>‹#›</a:t>
            </a:fld>
            <a:endParaRPr lang="en-US"/>
          </a:p>
        </p:txBody>
      </p:sp>
    </p:spTree>
    <p:extLst>
      <p:ext uri="{BB962C8B-B14F-4D97-AF65-F5344CB8AC3E}">
        <p14:creationId xmlns:p14="http://schemas.microsoft.com/office/powerpoint/2010/main" val="30979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86357CE-B3EB-1B4A-84E5-C1E2DF427ABD}" type="datetimeFigureOut">
              <a:rPr lang="en-US" smtClean="0"/>
              <a:t>7/5/2019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24A558B-E4E9-A94A-B9C1-029E46A76ABA}" type="slidenum">
              <a:rPr lang="en-US" smtClean="0"/>
              <a:t>‹#›</a:t>
            </a:fld>
            <a:endParaRPr lang="en-US"/>
          </a:p>
        </p:txBody>
      </p:sp>
    </p:spTree>
    <p:extLst>
      <p:ext uri="{BB962C8B-B14F-4D97-AF65-F5344CB8AC3E}">
        <p14:creationId xmlns:p14="http://schemas.microsoft.com/office/powerpoint/2010/main" val="30689379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4A558B-E4E9-A94A-B9C1-029E46A76ABA}" type="slidenum">
              <a:rPr lang="en-US" smtClean="0"/>
              <a:t>1</a:t>
            </a:fld>
            <a:endParaRPr lang="en-US"/>
          </a:p>
        </p:txBody>
      </p:sp>
    </p:spTree>
    <p:extLst>
      <p:ext uri="{BB962C8B-B14F-4D97-AF65-F5344CB8AC3E}">
        <p14:creationId xmlns:p14="http://schemas.microsoft.com/office/powerpoint/2010/main" val="2830373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17"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l="2241" b="2241"/>
          <a:stretch/>
        </p:blipFill>
        <p:spPr>
          <a:xfrm>
            <a:off x="152400" y="152399"/>
            <a:ext cx="8839200" cy="6555326"/>
          </a:xfrm>
          <a:prstGeom prst="rect">
            <a:avLst/>
          </a:prstGeom>
          <a:solidFill>
            <a:srgbClr val="CFCDC9"/>
          </a:solidFill>
        </p:spPr>
      </p:pic>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919C785E-7943-4ED8-821B-D1598D312BDC}" type="datetime1">
              <a:rPr lang="en-US" smtClean="0"/>
              <a:t>7/5/2019</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smtClean="0"/>
              <a:t>FOOTER GOES HERE</a:t>
            </a:r>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2" name="Title 1"/>
          <p:cNvSpPr>
            <a:spLocks noGrp="1"/>
          </p:cNvSpPr>
          <p:nvPr>
            <p:ph type="ctrTitle" hasCustomPrompt="1"/>
          </p:nvPr>
        </p:nvSpPr>
        <p:spPr>
          <a:xfrm>
            <a:off x="685800" y="2133600"/>
            <a:ext cx="5486400" cy="1600200"/>
          </a:xfrm>
          <a:effectLst>
            <a:outerShdw blurRad="254000" dir="2700000" algn="tl" rotWithShape="0">
              <a:srgbClr val="000000">
                <a:alpha val="20000"/>
              </a:srgbClr>
            </a:outerShdw>
          </a:effectLst>
        </p:spPr>
        <p:txBody>
          <a:bodyPr anchor="b" anchorCtr="0">
            <a:normAutofit/>
          </a:bodyPr>
          <a:lstStyle>
            <a:lvl1pPr>
              <a:defRPr sz="3200">
                <a:solidFill>
                  <a:schemeClr val="bg1"/>
                </a:solidFill>
              </a:defRPr>
            </a:lvl1pPr>
          </a:lstStyle>
          <a:p>
            <a:r>
              <a:rPr lang="en-US" dirty="0" smtClean="0"/>
              <a:t>CLICK TO EDIT MASTER TITLE STYLE</a:t>
            </a:r>
            <a:endParaRPr lang="en-US" dirty="0"/>
          </a:p>
        </p:txBody>
      </p:sp>
      <p:sp>
        <p:nvSpPr>
          <p:cNvPr id="13"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14" name="Straight Connector 13"/>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pic>
        <p:nvPicPr>
          <p:cNvPr id="15" name="Picture 14"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a:effectLst>
            <a:outerShdw blurRad="254000" dir="2700000" algn="tl" rotWithShape="0">
              <a:srgbClr val="000000">
                <a:alpha val="20000"/>
              </a:srgbClr>
            </a:outerShdw>
          </a:effectLst>
        </p:spPr>
      </p:pic>
      <p:sp>
        <p:nvSpPr>
          <p:cNvPr id="18" name="Rounded Rectangle 17"/>
          <p:cNvSpPr/>
          <p:nvPr userDrawn="1"/>
        </p:nvSpPr>
        <p:spPr>
          <a:xfrm>
            <a:off x="5159633" y="3726360"/>
            <a:ext cx="3396734" cy="2739509"/>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wrap="square" lIns="91440" tIns="137160" rIns="182880" bIns="137160" rtlCol="0" anchor="ctr">
            <a:spAutoFit/>
          </a:bodyPr>
          <a:lstStyle/>
          <a:p>
            <a:pPr marL="58737" indent="0">
              <a:spcAft>
                <a:spcPts val="600"/>
              </a:spcAft>
              <a:buFontTx/>
              <a:buNone/>
            </a:pPr>
            <a:r>
              <a:rPr lang="en-US" sz="1000" dirty="0" smtClean="0">
                <a:solidFill>
                  <a:schemeClr val="tx1"/>
                </a:solidFill>
              </a:rPr>
              <a:t>To change this cover photo: </a:t>
            </a:r>
          </a:p>
          <a:p>
            <a:pPr marL="171450" indent="-112713">
              <a:spcAft>
                <a:spcPts val="600"/>
              </a:spcAft>
              <a:buFont typeface="Arial"/>
              <a:buChar char="•"/>
            </a:pPr>
            <a:r>
              <a:rPr lang="en-US" sz="1000" dirty="0" smtClean="0">
                <a:solidFill>
                  <a:schemeClr val="tx1"/>
                </a:solidFill>
              </a:rPr>
              <a:t>Click </a:t>
            </a:r>
            <a:r>
              <a:rPr lang="en-US" sz="1000" dirty="0">
                <a:solidFill>
                  <a:schemeClr val="tx1"/>
                </a:solidFill>
              </a:rPr>
              <a:t>on </a:t>
            </a:r>
            <a:r>
              <a:rPr lang="en-US" sz="1000" dirty="0" smtClean="0">
                <a:solidFill>
                  <a:schemeClr val="tx1"/>
                </a:solidFill>
              </a:rPr>
              <a:t>View </a:t>
            </a:r>
            <a:r>
              <a:rPr lang="en-US" sz="1000" dirty="0">
                <a:solidFill>
                  <a:schemeClr val="tx1"/>
                </a:solidFill>
              </a:rPr>
              <a:t>&gt; </a:t>
            </a:r>
            <a:r>
              <a:rPr lang="en-US" sz="1000" dirty="0" smtClean="0">
                <a:solidFill>
                  <a:schemeClr val="tx1"/>
                </a:solidFill>
              </a:rPr>
              <a:t>Slide Master.</a:t>
            </a:r>
            <a:endParaRPr lang="en-US" sz="1000" dirty="0">
              <a:solidFill>
                <a:schemeClr val="tx1"/>
              </a:solidFill>
            </a:endParaRPr>
          </a:p>
          <a:p>
            <a:pPr marL="171450" indent="-112713">
              <a:spcAft>
                <a:spcPts val="600"/>
              </a:spcAft>
              <a:buFont typeface="Arial"/>
              <a:buChar char="•"/>
            </a:pPr>
            <a:r>
              <a:rPr lang="en-US" sz="1000" dirty="0" smtClean="0">
                <a:solidFill>
                  <a:schemeClr val="tx1"/>
                </a:solidFill>
              </a:rPr>
              <a:t>Right</a:t>
            </a:r>
            <a:r>
              <a:rPr lang="en-US" sz="1000" baseline="0" dirty="0" smtClean="0">
                <a:solidFill>
                  <a:schemeClr val="tx1"/>
                </a:solidFill>
              </a:rPr>
              <a:t> c</a:t>
            </a:r>
            <a:r>
              <a:rPr lang="en-US" sz="1000" dirty="0" smtClean="0">
                <a:solidFill>
                  <a:schemeClr val="tx1"/>
                </a:solidFill>
              </a:rPr>
              <a:t>lick on this photo</a:t>
            </a:r>
            <a:r>
              <a:rPr lang="en-US" sz="1000" baseline="0" dirty="0" smtClean="0">
                <a:solidFill>
                  <a:schemeClr val="tx1"/>
                </a:solidFill>
              </a:rPr>
              <a:t> &gt; Change Picture… &gt; Choose a Picture &gt; Insert.</a:t>
            </a:r>
            <a:endParaRPr lang="en-US" sz="1000" dirty="0" smtClean="0">
              <a:solidFill>
                <a:schemeClr val="tx1"/>
              </a:solidFill>
            </a:endParaRPr>
          </a:p>
          <a:p>
            <a:pPr marL="171450" indent="-112713">
              <a:spcAft>
                <a:spcPts val="600"/>
              </a:spcAft>
              <a:buFont typeface="Arial"/>
              <a:buChar char="•"/>
            </a:pPr>
            <a:r>
              <a:rPr lang="en-US" sz="1000" dirty="0" smtClean="0">
                <a:solidFill>
                  <a:schemeClr val="tx1"/>
                </a:solidFill>
              </a:rPr>
              <a:t>Click on Picture Tools tab &gt; Crop &gt; drag straight cropping handles to inside edges of white frame. You can resize the photo within shape, while locking the photo’s aspect ratio, by holding shift key and dragging the photo’s round corner handle. </a:t>
            </a:r>
            <a:r>
              <a:rPr lang="en-US" sz="1000" dirty="0">
                <a:solidFill>
                  <a:schemeClr val="tx1"/>
                </a:solidFill>
              </a:rPr>
              <a:t>You can also use the mouse to drag the </a:t>
            </a:r>
            <a:r>
              <a:rPr lang="en-US" sz="1000" dirty="0" smtClean="0">
                <a:solidFill>
                  <a:schemeClr val="tx1"/>
                </a:solidFill>
              </a:rPr>
              <a:t>photo </a:t>
            </a:r>
            <a:r>
              <a:rPr lang="en-US" sz="1000" dirty="0">
                <a:solidFill>
                  <a:schemeClr val="tx1"/>
                </a:solidFill>
              </a:rPr>
              <a:t>to desired position within the </a:t>
            </a:r>
            <a:r>
              <a:rPr lang="en-US" sz="1000" dirty="0" smtClean="0">
                <a:solidFill>
                  <a:schemeClr val="tx1"/>
                </a:solidFill>
              </a:rPr>
              <a:t>shape</a:t>
            </a:r>
            <a:r>
              <a:rPr lang="en-US" sz="1000" dirty="0">
                <a:solidFill>
                  <a:schemeClr val="tx1"/>
                </a:solidFill>
              </a:rPr>
              <a:t>. Click outside the photo.</a:t>
            </a:r>
          </a:p>
          <a:p>
            <a:pPr marL="171450" indent="-112713">
              <a:spcAft>
                <a:spcPts val="600"/>
              </a:spcAft>
              <a:buFont typeface="Arial"/>
              <a:buChar char="•"/>
            </a:pPr>
            <a:r>
              <a:rPr lang="en-US" sz="1000" dirty="0" smtClean="0">
                <a:solidFill>
                  <a:schemeClr val="tx1"/>
                </a:solidFill>
              </a:rPr>
              <a:t>Add </a:t>
            </a:r>
            <a:r>
              <a:rPr lang="en-US" sz="1000" dirty="0">
                <a:solidFill>
                  <a:schemeClr val="tx1"/>
                </a:solidFill>
              </a:rPr>
              <a:t>photo credit to the text box at </a:t>
            </a:r>
            <a:r>
              <a:rPr lang="en-US" sz="1000" dirty="0" smtClean="0">
                <a:solidFill>
                  <a:schemeClr val="tx1"/>
                </a:solidFill>
              </a:rPr>
              <a:t>top </a:t>
            </a:r>
            <a:r>
              <a:rPr lang="en-US" sz="1000" dirty="0">
                <a:solidFill>
                  <a:schemeClr val="tx1"/>
                </a:solidFill>
              </a:rPr>
              <a:t>right of page.</a:t>
            </a:r>
          </a:p>
          <a:p>
            <a:pPr marL="171450" indent="-112713">
              <a:spcAft>
                <a:spcPts val="600"/>
              </a:spcAft>
              <a:buFont typeface="Arial"/>
              <a:buChar char="•"/>
            </a:pPr>
            <a:r>
              <a:rPr lang="en-US" sz="1000" dirty="0" smtClean="0">
                <a:solidFill>
                  <a:schemeClr val="tx1"/>
                </a:solidFill>
              </a:rPr>
              <a:t>Delete </a:t>
            </a:r>
            <a:r>
              <a:rPr lang="en-US" sz="1000" dirty="0">
                <a:solidFill>
                  <a:schemeClr val="tx1"/>
                </a:solidFill>
              </a:rPr>
              <a:t>this instruction text box</a:t>
            </a:r>
            <a:r>
              <a:rPr lang="en-US" sz="1000" dirty="0" smtClean="0">
                <a:solidFill>
                  <a:schemeClr val="tx1"/>
                </a:solidFill>
              </a:rPr>
              <a:t>.</a:t>
            </a:r>
            <a:endParaRPr lang="en-US" sz="1000" dirty="0">
              <a:solidFill>
                <a:schemeClr val="tx1"/>
              </a:solidFill>
            </a:endParaRPr>
          </a:p>
        </p:txBody>
      </p:sp>
    </p:spTree>
    <p:extLst>
      <p:ext uri="{BB962C8B-B14F-4D97-AF65-F5344CB8AC3E}">
        <p14:creationId xmlns:p14="http://schemas.microsoft.com/office/powerpoint/2010/main" val="388307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smtClean="0"/>
              <a:t>Click to edit Master text styles</a:t>
            </a:r>
          </a:p>
          <a:p>
            <a:pPr lvl="1"/>
            <a:r>
              <a:rPr lang="en-US" dirty="0" smtClean="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AB6A3D2B-0922-4304-87CF-FEA61A9A1417}" type="datetime1">
              <a:rPr lang="en-US" smtClean="0"/>
              <a:t>7/5/2019</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smtClean="0"/>
              <a:t>FOOTER GOES HERE</a:t>
            </a:r>
            <a:endParaRPr lang="en-US"/>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9214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CC478B4D-7302-4412-9839-E689CEDAA1F8}" type="datetime1">
              <a:rPr lang="en-US" smtClean="0"/>
              <a:t>7/5/2019</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smtClean="0"/>
              <a:t>FOOTER GOES HERE</a:t>
            </a:r>
            <a:endParaRPr lang="en-US"/>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4771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80E370B-778D-47A2-86DC-2F3ABA405322}" type="datetime1">
              <a:rPr lang="en-US" smtClean="0"/>
              <a:t>7/5/2019</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smtClean="0"/>
              <a:t>FOOTER GOES HERE</a:t>
            </a:r>
            <a:endParaRPr lang="en-US"/>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smtClean="0"/>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1254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3572ED4-0244-4DE4-9954-ECE11E1E338C}" type="datetime1">
              <a:rPr lang="en-US" smtClean="0"/>
              <a:t>7/5/2019</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smtClean="0"/>
              <a:t>FOOTER GOES HERE</a:t>
            </a:r>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smtClean="0"/>
              <a:t>CLICK TO EDIT MASTER TITLE STYLE</a:t>
            </a:r>
            <a:endParaRPr lang="en-US" dirty="0"/>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Tree>
    <p:extLst>
      <p:ext uri="{BB962C8B-B14F-4D97-AF65-F5344CB8AC3E}">
        <p14:creationId xmlns:p14="http://schemas.microsoft.com/office/powerpoint/2010/main" val="234146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8097725-5CA6-4E5C-B974-84EB56AD53B4}" type="datetime1">
              <a:rPr lang="en-US" smtClean="0"/>
              <a:t>7/5/2019</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smtClean="0"/>
              <a:t>CLICK TO EDIT MASTER TITLE STYLE</a:t>
            </a:r>
            <a:endParaRPr lang="en-US" dirty="0"/>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Tree>
    <p:extLst>
      <p:ext uri="{BB962C8B-B14F-4D97-AF65-F5344CB8AC3E}">
        <p14:creationId xmlns:p14="http://schemas.microsoft.com/office/powerpoint/2010/main" val="126203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FA35D665-909C-4A14-8999-FB9447A2C80D}" type="datetime1">
              <a:rPr lang="en-US" smtClean="0"/>
              <a:t>7/5/2019</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2790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10"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2400" y="126997"/>
            <a:ext cx="8839200" cy="6578603"/>
          </a:xfrm>
          <a:prstGeom prst="rect">
            <a:avLst/>
          </a:prstGeom>
        </p:spPr>
      </p:pic>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
        <p:nvSpPr>
          <p:cNvPr id="6"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4FF3F02-2823-42C5-BE9E-44EBEA570E3F}" type="datetime1">
              <a:rPr lang="en-US" smtClean="0"/>
              <a:t>7/5/2019</a:t>
            </a:fld>
            <a:endParaRPr lang="en-US"/>
          </a:p>
        </p:txBody>
      </p:sp>
      <p:sp>
        <p:nvSpPr>
          <p:cNvPr id="8"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pic>
        <p:nvPicPr>
          <p:cNvPr id="9" name="Picture 8"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sp>
        <p:nvSpPr>
          <p:cNvPr id="16"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17" name="Straight Connector 16"/>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5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09800D67-7482-4077-B925-79A758FAD0C4}" type="datetime1">
              <a:rPr lang="en-US" smtClean="0"/>
              <a:t>7/5/2019</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smtClean="0"/>
              <a:t>FOOTER GOES HERE</a:t>
            </a:r>
            <a:endParaRPr lang="en-US"/>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smtClean="0"/>
              <a:t>CLICK TO EDIT MASTER TITLE STYLE</a:t>
            </a:r>
            <a:endParaRPr lang="en-US" dirty="0"/>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45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FFFFFF"/>
                </a:solidFill>
              </a:defRPr>
            </a:lvl1pPr>
          </a:lstStyle>
          <a:p>
            <a:fld id="{0011CCF2-E182-4713-B5EB-09388E3BA25A}" type="datetime1">
              <a:rPr lang="en-US" smtClean="0"/>
              <a:t>7/5/2019</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smtClean="0"/>
              <a:t>FOOTER GOES HERE</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93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smtClean="0"/>
              <a:t>Click to edit Master text styles</a:t>
            </a:r>
          </a:p>
          <a:p>
            <a:pPr lvl="1"/>
            <a:r>
              <a:rPr lang="en-US" dirty="0" smtClean="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DF05BC2-1357-44E0-8700-E10D5783E983}" type="datetime1">
              <a:rPr lang="en-US" smtClean="0"/>
              <a:t>7/5/2019</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smtClean="0"/>
              <a:t>FOOTER GOES HERE</a:t>
            </a:r>
            <a:endParaRPr lang="en-US"/>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298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BFFEC0C-570B-484C-9C55-E786D692D0AB}" type="datetime1">
              <a:rPr lang="en-US" smtClean="0"/>
              <a:t>7/5/2019</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smtClean="0"/>
              <a:t>FOOTER GOES HERE</a:t>
            </a:r>
            <a:endParaRPr lang="en-US"/>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smtClean="0"/>
              <a:t>CLICK TO EDIT MASTER TITLE STYLE</a:t>
            </a:r>
            <a:endParaRPr lang="en-US" dirty="0"/>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771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8D93F0B9-6ADE-4180-AF3E-A052F7ED4BBB}" type="datetime1">
              <a:rPr lang="en-US" smtClean="0"/>
              <a:t>7/5/2019</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smtClean="0"/>
              <a:t>FOOTER GOES HERE</a:t>
            </a:r>
            <a:endParaRPr lang="en-US"/>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2102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824421BD-86E2-4F5C-88DE-E00B09DA39AB}" type="datetime1">
              <a:rPr lang="en-US" smtClean="0"/>
              <a:t>7/5/2019</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smtClean="0"/>
              <a:t>FOOTER GOES HERE</a:t>
            </a:r>
            <a:endParaRPr lang="en-US"/>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smtClean="0"/>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62263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bg>
      <p:bgPr>
        <a:solidFill>
          <a:srgbClr val="CFCDC9"/>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365CC336-2F84-474C-983B-AE5BCA68B231}" type="datetime1">
              <a:rPr lang="en-US" smtClean="0"/>
              <a:t>7/5/2019</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smtClean="0"/>
              <a:t>FOOTER GOES HERE</a:t>
            </a:r>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48386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D7E79721-BFE3-4EA3-9D7F-0E7A7123E1AA}" type="datetime1">
              <a:rPr lang="en-US" smtClean="0"/>
              <a:t>7/5/2019</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smtClean="0"/>
              <a:t>CLICK TO EDIT MASTER TITLE STYLE</a:t>
            </a:r>
            <a:endParaRPr lang="en-US" dirty="0"/>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Tree>
    <p:extLst>
      <p:ext uri="{BB962C8B-B14F-4D97-AF65-F5344CB8AC3E}">
        <p14:creationId xmlns:p14="http://schemas.microsoft.com/office/powerpoint/2010/main" val="682463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FAB85E02-27F0-4FAD-9528-4CB74F16A1C4}" type="datetime1">
              <a:rPr lang="en-US" smtClean="0"/>
              <a:t>7/5/2019</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
        <p:nvSpPr>
          <p:cNvPr id="16" name="Title 1"/>
          <p:cNvSpPr>
            <a:spLocks noGrp="1"/>
          </p:cNvSpPr>
          <p:nvPr>
            <p:ph type="title" hasCustomPrompt="1"/>
          </p:nvPr>
        </p:nvSpPr>
        <p:spPr>
          <a:xfrm>
            <a:off x="4877104" y="2971800"/>
            <a:ext cx="3885896" cy="954107"/>
          </a:xfrm>
        </p:spPr>
        <p:txBody>
          <a:bodyPr wrap="square" anchor="b" anchorCtr="0">
            <a:spAutoFit/>
          </a:bodyPr>
          <a:lstStyle>
            <a:lvl1pPr>
              <a:defRPr>
                <a:solidFill>
                  <a:srgbClr val="0067B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8793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smtClean="0"/>
              <a:t>Click to edit Master text styles</a:t>
            </a:r>
          </a:p>
          <a:p>
            <a:pPr lvl="1"/>
            <a:r>
              <a:rPr lang="en-US" dirty="0" smtClean="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B8B2CFF-300B-4E6B-9C6E-704538DE2EE0}" type="datetime1">
              <a:rPr lang="en-US" smtClean="0"/>
              <a:t>7/5/2019</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smtClean="0"/>
              <a:t>FOOTER GOES HERE</a:t>
            </a:r>
            <a:endParaRPr lang="en-US"/>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04231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913572E0-8023-48D2-9847-D1DC08D3AA55}" type="datetime1">
              <a:rPr lang="en-US" smtClean="0"/>
              <a:t>7/5/2019</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smtClean="0"/>
              <a:t>FOOTER GOES HERE</a:t>
            </a:r>
            <a:endParaRPr lang="en-US"/>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75118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C19ED0F5-F76C-4BFA-8C83-BD9A4C3195D9}" type="datetime1">
              <a:rPr lang="en-US" smtClean="0"/>
              <a:t>7/5/2019</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smtClean="0"/>
              <a:t>FOOTER GOES HERE</a:t>
            </a:r>
            <a:endParaRPr lang="en-US"/>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smtClean="0"/>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647666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8DDD7479-2157-40E8-BD08-2F1D11EBD081}" type="datetime1">
              <a:rPr lang="en-US" smtClean="0"/>
              <a:t>7/5/2019</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smtClean="0"/>
              <a:t>FOOTER GOES HERE</a:t>
            </a:r>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25104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0159EBD-588C-4D2A-B76A-E347158D76F4}" type="datetime1">
              <a:rPr lang="en-US" smtClean="0"/>
              <a:t>7/5/2019</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smtClean="0"/>
              <a:t>CLICK TO EDIT MASTER TITLE STYLE</a:t>
            </a:r>
            <a:endParaRPr lang="en-US" dirty="0"/>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Tree>
    <p:extLst>
      <p:ext uri="{BB962C8B-B14F-4D97-AF65-F5344CB8AC3E}">
        <p14:creationId xmlns:p14="http://schemas.microsoft.com/office/powerpoint/2010/main" val="179674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FFFFFF"/>
                </a:solidFill>
              </a:defRPr>
            </a:lvl1pPr>
          </a:lstStyle>
          <a:p>
            <a:fld id="{CDAB69E7-B7CE-4D7A-9185-4F2F33FEE0F1}" type="datetime1">
              <a:rPr lang="en-US" smtClean="0"/>
              <a:t>7/5/2019</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smtClean="0"/>
              <a:t>FOOTER GOES HERE</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9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4223F8DF-B291-4DE7-818A-C69A3647F93A}" type="datetime1">
              <a:rPr lang="en-US" smtClean="0"/>
              <a:t>7/5/2019</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0067B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4738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smtClean="0"/>
              <a:t>Click to edit Master text styles</a:t>
            </a:r>
          </a:p>
          <a:p>
            <a:pPr lvl="1"/>
            <a:r>
              <a:rPr lang="en-US" dirty="0" smtClean="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35CE5C9C-1073-4F31-9F36-F4EE020C05D2}" type="datetime1">
              <a:rPr lang="en-US" smtClean="0"/>
              <a:t>7/5/2019</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smtClean="0"/>
              <a:t>FOOTER GOES HERE</a:t>
            </a:r>
            <a:endParaRPr lang="en-US"/>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160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CC79121D-9B2F-45EE-921E-7A60D9AEBEEC}" type="datetime1">
              <a:rPr lang="en-US" smtClean="0"/>
              <a:t>7/5/2019</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smtClean="0"/>
              <a:t>FOOTER GOES HERE</a:t>
            </a:r>
            <a:endParaRPr lang="en-US"/>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98604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C03FFAA5-5C1C-41DB-A625-426D436A68DD}" type="datetime1">
              <a:rPr lang="en-US" smtClean="0"/>
              <a:t>7/5/2019</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smtClean="0"/>
              <a:t>FOOTER GOES HERE</a:t>
            </a:r>
            <a:endParaRPr lang="en-US"/>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smtClean="0"/>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9096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bg>
      <p:bgPr>
        <a:solidFill>
          <a:srgbClr val="CFCDC9"/>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D3542C6D-ABA4-43FE-BAA4-2347852277A8}" type="datetime1">
              <a:rPr lang="en-US" smtClean="0"/>
              <a:t>7/5/2019</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smtClean="0"/>
              <a:t>FOOTER GOES HERE</a:t>
            </a:r>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smtClean="0"/>
              <a:t>CLICK TO EDIT MASTER TITLE STYLE</a:t>
            </a:r>
            <a:endParaRPr lang="en-US" dirty="0"/>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Tree>
    <p:extLst>
      <p:ext uri="{BB962C8B-B14F-4D97-AF65-F5344CB8AC3E}">
        <p14:creationId xmlns:p14="http://schemas.microsoft.com/office/powerpoint/2010/main" val="247014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B10DE7AD-A278-4CCC-8D98-14A5E987E0D8}" type="datetime1">
              <a:rPr lang="en-US" smtClean="0"/>
              <a:t>7/5/2019</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smtClean="0"/>
              <a:t>CLICK TO EDIT MASTER TITLE STYLE</a:t>
            </a:r>
            <a:endParaRPr lang="en-US" dirty="0"/>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Tree>
    <p:extLst>
      <p:ext uri="{BB962C8B-B14F-4D97-AF65-F5344CB8AC3E}">
        <p14:creationId xmlns:p14="http://schemas.microsoft.com/office/powerpoint/2010/main" val="256011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0E69C10F-B4FD-47E1-8760-6E4D60DF4E05}" type="datetime1">
              <a:rPr lang="en-US" smtClean="0"/>
              <a:t>7/5/2019</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925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70871B7-AC4C-4065-B608-676DBC048520}" type="datetime1">
              <a:rPr lang="en-US" smtClean="0"/>
              <a:t>7/5/2019</a:t>
            </a:fld>
            <a:endParaRPr lang="en-US"/>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smtClean="0"/>
              <a:t>FOOTER GOES HERE</a:t>
            </a:r>
            <a:endParaRPr lang="en-US"/>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rgbClr val="FFFFFF"/>
              </a:solidFill>
              <a:latin typeface="Gill Sans MT"/>
              <a:cs typeface="Gill Sans MT"/>
            </a:endParaRPr>
          </a:p>
        </p:txBody>
      </p:sp>
    </p:spTree>
    <p:extLst>
      <p:ext uri="{BB962C8B-B14F-4D97-AF65-F5344CB8AC3E}">
        <p14:creationId xmlns:p14="http://schemas.microsoft.com/office/powerpoint/2010/main" val="881333492"/>
      </p:ext>
    </p:extLst>
  </p:cSld>
  <p:clrMap bg1="lt1" tx1="dk1" bg2="lt2" tx2="dk2" accent1="accent1" accent2="accent2" accent3="accent3" accent4="accent4" accent5="accent5" accent6="accent6" hlink="hlink" folHlink="folHlink"/>
  <p:sldLayoutIdLst>
    <p:sldLayoutId id="2147483698" r:id="rId1"/>
    <p:sldLayoutId id="2147483674" r:id="rId2"/>
    <p:sldLayoutId id="2147483654" r:id="rId3"/>
    <p:sldLayoutId id="2147483708" r:id="rId4"/>
    <p:sldLayoutId id="2147483709" r:id="rId5"/>
    <p:sldLayoutId id="2147483710" r:id="rId6"/>
    <p:sldLayoutId id="2147483711" r:id="rId7"/>
    <p:sldLayoutId id="2147483712" r:id="rId8"/>
    <p:sldLayoutId id="2147483714" r:id="rId9"/>
    <p:sldLayoutId id="2147483722" r:id="rId10"/>
    <p:sldLayoutId id="2147483723" r:id="rId11"/>
    <p:sldLayoutId id="2147483724" r:id="rId12"/>
    <p:sldLayoutId id="2147483725" r:id="rId13"/>
    <p:sldLayoutId id="2147483726" r:id="rId14"/>
    <p:sldLayoutId id="2147483730" r:id="rId15"/>
    <p:sldLayoutId id="2147483696" r:id="rId16"/>
    <p:sldLayoutId id="2147483716" r:id="rId17"/>
    <p:sldLayoutId id="2147483717" r:id="rId18"/>
    <p:sldLayoutId id="2147483718" r:id="rId19"/>
    <p:sldLayoutId id="2147483686" r:id="rId20"/>
    <p:sldLayoutId id="2147483720" r:id="rId21"/>
    <p:sldLayoutId id="2147483699" r:id="rId22"/>
    <p:sldLayoutId id="2147483694" r:id="rId23"/>
    <p:sldLayoutId id="2147483731" r:id="rId24"/>
    <p:sldLayoutId id="2147483732" r:id="rId25"/>
    <p:sldLayoutId id="2147483733" r:id="rId26"/>
    <p:sldLayoutId id="2147483734" r:id="rId27"/>
    <p:sldLayoutId id="2147483735" r:id="rId28"/>
    <p:sldLayoutId id="2147483736" r:id="rId29"/>
    <p:sldLayoutId id="2147483737" r:id="rId30"/>
  </p:sldLayoutIdLst>
  <p:hf hdr="0" ft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mailto:kampalavatusaid@usaid.gov"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mailto:kampalausaidvouchers@usaid.gov"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5E9D4F91-2D20-42E7-BA6F-2A535AA60162}" type="datetime1">
              <a:rPr lang="en-US" smtClean="0"/>
              <a:t>7/5/2019</a:t>
            </a:fld>
            <a:r>
              <a:rPr lang="en-US" smtClean="0"/>
              <a:t>`1</a:t>
            </a:r>
            <a:endParaRPr lang="en-US" dirty="0"/>
          </a:p>
        </p:txBody>
      </p:sp>
      <p:sp>
        <p:nvSpPr>
          <p:cNvPr id="4" name="Slide Number Placeholder 3"/>
          <p:cNvSpPr>
            <a:spLocks noGrp="1"/>
          </p:cNvSpPr>
          <p:nvPr>
            <p:ph type="sldNum" sz="quarter" idx="4"/>
          </p:nvPr>
        </p:nvSpPr>
        <p:spPr/>
        <p:txBody>
          <a:bodyPr/>
          <a:lstStyle/>
          <a:p>
            <a:fld id="{42782948-4DBE-204D-AB9E-B65E067054AE}" type="slidenum">
              <a:rPr lang="en-US" smtClean="0"/>
              <a:pPr/>
              <a:t>1</a:t>
            </a:fld>
            <a:endParaRPr lang="en-US"/>
          </a:p>
        </p:txBody>
      </p:sp>
      <p:sp>
        <p:nvSpPr>
          <p:cNvPr id="12" name="Title 11"/>
          <p:cNvSpPr>
            <a:spLocks noGrp="1"/>
          </p:cNvSpPr>
          <p:nvPr>
            <p:ph type="ctrTitle"/>
          </p:nvPr>
        </p:nvSpPr>
        <p:spPr>
          <a:xfrm>
            <a:off x="685800" y="1828800"/>
            <a:ext cx="8153400" cy="3200400"/>
          </a:xfrm>
        </p:spPr>
        <p:txBody>
          <a:bodyPr>
            <a:normAutofit fontScale="90000"/>
          </a:bodyPr>
          <a:lstStyle/>
          <a:p>
            <a:pPr>
              <a:lnSpc>
                <a:spcPct val="150000"/>
              </a:lnSpc>
              <a:spcBef>
                <a:spcPct val="50000"/>
              </a:spcBef>
            </a:pPr>
            <a:r>
              <a:rPr lang="en-US" altLang="en-US" dirty="0" smtClean="0"/>
              <a:t/>
            </a:r>
            <a:br>
              <a:rPr lang="en-US" altLang="en-US" dirty="0" smtClean="0"/>
            </a:br>
            <a:r>
              <a:rPr lang="en-US" altLang="en-US" dirty="0"/>
              <a:t/>
            </a:r>
            <a:br>
              <a:rPr lang="en-US" altLang="en-US" dirty="0"/>
            </a:br>
            <a:r>
              <a:rPr lang="en-US" altLang="en-US" dirty="0" smtClean="0"/>
              <a:t/>
            </a:r>
            <a:br>
              <a:rPr lang="en-US" altLang="en-US" dirty="0" smtClean="0"/>
            </a:br>
            <a:r>
              <a:rPr lang="en-US" altLang="en-US" dirty="0"/>
              <a:t/>
            </a:r>
            <a:br>
              <a:rPr lang="en-US" altLang="en-US" dirty="0"/>
            </a:br>
            <a:r>
              <a:rPr lang="en-US" altLang="en-US" dirty="0" smtClean="0"/>
              <a:t>OFFICE </a:t>
            </a:r>
            <a:r>
              <a:rPr lang="en-US" altLang="en-US" dirty="0"/>
              <a:t>OF FINANCIAL </a:t>
            </a:r>
            <a:r>
              <a:rPr lang="en-US" altLang="en-US" dirty="0" smtClean="0"/>
              <a:t>MANAGEMENT</a:t>
            </a:r>
            <a:br>
              <a:rPr lang="en-US" altLang="en-US" dirty="0" smtClean="0"/>
            </a:br>
            <a:r>
              <a:rPr lang="en-US" altLang="en-US" dirty="0" smtClean="0"/>
              <a:t/>
            </a:r>
            <a:br>
              <a:rPr lang="en-US" altLang="en-US" dirty="0" smtClean="0"/>
            </a:br>
            <a:r>
              <a:rPr lang="en-US" altLang="en-US" dirty="0" smtClean="0"/>
              <a:t>Value Added Tax (VAT) Reporting Requirements</a:t>
            </a:r>
            <a:r>
              <a:rPr lang="en-US" altLang="en-US" dirty="0"/>
              <a:t/>
            </a:r>
            <a:br>
              <a:rPr lang="en-US" altLang="en-US" dirty="0"/>
            </a:br>
            <a:endParaRPr lang="en-US" altLang="en-US" b="1" dirty="0">
              <a:solidFill>
                <a:srgbClr val="000099"/>
              </a:solidFill>
            </a:endParaRPr>
          </a:p>
        </p:txBody>
      </p:sp>
      <p:sp>
        <p:nvSpPr>
          <p:cNvPr id="8" name="Subtitle 7"/>
          <p:cNvSpPr>
            <a:spLocks noGrp="1"/>
          </p:cNvSpPr>
          <p:nvPr>
            <p:ph type="subTitle" idx="1"/>
          </p:nvPr>
        </p:nvSpPr>
        <p:spPr>
          <a:xfrm>
            <a:off x="685800" y="5181600"/>
            <a:ext cx="3429000" cy="762000"/>
          </a:xfrm>
        </p:spPr>
        <p:txBody>
          <a:bodyPr/>
          <a:lstStyle/>
          <a:p>
            <a:r>
              <a:rPr lang="en-US" dirty="0" smtClean="0"/>
              <a:t>July 25, 2018</a:t>
            </a:r>
            <a:endParaRPr lang="en-US" dirty="0"/>
          </a:p>
        </p:txBody>
      </p:sp>
    </p:spTree>
    <p:extLst>
      <p:ext uri="{BB962C8B-B14F-4D97-AF65-F5344CB8AC3E}">
        <p14:creationId xmlns:p14="http://schemas.microsoft.com/office/powerpoint/2010/main" val="955244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85800" y="1600200"/>
            <a:ext cx="8153400" cy="4572000"/>
          </a:xfrm>
        </p:spPr>
        <p:txBody>
          <a:bodyPr>
            <a:normAutofit fontScale="92500" lnSpcReduction="10000"/>
          </a:bodyPr>
          <a:lstStyle/>
          <a:p>
            <a:pPr>
              <a:buFont typeface="Wingdings" pitchFamily="2" charset="2"/>
              <a:buChar char="q"/>
            </a:pPr>
            <a:endParaRPr lang="en-US" altLang="en-US" sz="2800" dirty="0" smtClean="0"/>
          </a:p>
          <a:p>
            <a:pPr marL="0" indent="0">
              <a:buNone/>
            </a:pPr>
            <a:r>
              <a:rPr lang="en-US" sz="2800" dirty="0"/>
              <a:t>Pursuant to bilateral agreements with the Government of Uganda (GOU), all imports and expenditures </a:t>
            </a:r>
            <a:r>
              <a:rPr lang="en-US" sz="2800" dirty="0" smtClean="0"/>
              <a:t>financed by U.S</a:t>
            </a:r>
            <a:r>
              <a:rPr lang="en-US" sz="2800" dirty="0"/>
              <a:t>. foreign assistance funds </a:t>
            </a:r>
            <a:r>
              <a:rPr lang="en-US" sz="2800" dirty="0" smtClean="0"/>
              <a:t>are </a:t>
            </a:r>
            <a:r>
              <a:rPr lang="en-US" sz="2800" dirty="0"/>
              <a:t>exempt from Value-Added Tax (VAT) and Customs Duties imposed by the GOU. </a:t>
            </a:r>
            <a:endParaRPr lang="en-US" sz="2800" dirty="0" smtClean="0"/>
          </a:p>
          <a:p>
            <a:pPr marL="0" indent="0">
              <a:buNone/>
            </a:pPr>
            <a:r>
              <a:rPr lang="en-US" sz="2800" dirty="0" smtClean="0"/>
              <a:t>The </a:t>
            </a:r>
            <a:r>
              <a:rPr lang="en-US" sz="2800" dirty="0"/>
              <a:t>GOU does not permit tax exemption at the point of sale. Therefore, </a:t>
            </a:r>
            <a:r>
              <a:rPr lang="en-US" sz="2800" dirty="0" smtClean="0"/>
              <a:t>the recipient </a:t>
            </a:r>
            <a:r>
              <a:rPr lang="en-US" sz="2800" dirty="0"/>
              <a:t>must bill USAID for expenses inclusive of 18% VAT.</a:t>
            </a:r>
            <a:endParaRPr lang="en-US" altLang="en-US" sz="2800" dirty="0"/>
          </a:p>
          <a:p>
            <a:pPr>
              <a:buFont typeface="Wingdings" pitchFamily="2" charset="2"/>
              <a:buChar char="q"/>
            </a:pPr>
            <a:endParaRPr lang="en-US" altLang="en-US" sz="2800" dirty="0" smtClean="0"/>
          </a:p>
          <a:p>
            <a:pPr marL="0" indent="0">
              <a:buNone/>
            </a:pPr>
            <a:r>
              <a:rPr lang="en-US" altLang="en-US" sz="2800" dirty="0"/>
              <a:t> </a:t>
            </a:r>
            <a:r>
              <a:rPr lang="en-US" altLang="en-US" sz="2800" dirty="0" smtClean="0"/>
              <a:t>       </a:t>
            </a:r>
            <a:endParaRPr lang="en-US" altLang="en-US" sz="2800" dirty="0"/>
          </a:p>
        </p:txBody>
      </p:sp>
      <p:sp>
        <p:nvSpPr>
          <p:cNvPr id="4" name="Date Placeholder 3"/>
          <p:cNvSpPr>
            <a:spLocks noGrp="1"/>
          </p:cNvSpPr>
          <p:nvPr>
            <p:ph type="dt" sz="half" idx="2"/>
          </p:nvPr>
        </p:nvSpPr>
        <p:spPr/>
        <p:txBody>
          <a:bodyPr/>
          <a:lstStyle/>
          <a:p>
            <a:fld id="{02552D40-64B0-48A2-8C86-E0420F73DA36}" type="datetime1">
              <a:rPr lang="en-US" smtClean="0"/>
              <a:t>7/5/2019</a:t>
            </a:fld>
            <a:endParaRPr lang="en-US"/>
          </a:p>
        </p:txBody>
      </p:sp>
      <p:sp>
        <p:nvSpPr>
          <p:cNvPr id="6" name="Slide Number Placeholder 5"/>
          <p:cNvSpPr>
            <a:spLocks noGrp="1"/>
          </p:cNvSpPr>
          <p:nvPr>
            <p:ph type="sldNum" sz="quarter" idx="4"/>
          </p:nvPr>
        </p:nvSpPr>
        <p:spPr/>
        <p:txBody>
          <a:bodyPr/>
          <a:lstStyle/>
          <a:p>
            <a:fld id="{42782948-4DBE-204D-AB9E-B65E067054AE}" type="slidenum">
              <a:rPr lang="en-US" smtClean="0"/>
              <a:pPr/>
              <a:t>2</a:t>
            </a:fld>
            <a:endParaRPr lang="en-US"/>
          </a:p>
        </p:txBody>
      </p:sp>
      <p:sp>
        <p:nvSpPr>
          <p:cNvPr id="8" name="Title 7"/>
          <p:cNvSpPr>
            <a:spLocks noGrp="1"/>
          </p:cNvSpPr>
          <p:nvPr>
            <p:ph type="title"/>
          </p:nvPr>
        </p:nvSpPr>
        <p:spPr>
          <a:xfrm>
            <a:off x="686104" y="786825"/>
            <a:ext cx="7772400" cy="584775"/>
          </a:xfrm>
        </p:spPr>
        <p:txBody>
          <a:bodyPr/>
          <a:lstStyle/>
          <a:p>
            <a:pPr>
              <a:spcBef>
                <a:spcPct val="50000"/>
              </a:spcBef>
            </a:pPr>
            <a:r>
              <a:rPr lang="en-US" altLang="en-US" sz="3200" dirty="0" smtClean="0">
                <a:latin typeface="Arial Rounded MT Bold" pitchFamily="34" charset="0"/>
              </a:rPr>
              <a:t>                          Background</a:t>
            </a:r>
            <a:endParaRPr lang="en-US" altLang="en-US" sz="3200" b="1" dirty="0">
              <a:solidFill>
                <a:srgbClr val="000099"/>
              </a:solidFill>
            </a:endParaRPr>
          </a:p>
        </p:txBody>
      </p:sp>
    </p:spTree>
    <p:extLst>
      <p:ext uri="{BB962C8B-B14F-4D97-AF65-F5344CB8AC3E}">
        <p14:creationId xmlns:p14="http://schemas.microsoft.com/office/powerpoint/2010/main" val="3350478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229600" cy="5334000"/>
          </a:xfrm>
        </p:spPr>
        <p:txBody>
          <a:bodyPr>
            <a:normAutofit fontScale="92500" lnSpcReduction="10000"/>
          </a:bodyPr>
          <a:lstStyle/>
          <a:p>
            <a:pPr marL="285750" lvl="0" indent="-285750">
              <a:spcBef>
                <a:spcPct val="0"/>
              </a:spcBef>
              <a:buFont typeface="Wingdings" pitchFamily="2" charset="2"/>
              <a:buChar char="q"/>
              <a:defRPr/>
            </a:pPr>
            <a:r>
              <a:rPr lang="en-US" altLang="en-US" sz="2400" dirty="0" smtClean="0"/>
              <a:t>USAID leads </a:t>
            </a:r>
            <a:r>
              <a:rPr lang="en-US" altLang="en-US" sz="2400" dirty="0"/>
              <a:t>the process </a:t>
            </a:r>
            <a:r>
              <a:rPr lang="en-US" altLang="en-US" sz="2400" dirty="0" smtClean="0"/>
              <a:t>of </a:t>
            </a:r>
            <a:r>
              <a:rPr lang="en-US" altLang="en-US" sz="2400" dirty="0"/>
              <a:t>obtaining </a:t>
            </a:r>
            <a:r>
              <a:rPr lang="en-US" altLang="en-US" sz="2400" dirty="0" smtClean="0"/>
              <a:t>refunds </a:t>
            </a:r>
            <a:r>
              <a:rPr lang="en-US" altLang="en-US" sz="2400" dirty="0"/>
              <a:t>from the Government of Uganda (GOU)</a:t>
            </a:r>
          </a:p>
          <a:p>
            <a:pPr marL="285750" lvl="0" indent="-285750">
              <a:spcBef>
                <a:spcPct val="0"/>
              </a:spcBef>
              <a:buFont typeface="Wingdings" pitchFamily="2" charset="2"/>
              <a:buChar char="q"/>
              <a:defRPr/>
            </a:pPr>
            <a:r>
              <a:rPr lang="en-US" altLang="en-US" sz="2400" dirty="0" smtClean="0"/>
              <a:t>Recipients report VAT paid on a calendar quarterly basis</a:t>
            </a:r>
          </a:p>
          <a:p>
            <a:pPr marL="690562" lvl="2" indent="-514350">
              <a:lnSpc>
                <a:spcPct val="70000"/>
              </a:lnSpc>
              <a:buFont typeface="Courier New" panose="02070309020205020404" pitchFamily="49" charset="0"/>
              <a:buChar char="o"/>
              <a:defRPr/>
            </a:pPr>
            <a:r>
              <a:rPr lang="en-US" altLang="en-US" sz="2400" dirty="0" smtClean="0"/>
              <a:t>i.e. </a:t>
            </a:r>
            <a:r>
              <a:rPr lang="en-US" altLang="en-US" sz="2400" dirty="0"/>
              <a:t>Jan-Mar,  Apr-Jun, Jul-Sep, and </a:t>
            </a:r>
            <a:r>
              <a:rPr lang="en-US" altLang="en-US" sz="2400" dirty="0" smtClean="0"/>
              <a:t>Oct-Dec</a:t>
            </a:r>
          </a:p>
          <a:p>
            <a:pPr marL="176212" lvl="2" indent="0">
              <a:lnSpc>
                <a:spcPct val="70000"/>
              </a:lnSpc>
              <a:buNone/>
              <a:defRPr/>
            </a:pPr>
            <a:endParaRPr lang="en-US" altLang="en-US" sz="2400" dirty="0"/>
          </a:p>
          <a:p>
            <a:pPr marL="285750" lvl="0" indent="-285750">
              <a:spcBef>
                <a:spcPct val="0"/>
              </a:spcBef>
              <a:buFont typeface="Wingdings" pitchFamily="2" charset="2"/>
              <a:buChar char="q"/>
              <a:defRPr/>
            </a:pPr>
            <a:r>
              <a:rPr lang="en-US" altLang="en-US" sz="2400" dirty="0" smtClean="0"/>
              <a:t>VAT </a:t>
            </a:r>
            <a:r>
              <a:rPr lang="en-US" altLang="en-US" sz="2400" dirty="0"/>
              <a:t>Quarterly Report should be submitted by 25</a:t>
            </a:r>
            <a:r>
              <a:rPr lang="en-US" altLang="en-US" sz="2400" baseline="30000" dirty="0"/>
              <a:t>th</a:t>
            </a:r>
            <a:r>
              <a:rPr lang="en-US" altLang="en-US" sz="2400" dirty="0"/>
              <a:t> of the month after </a:t>
            </a:r>
            <a:r>
              <a:rPr lang="en-US" altLang="en-US" sz="2400" dirty="0" smtClean="0"/>
              <a:t>the quarter, </a:t>
            </a:r>
          </a:p>
          <a:p>
            <a:pPr marL="690562" lvl="2" indent="-514350">
              <a:lnSpc>
                <a:spcPct val="70000"/>
              </a:lnSpc>
              <a:buFont typeface="Courier New" panose="02070309020205020404" pitchFamily="49" charset="0"/>
              <a:buChar char="o"/>
              <a:defRPr/>
            </a:pPr>
            <a:r>
              <a:rPr lang="en-US" altLang="en-US" sz="2400" dirty="0"/>
              <a:t>for example; Jan-Mar quarterly report is due April 25</a:t>
            </a:r>
            <a:r>
              <a:rPr lang="en-US" altLang="en-US" sz="2400" dirty="0" smtClean="0"/>
              <a:t>.</a:t>
            </a:r>
          </a:p>
          <a:p>
            <a:pPr marL="176212" lvl="2" indent="0">
              <a:lnSpc>
                <a:spcPct val="70000"/>
              </a:lnSpc>
              <a:buNone/>
              <a:defRPr/>
            </a:pPr>
            <a:endParaRPr lang="en-US" altLang="en-US" sz="2400" dirty="0"/>
          </a:p>
          <a:p>
            <a:pPr lvl="0">
              <a:spcBef>
                <a:spcPct val="0"/>
              </a:spcBef>
              <a:buFont typeface="Wingdings" panose="05000000000000000000" pitchFamily="2" charset="2"/>
              <a:buChar char="q"/>
              <a:defRPr/>
            </a:pPr>
            <a:r>
              <a:rPr lang="en-US" altLang="en-US" sz="2400" dirty="0" smtClean="0"/>
              <a:t> </a:t>
            </a:r>
            <a:r>
              <a:rPr lang="en-US" sz="2400" dirty="0"/>
              <a:t>The </a:t>
            </a:r>
            <a:r>
              <a:rPr lang="en-US" sz="2400" dirty="0" smtClean="0"/>
              <a:t>Recipient </a:t>
            </a:r>
            <a:r>
              <a:rPr lang="en-US" sz="2400" dirty="0"/>
              <a:t>is responsible for ensuring that sub-recipients </a:t>
            </a:r>
            <a:r>
              <a:rPr lang="en-US" sz="2400" dirty="0" smtClean="0"/>
              <a:t>comply </a:t>
            </a:r>
            <a:r>
              <a:rPr lang="en-US" sz="2400" dirty="0"/>
              <a:t>with this requirement. </a:t>
            </a:r>
            <a:r>
              <a:rPr lang="en-US" sz="2400" dirty="0" smtClean="0"/>
              <a:t> All </a:t>
            </a:r>
            <a:r>
              <a:rPr lang="en-US" sz="2400" dirty="0"/>
              <a:t>VAT </a:t>
            </a:r>
            <a:r>
              <a:rPr lang="en-US" sz="2400" dirty="0" smtClean="0"/>
              <a:t>claims for </a:t>
            </a:r>
            <a:r>
              <a:rPr lang="en-US" sz="2400" dirty="0"/>
              <a:t>the </a:t>
            </a:r>
            <a:r>
              <a:rPr lang="en-US" sz="2400" dirty="0" smtClean="0"/>
              <a:t>Prime </a:t>
            </a:r>
            <a:r>
              <a:rPr lang="en-US" sz="2400" dirty="0"/>
              <a:t>Recipient</a:t>
            </a:r>
            <a:r>
              <a:rPr lang="en-US" sz="2400" dirty="0" smtClean="0"/>
              <a:t>, sub-recipients must </a:t>
            </a:r>
            <a:r>
              <a:rPr lang="en-US" sz="2400" dirty="0"/>
              <a:t>be submitted to USAID through the </a:t>
            </a:r>
            <a:r>
              <a:rPr lang="en-US" sz="2400" dirty="0" smtClean="0"/>
              <a:t>Prime.</a:t>
            </a:r>
            <a:endParaRPr lang="en-US" altLang="en-US" sz="2400" dirty="0" smtClean="0"/>
          </a:p>
          <a:p>
            <a:pPr lvl="0">
              <a:spcBef>
                <a:spcPct val="0"/>
              </a:spcBef>
              <a:buFont typeface="Wingdings" panose="05000000000000000000" pitchFamily="2" charset="2"/>
              <a:buChar char="q"/>
              <a:defRPr/>
            </a:pPr>
            <a:r>
              <a:rPr lang="en-US" altLang="en-US" sz="2400" dirty="0" smtClean="0"/>
              <a:t>Submit report with physical supporting documentation (tax invoices &amp; receipts) </a:t>
            </a:r>
            <a:r>
              <a:rPr lang="en-US" altLang="en-US" sz="2400" dirty="0"/>
              <a:t>to </a:t>
            </a:r>
            <a:r>
              <a:rPr lang="en-US" altLang="en-US" sz="2400" dirty="0" smtClean="0"/>
              <a:t>USAID/Office </a:t>
            </a:r>
            <a:r>
              <a:rPr lang="en-US" altLang="en-US" sz="2400" dirty="0"/>
              <a:t>of Financial Management on </a:t>
            </a:r>
            <a:r>
              <a:rPr lang="en-US" altLang="en-US" sz="2400" dirty="0" smtClean="0"/>
              <a:t>Wednesdays </a:t>
            </a:r>
            <a:r>
              <a:rPr lang="en-US" altLang="en-US" sz="2400" dirty="0"/>
              <a:t>or </a:t>
            </a:r>
            <a:r>
              <a:rPr lang="en-US" altLang="en-US" sz="2400" dirty="0" smtClean="0"/>
              <a:t>Thursdays </a:t>
            </a:r>
            <a:r>
              <a:rPr lang="en-US" altLang="en-US" sz="2400" dirty="0"/>
              <a:t>from </a:t>
            </a:r>
            <a:r>
              <a:rPr lang="en-US" altLang="en-US" sz="2400" dirty="0" smtClean="0"/>
              <a:t>2:00 pm </a:t>
            </a:r>
            <a:r>
              <a:rPr lang="en-US" altLang="en-US" sz="2400" dirty="0"/>
              <a:t>to </a:t>
            </a:r>
            <a:r>
              <a:rPr lang="en-US" altLang="en-US" sz="2400" dirty="0" smtClean="0"/>
              <a:t>4:00 pm</a:t>
            </a:r>
          </a:p>
          <a:p>
            <a:endParaRPr lang="en-US" dirty="0"/>
          </a:p>
        </p:txBody>
      </p:sp>
      <p:sp>
        <p:nvSpPr>
          <p:cNvPr id="3" name="Date Placeholder 2"/>
          <p:cNvSpPr>
            <a:spLocks noGrp="1"/>
          </p:cNvSpPr>
          <p:nvPr>
            <p:ph type="dt" sz="half" idx="2"/>
          </p:nvPr>
        </p:nvSpPr>
        <p:spPr/>
        <p:txBody>
          <a:bodyPr/>
          <a:lstStyle/>
          <a:p>
            <a:fld id="{35CE5C9C-1073-4F31-9F36-F4EE020C05D2}" type="datetime1">
              <a:rPr lang="en-US" smtClean="0"/>
              <a:t>7/5/2019</a:t>
            </a:fld>
            <a:endParaRPr lang="en-US"/>
          </a:p>
        </p:txBody>
      </p:sp>
      <p:sp>
        <p:nvSpPr>
          <p:cNvPr id="4" name="Slide Number Placeholder 3"/>
          <p:cNvSpPr>
            <a:spLocks noGrp="1"/>
          </p:cNvSpPr>
          <p:nvPr>
            <p:ph type="sldNum" sz="quarter" idx="4"/>
          </p:nvPr>
        </p:nvSpPr>
        <p:spPr/>
        <p:txBody>
          <a:bodyPr/>
          <a:lstStyle/>
          <a:p>
            <a:fld id="{42782948-4DBE-204D-AB9E-B65E067054AE}" type="slidenum">
              <a:rPr lang="en-US" smtClean="0"/>
              <a:pPr/>
              <a:t>3</a:t>
            </a:fld>
            <a:endParaRPr lang="en-US"/>
          </a:p>
        </p:txBody>
      </p:sp>
      <p:sp>
        <p:nvSpPr>
          <p:cNvPr id="5" name="Title 4"/>
          <p:cNvSpPr>
            <a:spLocks noGrp="1"/>
          </p:cNvSpPr>
          <p:nvPr>
            <p:ph type="title"/>
          </p:nvPr>
        </p:nvSpPr>
        <p:spPr>
          <a:xfrm>
            <a:off x="686104" y="263605"/>
            <a:ext cx="7772400" cy="584775"/>
          </a:xfrm>
        </p:spPr>
        <p:txBody>
          <a:bodyPr/>
          <a:lstStyle/>
          <a:p>
            <a:r>
              <a:rPr lang="en-US" altLang="en-US" sz="3200" dirty="0">
                <a:latin typeface="Arial Rounded MT Bold" pitchFamily="34" charset="0"/>
              </a:rPr>
              <a:t>VAT Quarterly Reporting Procedures</a:t>
            </a:r>
            <a:endParaRPr lang="en-US" sz="3200" dirty="0"/>
          </a:p>
        </p:txBody>
      </p:sp>
    </p:spTree>
    <p:extLst>
      <p:ext uri="{BB962C8B-B14F-4D97-AF65-F5344CB8AC3E}">
        <p14:creationId xmlns:p14="http://schemas.microsoft.com/office/powerpoint/2010/main" val="2078889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14400"/>
            <a:ext cx="8534400" cy="5606534"/>
          </a:xfrm>
        </p:spPr>
        <p:txBody>
          <a:bodyPr>
            <a:normAutofit fontScale="55000" lnSpcReduction="20000"/>
          </a:bodyPr>
          <a:lstStyle/>
          <a:p>
            <a:pPr>
              <a:buFont typeface="Wingdings" pitchFamily="2" charset="2"/>
              <a:buChar char="q"/>
              <a:defRPr/>
            </a:pPr>
            <a:r>
              <a:rPr lang="en-US" altLang="en-US" sz="4200" dirty="0"/>
              <a:t>VAT Threshold for refund </a:t>
            </a:r>
            <a:r>
              <a:rPr lang="en-US" altLang="en-US" sz="4200" dirty="0" smtClean="0"/>
              <a:t>claims is </a:t>
            </a:r>
            <a:r>
              <a:rPr lang="en-US" altLang="en-US" sz="3700" b="1" dirty="0" smtClean="0"/>
              <a:t>UGX </a:t>
            </a:r>
            <a:r>
              <a:rPr lang="en-US" altLang="en-US" sz="3700" b="1" dirty="0"/>
              <a:t>50,000 </a:t>
            </a:r>
            <a:r>
              <a:rPr lang="en-US" altLang="en-US" sz="3700" b="1" dirty="0" smtClean="0"/>
              <a:t>or more per </a:t>
            </a:r>
            <a:r>
              <a:rPr lang="en-US" altLang="en-US" sz="3700" dirty="0"/>
              <a:t>individual transactions </a:t>
            </a:r>
            <a:r>
              <a:rPr lang="en-US" altLang="en-US" sz="3700" b="1" dirty="0" smtClean="0"/>
              <a:t>exclusive of VAT</a:t>
            </a:r>
          </a:p>
          <a:p>
            <a:pPr>
              <a:buFont typeface="Wingdings" pitchFamily="2" charset="2"/>
              <a:buChar char="q"/>
              <a:defRPr/>
            </a:pPr>
            <a:r>
              <a:rPr lang="en-US" altLang="en-US" sz="4200" dirty="0" smtClean="0"/>
              <a:t>Recipients should maintain </a:t>
            </a:r>
            <a:r>
              <a:rPr lang="en-US" altLang="en-US" sz="4200" dirty="0"/>
              <a:t>files with original VAT tax invoices and receipts from vendors/suppliers.</a:t>
            </a:r>
          </a:p>
          <a:p>
            <a:pPr>
              <a:buFont typeface="Wingdings" pitchFamily="2" charset="2"/>
              <a:buChar char="q"/>
              <a:defRPr/>
            </a:pPr>
            <a:r>
              <a:rPr lang="en-US" altLang="en-US" sz="4200" dirty="0"/>
              <a:t>Submit </a:t>
            </a:r>
            <a:r>
              <a:rPr lang="en-US" altLang="en-US" sz="4200" b="1" dirty="0" smtClean="0"/>
              <a:t>four </a:t>
            </a:r>
            <a:r>
              <a:rPr lang="en-US" altLang="en-US" sz="4200" dirty="0" smtClean="0"/>
              <a:t>sets of files to USAID/OFM as detailed below;</a:t>
            </a:r>
            <a:endParaRPr lang="en-US" altLang="en-US" sz="4200" dirty="0"/>
          </a:p>
          <a:p>
            <a:pPr lvl="1">
              <a:buFont typeface="Courier New" panose="02070309020205020404" pitchFamily="49" charset="0"/>
              <a:buChar char="o"/>
              <a:defRPr/>
            </a:pPr>
            <a:r>
              <a:rPr lang="en-US" altLang="en-US" sz="3700" dirty="0" smtClean="0"/>
              <a:t>File 1</a:t>
            </a:r>
            <a:r>
              <a:rPr lang="en-US" altLang="en-US" sz="3700" dirty="0"/>
              <a:t>: </a:t>
            </a:r>
            <a:r>
              <a:rPr lang="en-US" altLang="en-US" sz="3700" dirty="0" smtClean="0"/>
              <a:t>Original Certified </a:t>
            </a:r>
            <a:r>
              <a:rPr lang="en-US" altLang="en-US" sz="3700" dirty="0"/>
              <a:t>VAT </a:t>
            </a:r>
            <a:r>
              <a:rPr lang="en-US" altLang="en-US" sz="3700" dirty="0" smtClean="0"/>
              <a:t>Report with supporting </a:t>
            </a:r>
            <a:r>
              <a:rPr lang="en-US" altLang="en-US" sz="3700" u="sng" dirty="0" smtClean="0"/>
              <a:t>original</a:t>
            </a:r>
            <a:r>
              <a:rPr lang="en-US" altLang="en-US" sz="3700" dirty="0" smtClean="0"/>
              <a:t> tax invoices and receipts</a:t>
            </a:r>
          </a:p>
          <a:p>
            <a:pPr lvl="1">
              <a:buFont typeface="Courier New" panose="02070309020205020404" pitchFamily="49" charset="0"/>
              <a:buChar char="o"/>
              <a:defRPr/>
            </a:pPr>
            <a:r>
              <a:rPr lang="en-US" altLang="en-US" sz="3700" dirty="0" smtClean="0"/>
              <a:t>File 2</a:t>
            </a:r>
            <a:r>
              <a:rPr lang="en-US" altLang="en-US" sz="3700" dirty="0"/>
              <a:t>: </a:t>
            </a:r>
            <a:r>
              <a:rPr lang="en-US" altLang="en-US" sz="3700" dirty="0" smtClean="0"/>
              <a:t>Copy of certified </a:t>
            </a:r>
            <a:r>
              <a:rPr lang="en-US" altLang="en-US" sz="3700" dirty="0"/>
              <a:t>VAT Report with supporting </a:t>
            </a:r>
            <a:r>
              <a:rPr lang="en-US" altLang="en-US" sz="3700" u="sng" dirty="0" smtClean="0"/>
              <a:t>copies of t</a:t>
            </a:r>
            <a:r>
              <a:rPr lang="en-US" altLang="en-US" sz="3700" dirty="0" smtClean="0"/>
              <a:t>ax </a:t>
            </a:r>
            <a:r>
              <a:rPr lang="en-US" altLang="en-US" sz="3700" dirty="0"/>
              <a:t>invoices and </a:t>
            </a:r>
            <a:r>
              <a:rPr lang="en-US" altLang="en-US" sz="3700" dirty="0" smtClean="0"/>
              <a:t>receipts</a:t>
            </a:r>
          </a:p>
          <a:p>
            <a:pPr lvl="1">
              <a:buFont typeface="Courier New" panose="02070309020205020404" pitchFamily="49" charset="0"/>
              <a:buChar char="o"/>
              <a:defRPr/>
            </a:pPr>
            <a:r>
              <a:rPr lang="en-US" altLang="en-US" sz="3700" dirty="0"/>
              <a:t>File </a:t>
            </a:r>
            <a:r>
              <a:rPr lang="en-US" altLang="en-US" sz="3700" dirty="0" smtClean="0"/>
              <a:t>3:  </a:t>
            </a:r>
            <a:r>
              <a:rPr lang="en-US" altLang="en-US" sz="3700" dirty="0" smtClean="0"/>
              <a:t>A list of all sub-recipients/</a:t>
            </a:r>
            <a:r>
              <a:rPr lang="en-US" altLang="en-US" sz="3700" dirty="0" err="1" smtClean="0"/>
              <a:t>subawardees</a:t>
            </a:r>
            <a:r>
              <a:rPr lang="en-US" altLang="en-US" sz="3700" dirty="0" smtClean="0"/>
              <a:t> with a </a:t>
            </a:r>
            <a:r>
              <a:rPr lang="en-US" altLang="en-US" sz="3700" dirty="0" smtClean="0"/>
              <a:t>certified </a:t>
            </a:r>
            <a:r>
              <a:rPr lang="en-US" altLang="en-US" sz="3700" dirty="0"/>
              <a:t>VAT Report </a:t>
            </a:r>
            <a:r>
              <a:rPr lang="en-US" altLang="en-US" sz="3700" dirty="0" smtClean="0"/>
              <a:t>for all sub-recipients and supporting tax </a:t>
            </a:r>
            <a:r>
              <a:rPr lang="en-US" altLang="en-US" sz="3700" dirty="0"/>
              <a:t>invoices and </a:t>
            </a:r>
            <a:r>
              <a:rPr lang="en-US" altLang="en-US" sz="3700" dirty="0" smtClean="0"/>
              <a:t>receipts</a:t>
            </a:r>
          </a:p>
          <a:p>
            <a:pPr lvl="1">
              <a:buFont typeface="Courier New" panose="02070309020205020404" pitchFamily="49" charset="0"/>
              <a:buChar char="o"/>
              <a:defRPr/>
            </a:pPr>
            <a:r>
              <a:rPr lang="en-US" altLang="en-US" sz="3700" dirty="0"/>
              <a:t>File </a:t>
            </a:r>
            <a:r>
              <a:rPr lang="en-US" altLang="en-US" sz="3700" dirty="0" smtClean="0"/>
              <a:t>4:  A copy of certified </a:t>
            </a:r>
            <a:r>
              <a:rPr lang="en-US" altLang="en-US" sz="3700" dirty="0"/>
              <a:t>VAT Report for all sub-recipients and supporting </a:t>
            </a:r>
            <a:r>
              <a:rPr lang="en-US" altLang="en-US" sz="3700" dirty="0" smtClean="0"/>
              <a:t>copies of tax </a:t>
            </a:r>
            <a:r>
              <a:rPr lang="en-US" altLang="en-US" sz="3700" dirty="0"/>
              <a:t>invoices and </a:t>
            </a:r>
            <a:r>
              <a:rPr lang="en-US" altLang="en-US" sz="3700" dirty="0" smtClean="0"/>
              <a:t>receipts</a:t>
            </a:r>
          </a:p>
          <a:p>
            <a:pPr>
              <a:buFont typeface="Wingdings" panose="05000000000000000000" pitchFamily="2" charset="2"/>
              <a:buChar char="q"/>
              <a:defRPr/>
            </a:pPr>
            <a:r>
              <a:rPr lang="en-US" altLang="en-US" sz="4200" dirty="0" smtClean="0"/>
              <a:t>Within two months following the quarter, USAID will verify supporting documents and identify any invalid tax invoices submitted by the recipient.</a:t>
            </a:r>
          </a:p>
        </p:txBody>
      </p:sp>
      <p:sp>
        <p:nvSpPr>
          <p:cNvPr id="3" name="Date Placeholder 2"/>
          <p:cNvSpPr>
            <a:spLocks noGrp="1"/>
          </p:cNvSpPr>
          <p:nvPr>
            <p:ph type="dt" sz="half" idx="2"/>
          </p:nvPr>
        </p:nvSpPr>
        <p:spPr/>
        <p:txBody>
          <a:bodyPr/>
          <a:lstStyle/>
          <a:p>
            <a:fld id="{609E2474-1EA0-4685-A1D5-51CDF4360EF0}" type="datetime1">
              <a:rPr lang="en-US" smtClean="0"/>
              <a:t>7/5/2019</a:t>
            </a:fld>
            <a:endParaRPr lang="en-US"/>
          </a:p>
        </p:txBody>
      </p:sp>
      <p:sp>
        <p:nvSpPr>
          <p:cNvPr id="5" name="Slide Number Placeholder 4"/>
          <p:cNvSpPr>
            <a:spLocks noGrp="1"/>
          </p:cNvSpPr>
          <p:nvPr>
            <p:ph type="sldNum" sz="quarter" idx="4"/>
          </p:nvPr>
        </p:nvSpPr>
        <p:spPr/>
        <p:txBody>
          <a:bodyPr/>
          <a:lstStyle/>
          <a:p>
            <a:fld id="{42782948-4DBE-204D-AB9E-B65E067054AE}" type="slidenum">
              <a:rPr lang="en-US" smtClean="0"/>
              <a:pPr/>
              <a:t>4</a:t>
            </a:fld>
            <a:endParaRPr lang="en-US"/>
          </a:p>
        </p:txBody>
      </p:sp>
      <p:sp>
        <p:nvSpPr>
          <p:cNvPr id="6" name="Title 5"/>
          <p:cNvSpPr>
            <a:spLocks noGrp="1"/>
          </p:cNvSpPr>
          <p:nvPr>
            <p:ph type="title"/>
          </p:nvPr>
        </p:nvSpPr>
        <p:spPr>
          <a:xfrm>
            <a:off x="714375" y="228600"/>
            <a:ext cx="7772400" cy="523220"/>
          </a:xfrm>
        </p:spPr>
        <p:txBody>
          <a:bodyPr/>
          <a:lstStyle/>
          <a:p>
            <a:r>
              <a:rPr lang="en-US" altLang="en-US" dirty="0" smtClean="0">
                <a:latin typeface="Arial Rounded MT Bold" pitchFamily="34" charset="0"/>
              </a:rPr>
              <a:t>VAT Quarterly Reporting Procedures </a:t>
            </a:r>
            <a:r>
              <a:rPr lang="en-US" altLang="en-US" sz="2200" dirty="0" smtClean="0">
                <a:latin typeface="Arial Rounded MT Bold" pitchFamily="34" charset="0"/>
              </a:rPr>
              <a:t>Cont’d</a:t>
            </a:r>
            <a:endParaRPr lang="en-US" sz="2200" dirty="0"/>
          </a:p>
        </p:txBody>
      </p:sp>
    </p:spTree>
    <p:extLst>
      <p:ext uri="{BB962C8B-B14F-4D97-AF65-F5344CB8AC3E}">
        <p14:creationId xmlns:p14="http://schemas.microsoft.com/office/powerpoint/2010/main" val="1429321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14400"/>
            <a:ext cx="8534400" cy="5606534"/>
          </a:xfrm>
        </p:spPr>
        <p:txBody>
          <a:bodyPr>
            <a:normAutofit fontScale="62500" lnSpcReduction="20000"/>
          </a:bodyPr>
          <a:lstStyle/>
          <a:p>
            <a:pPr>
              <a:buFont typeface="Wingdings" pitchFamily="2" charset="2"/>
              <a:buChar char="q"/>
              <a:defRPr/>
            </a:pPr>
            <a:r>
              <a:rPr lang="en-US" altLang="en-US" sz="4200" dirty="0"/>
              <a:t>USAID will </a:t>
            </a:r>
            <a:r>
              <a:rPr lang="en-US" altLang="en-US" sz="4200" dirty="0" smtClean="0"/>
              <a:t>notify </a:t>
            </a:r>
            <a:r>
              <a:rPr lang="en-US" altLang="en-US" sz="4200" dirty="0"/>
              <a:t>the recipient of any invalid tax invoices and </a:t>
            </a:r>
            <a:r>
              <a:rPr lang="en-US" altLang="en-US" sz="4200" dirty="0" smtClean="0"/>
              <a:t>request </a:t>
            </a:r>
            <a:r>
              <a:rPr lang="en-US" altLang="en-US" sz="4200" dirty="0"/>
              <a:t>for re-submission of revised valid copies</a:t>
            </a:r>
            <a:r>
              <a:rPr lang="en-US" altLang="en-US" sz="4200" dirty="0" smtClean="0"/>
              <a:t>.</a:t>
            </a:r>
          </a:p>
          <a:p>
            <a:pPr>
              <a:buFont typeface="Wingdings" pitchFamily="2" charset="2"/>
              <a:buChar char="q"/>
              <a:defRPr/>
            </a:pPr>
            <a:r>
              <a:rPr lang="en-US" altLang="en-US" sz="4200" dirty="0" smtClean="0"/>
              <a:t>USAID will submit valid tax invoices through URA Web portal </a:t>
            </a:r>
            <a:r>
              <a:rPr lang="en-US" altLang="en-US" sz="4200" dirty="0"/>
              <a:t>for </a:t>
            </a:r>
            <a:r>
              <a:rPr lang="en-US" altLang="en-US" sz="4200" dirty="0" smtClean="0"/>
              <a:t>a refund. Physical supporting documentations will be submitted to URA offices for further verification.</a:t>
            </a:r>
            <a:endParaRPr lang="en-US" altLang="en-US" sz="4200" dirty="0"/>
          </a:p>
          <a:p>
            <a:pPr>
              <a:buFont typeface="Wingdings" pitchFamily="2" charset="2"/>
              <a:buChar char="q"/>
              <a:defRPr/>
            </a:pPr>
            <a:r>
              <a:rPr lang="en-US" altLang="en-US" sz="4200" dirty="0"/>
              <a:t>URA will </a:t>
            </a:r>
            <a:r>
              <a:rPr lang="en-US" altLang="en-US" sz="4200" dirty="0" smtClean="0"/>
              <a:t>verify tax invoice/receipts, return the originals to USAID and retain </a:t>
            </a:r>
            <a:r>
              <a:rPr lang="en-US" altLang="en-US" sz="4200" dirty="0"/>
              <a:t>copies to support the refund claim.</a:t>
            </a:r>
          </a:p>
          <a:p>
            <a:pPr>
              <a:buFont typeface="Wingdings" pitchFamily="2" charset="2"/>
              <a:buChar char="q"/>
              <a:defRPr/>
            </a:pPr>
            <a:r>
              <a:rPr lang="en-US" altLang="en-US" sz="4200" dirty="0" smtClean="0"/>
              <a:t>Within </a:t>
            </a:r>
            <a:r>
              <a:rPr lang="en-US" altLang="en-US" sz="4200" b="1" i="1" dirty="0" smtClean="0"/>
              <a:t>four</a:t>
            </a:r>
            <a:r>
              <a:rPr lang="en-US" altLang="en-US" sz="4200" dirty="0" smtClean="0"/>
              <a:t> months following the quarter, USAID will request the recipient to come and pick the original files of the previous quarter.</a:t>
            </a:r>
            <a:endParaRPr lang="en-US" altLang="en-US" sz="3700" dirty="0" smtClean="0"/>
          </a:p>
          <a:p>
            <a:pPr>
              <a:buFont typeface="Wingdings" pitchFamily="2" charset="2"/>
              <a:buChar char="q"/>
              <a:defRPr/>
            </a:pPr>
            <a:r>
              <a:rPr lang="en-US" altLang="en-US" sz="4200" dirty="0" smtClean="0"/>
              <a:t>Within the Award period of performance, USAID will carry out VAT review exercises to ascertain the level of VAT reporting compliance by the recipient.  Recipient will be notified ahead of time prior to the visit.</a:t>
            </a:r>
          </a:p>
        </p:txBody>
      </p:sp>
      <p:sp>
        <p:nvSpPr>
          <p:cNvPr id="3" name="Date Placeholder 2"/>
          <p:cNvSpPr>
            <a:spLocks noGrp="1"/>
          </p:cNvSpPr>
          <p:nvPr>
            <p:ph type="dt" sz="half" idx="2"/>
          </p:nvPr>
        </p:nvSpPr>
        <p:spPr/>
        <p:txBody>
          <a:bodyPr/>
          <a:lstStyle/>
          <a:p>
            <a:fld id="{609E2474-1EA0-4685-A1D5-51CDF4360EF0}" type="datetime1">
              <a:rPr lang="en-US" smtClean="0"/>
              <a:t>7/5/2019</a:t>
            </a:fld>
            <a:endParaRPr lang="en-US"/>
          </a:p>
        </p:txBody>
      </p:sp>
      <p:sp>
        <p:nvSpPr>
          <p:cNvPr id="5" name="Slide Number Placeholder 4"/>
          <p:cNvSpPr>
            <a:spLocks noGrp="1"/>
          </p:cNvSpPr>
          <p:nvPr>
            <p:ph type="sldNum" sz="quarter" idx="4"/>
          </p:nvPr>
        </p:nvSpPr>
        <p:spPr/>
        <p:txBody>
          <a:bodyPr/>
          <a:lstStyle/>
          <a:p>
            <a:fld id="{42782948-4DBE-204D-AB9E-B65E067054AE}" type="slidenum">
              <a:rPr lang="en-US" smtClean="0"/>
              <a:pPr/>
              <a:t>5</a:t>
            </a:fld>
            <a:endParaRPr lang="en-US"/>
          </a:p>
        </p:txBody>
      </p:sp>
      <p:sp>
        <p:nvSpPr>
          <p:cNvPr id="6" name="Title 5"/>
          <p:cNvSpPr>
            <a:spLocks noGrp="1"/>
          </p:cNvSpPr>
          <p:nvPr>
            <p:ph type="title"/>
          </p:nvPr>
        </p:nvSpPr>
        <p:spPr>
          <a:xfrm>
            <a:off x="714375" y="228600"/>
            <a:ext cx="7772400" cy="523220"/>
          </a:xfrm>
        </p:spPr>
        <p:txBody>
          <a:bodyPr/>
          <a:lstStyle/>
          <a:p>
            <a:r>
              <a:rPr lang="en-US" altLang="en-US" dirty="0" smtClean="0">
                <a:latin typeface="Arial Rounded MT Bold" pitchFamily="34" charset="0"/>
              </a:rPr>
              <a:t>VAT Quarterly Reporting Procedures </a:t>
            </a:r>
            <a:r>
              <a:rPr lang="en-US" altLang="en-US" sz="2200" dirty="0" smtClean="0">
                <a:latin typeface="Arial Rounded MT Bold" pitchFamily="34" charset="0"/>
              </a:rPr>
              <a:t>Cont’d</a:t>
            </a:r>
            <a:endParaRPr lang="en-US" sz="2200" dirty="0"/>
          </a:p>
        </p:txBody>
      </p:sp>
    </p:spTree>
    <p:extLst>
      <p:ext uri="{BB962C8B-B14F-4D97-AF65-F5344CB8AC3E}">
        <p14:creationId xmlns:p14="http://schemas.microsoft.com/office/powerpoint/2010/main" val="1117082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382000" cy="5454134"/>
          </a:xfrm>
        </p:spPr>
        <p:txBody>
          <a:bodyPr>
            <a:normAutofit/>
          </a:bodyPr>
          <a:lstStyle/>
          <a:p>
            <a:pPr>
              <a:spcBef>
                <a:spcPct val="0"/>
              </a:spcBef>
              <a:buFont typeface="Wingdings" pitchFamily="2" charset="2"/>
              <a:buChar char="q"/>
            </a:pPr>
            <a:r>
              <a:rPr lang="en-US" altLang="en-US" sz="2400" dirty="0" smtClean="0"/>
              <a:t>Qualities of a </a:t>
            </a:r>
            <a:r>
              <a:rPr lang="en-US" altLang="en-US" sz="2400" dirty="0" smtClean="0">
                <a:solidFill>
                  <a:srgbClr val="BA0C2F"/>
                </a:solidFill>
              </a:rPr>
              <a:t>proper Tax Invoice</a:t>
            </a:r>
          </a:p>
          <a:p>
            <a:pPr lvl="1">
              <a:buFont typeface="Courier New" panose="02070309020205020404" pitchFamily="49" charset="0"/>
              <a:buChar char="o"/>
              <a:defRPr/>
            </a:pPr>
            <a:r>
              <a:rPr lang="en-US" sz="2400" dirty="0">
                <a:latin typeface="Gill Sans MT" panose="020B0502020104020203" pitchFamily="34" charset="0"/>
              </a:rPr>
              <a:t>The word Tax Invoice written in a prominent place</a:t>
            </a:r>
          </a:p>
          <a:p>
            <a:pPr lvl="1">
              <a:buFont typeface="Courier New" panose="02070309020205020404" pitchFamily="49" charset="0"/>
              <a:buChar char="o"/>
              <a:defRPr/>
            </a:pPr>
            <a:r>
              <a:rPr lang="en-AU" sz="2400" dirty="0" smtClean="0">
                <a:latin typeface="Gill Sans MT" panose="020B0502020104020203" pitchFamily="34" charset="0"/>
              </a:rPr>
              <a:t>Vendor/Supplier info: Commercial </a:t>
            </a:r>
            <a:r>
              <a:rPr lang="en-AU" sz="2400" dirty="0">
                <a:latin typeface="Gill Sans MT" panose="020B0502020104020203" pitchFamily="34" charset="0"/>
              </a:rPr>
              <a:t>name, Address, Physical location, </a:t>
            </a:r>
            <a:r>
              <a:rPr lang="en-AU" sz="2400" dirty="0" smtClean="0">
                <a:latin typeface="Gill Sans MT" panose="020B0502020104020203" pitchFamily="34" charset="0"/>
              </a:rPr>
              <a:t> VAT </a:t>
            </a:r>
            <a:r>
              <a:rPr lang="en-AU" sz="2400" dirty="0">
                <a:latin typeface="Gill Sans MT" panose="020B0502020104020203" pitchFamily="34" charset="0"/>
              </a:rPr>
              <a:t>&amp; </a:t>
            </a:r>
            <a:r>
              <a:rPr lang="en-AU" sz="2400" dirty="0" smtClean="0">
                <a:latin typeface="Gill Sans MT" panose="020B0502020104020203" pitchFamily="34" charset="0"/>
              </a:rPr>
              <a:t>TIN registration </a:t>
            </a:r>
            <a:r>
              <a:rPr lang="en-AU" sz="2400" dirty="0">
                <a:latin typeface="Gill Sans MT" panose="020B0502020104020203" pitchFamily="34" charset="0"/>
              </a:rPr>
              <a:t>numbers </a:t>
            </a:r>
            <a:endParaRPr lang="en-AU" sz="2400" dirty="0" smtClean="0">
              <a:latin typeface="Gill Sans MT" panose="020B0502020104020203" pitchFamily="34" charset="0"/>
            </a:endParaRPr>
          </a:p>
          <a:p>
            <a:pPr lvl="1">
              <a:buFont typeface="Courier New" panose="02070309020205020404" pitchFamily="49" charset="0"/>
              <a:buChar char="o"/>
              <a:defRPr/>
            </a:pPr>
            <a:r>
              <a:rPr lang="en-AU" sz="2400" dirty="0">
                <a:latin typeface="Gill Sans MT" panose="020B0502020104020203" pitchFamily="34" charset="0"/>
              </a:rPr>
              <a:t>Implementing Partner </a:t>
            </a:r>
            <a:r>
              <a:rPr lang="en-AU" sz="2400" dirty="0" smtClean="0">
                <a:latin typeface="Gill Sans MT" panose="020B0502020104020203" pitchFamily="34" charset="0"/>
              </a:rPr>
              <a:t>info: Commercial name </a:t>
            </a:r>
            <a:r>
              <a:rPr lang="en-AU" sz="2400" dirty="0">
                <a:latin typeface="Gill Sans MT" panose="020B0502020104020203" pitchFamily="34" charset="0"/>
              </a:rPr>
              <a:t>(USAID/IP/Activity Name)/ (USAID/Prime IP/Sub Grantee/Activity Name</a:t>
            </a:r>
            <a:r>
              <a:rPr lang="en-AU" sz="2400" dirty="0" smtClean="0">
                <a:latin typeface="Gill Sans MT" panose="020B0502020104020203" pitchFamily="34" charset="0"/>
              </a:rPr>
              <a:t>) </a:t>
            </a:r>
            <a:r>
              <a:rPr lang="en-AU" sz="2400" dirty="0">
                <a:latin typeface="Gill Sans MT" panose="020B0502020104020203" pitchFamily="34" charset="0"/>
              </a:rPr>
              <a:t>Address, Physical location,  VAT &amp; TIN registration </a:t>
            </a:r>
            <a:r>
              <a:rPr lang="en-AU" sz="2400" dirty="0" smtClean="0">
                <a:latin typeface="Gill Sans MT" panose="020B0502020104020203" pitchFamily="34" charset="0"/>
              </a:rPr>
              <a:t>numbers.</a:t>
            </a:r>
          </a:p>
          <a:p>
            <a:pPr lvl="1">
              <a:buFont typeface="Courier New" panose="02070309020205020404" pitchFamily="49" charset="0"/>
              <a:buChar char="o"/>
              <a:defRPr/>
            </a:pPr>
            <a:r>
              <a:rPr lang="en-AU" sz="2400" dirty="0" smtClean="0">
                <a:latin typeface="Gill Sans MT" panose="020B0502020104020203" pitchFamily="34" charset="0"/>
              </a:rPr>
              <a:t>Individualised serial number of the Tax Invoice &amp; date issued.</a:t>
            </a:r>
          </a:p>
          <a:p>
            <a:pPr lvl="1">
              <a:buFont typeface="Courier New" panose="02070309020205020404" pitchFamily="49" charset="0"/>
              <a:buChar char="o"/>
              <a:defRPr/>
            </a:pPr>
            <a:r>
              <a:rPr lang="en-AU" sz="2400" dirty="0" smtClean="0">
                <a:latin typeface="Gill Sans MT" panose="020B0502020104020203" pitchFamily="34" charset="0"/>
              </a:rPr>
              <a:t>Tax </a:t>
            </a:r>
            <a:r>
              <a:rPr lang="en-AU" sz="2400" dirty="0">
                <a:latin typeface="Gill Sans MT" panose="020B0502020104020203" pitchFamily="34" charset="0"/>
              </a:rPr>
              <a:t>invoices for utilities e.g. water, electricity, rent, etc. should  be supported with copies of IP’s Tenancy </a:t>
            </a:r>
            <a:r>
              <a:rPr lang="en-AU" sz="2400" dirty="0" smtClean="0">
                <a:latin typeface="Gill Sans MT" panose="020B0502020104020203" pitchFamily="34" charset="0"/>
              </a:rPr>
              <a:t>agreements</a:t>
            </a:r>
            <a:endParaRPr lang="en-US" altLang="en-US" sz="2400" dirty="0" smtClean="0"/>
          </a:p>
          <a:p>
            <a:pPr>
              <a:spcBef>
                <a:spcPct val="0"/>
              </a:spcBef>
              <a:buFont typeface="Wingdings" pitchFamily="2" charset="2"/>
              <a:buChar char="q"/>
            </a:pPr>
            <a:endParaRPr lang="en-US" altLang="en-US" sz="2400" dirty="0"/>
          </a:p>
          <a:p>
            <a:pPr marL="0" indent="0">
              <a:buNone/>
              <a:defRPr/>
            </a:pPr>
            <a:endParaRPr lang="en-US" altLang="en-US" sz="1400" i="1" dirty="0" smtClean="0"/>
          </a:p>
          <a:p>
            <a:endParaRPr lang="en-US" dirty="0"/>
          </a:p>
        </p:txBody>
      </p:sp>
      <p:sp>
        <p:nvSpPr>
          <p:cNvPr id="3" name="Date Placeholder 2"/>
          <p:cNvSpPr>
            <a:spLocks noGrp="1"/>
          </p:cNvSpPr>
          <p:nvPr>
            <p:ph type="dt" sz="half" idx="2"/>
          </p:nvPr>
        </p:nvSpPr>
        <p:spPr/>
        <p:txBody>
          <a:bodyPr/>
          <a:lstStyle/>
          <a:p>
            <a:fld id="{609E2474-1EA0-4685-A1D5-51CDF4360EF0}" type="datetime1">
              <a:rPr lang="en-US" smtClean="0"/>
              <a:t>7/5/2019</a:t>
            </a:fld>
            <a:endParaRPr lang="en-US"/>
          </a:p>
        </p:txBody>
      </p:sp>
      <p:sp>
        <p:nvSpPr>
          <p:cNvPr id="5" name="Slide Number Placeholder 4"/>
          <p:cNvSpPr>
            <a:spLocks noGrp="1"/>
          </p:cNvSpPr>
          <p:nvPr>
            <p:ph type="sldNum" sz="quarter" idx="4"/>
          </p:nvPr>
        </p:nvSpPr>
        <p:spPr/>
        <p:txBody>
          <a:bodyPr/>
          <a:lstStyle/>
          <a:p>
            <a:fld id="{42782948-4DBE-204D-AB9E-B65E067054AE}" type="slidenum">
              <a:rPr lang="en-US" smtClean="0"/>
              <a:pPr/>
              <a:t>6</a:t>
            </a:fld>
            <a:endParaRPr lang="en-US"/>
          </a:p>
        </p:txBody>
      </p:sp>
      <p:sp>
        <p:nvSpPr>
          <p:cNvPr id="6" name="Title 5"/>
          <p:cNvSpPr>
            <a:spLocks noGrp="1"/>
          </p:cNvSpPr>
          <p:nvPr>
            <p:ph type="title"/>
          </p:nvPr>
        </p:nvSpPr>
        <p:spPr>
          <a:xfrm>
            <a:off x="714375" y="325160"/>
            <a:ext cx="7772400" cy="523220"/>
          </a:xfrm>
        </p:spPr>
        <p:txBody>
          <a:bodyPr/>
          <a:lstStyle/>
          <a:p>
            <a:r>
              <a:rPr lang="en-US" altLang="en-US" dirty="0" smtClean="0">
                <a:latin typeface="Arial Rounded MT Bold" pitchFamily="34" charset="0"/>
              </a:rPr>
              <a:t>VAT Quarterly Reporting Procedures </a:t>
            </a:r>
            <a:r>
              <a:rPr lang="en-US" altLang="en-US" sz="2200" dirty="0">
                <a:latin typeface="Arial Rounded MT Bold" pitchFamily="34" charset="0"/>
              </a:rPr>
              <a:t>Cont’d</a:t>
            </a:r>
            <a:endParaRPr lang="en-US" sz="2200" dirty="0">
              <a:latin typeface="Arial Rounded MT Bold" pitchFamily="34" charset="0"/>
            </a:endParaRPr>
          </a:p>
        </p:txBody>
      </p:sp>
    </p:spTree>
    <p:extLst>
      <p:ext uri="{BB962C8B-B14F-4D97-AF65-F5344CB8AC3E}">
        <p14:creationId xmlns:p14="http://schemas.microsoft.com/office/powerpoint/2010/main" val="4273183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382000" cy="5105400"/>
          </a:xfrm>
        </p:spPr>
        <p:txBody>
          <a:bodyPr>
            <a:noAutofit/>
          </a:bodyPr>
          <a:lstStyle/>
          <a:p>
            <a:pPr>
              <a:spcBef>
                <a:spcPct val="0"/>
              </a:spcBef>
              <a:buFont typeface="Wingdings" pitchFamily="2" charset="2"/>
              <a:buChar char="q"/>
            </a:pPr>
            <a:r>
              <a:rPr lang="en-US" altLang="en-US" sz="2400" dirty="0">
                <a:solidFill>
                  <a:srgbClr val="BA0C2F"/>
                </a:solidFill>
              </a:rPr>
              <a:t>Qualities of a proper Tax </a:t>
            </a:r>
            <a:r>
              <a:rPr lang="en-US" altLang="en-US" sz="2400" dirty="0" smtClean="0">
                <a:solidFill>
                  <a:srgbClr val="BA0C2F"/>
                </a:solidFill>
              </a:rPr>
              <a:t>Invoice (continued)</a:t>
            </a:r>
            <a:endParaRPr lang="en-US" altLang="en-US" sz="2400" dirty="0">
              <a:solidFill>
                <a:srgbClr val="BA0C2F"/>
              </a:solidFill>
            </a:endParaRPr>
          </a:p>
          <a:p>
            <a:pPr lvl="1">
              <a:buFont typeface="Courier New" panose="02070309020205020404" pitchFamily="49" charset="0"/>
              <a:buChar char="o"/>
              <a:defRPr/>
            </a:pPr>
            <a:r>
              <a:rPr lang="en-AU" sz="2400" dirty="0" smtClean="0">
                <a:latin typeface="Gill Sans MT" panose="020B0502020104020203" pitchFamily="34" charset="0"/>
              </a:rPr>
              <a:t>Tax </a:t>
            </a:r>
            <a:r>
              <a:rPr lang="en-AU" sz="2400" dirty="0">
                <a:latin typeface="Gill Sans MT" panose="020B0502020104020203" pitchFamily="34" charset="0"/>
              </a:rPr>
              <a:t>invoices for motor vehicle expenses should be supported with copies of MV log </a:t>
            </a:r>
            <a:r>
              <a:rPr lang="en-AU" sz="2400" dirty="0" smtClean="0">
                <a:latin typeface="Gill Sans MT" panose="020B0502020104020203" pitchFamily="34" charset="0"/>
              </a:rPr>
              <a:t>books in USAID name.</a:t>
            </a:r>
          </a:p>
          <a:p>
            <a:pPr lvl="1">
              <a:buFont typeface="Courier New" panose="02070309020205020404" pitchFamily="49" charset="0"/>
              <a:buChar char="o"/>
              <a:defRPr/>
            </a:pPr>
            <a:r>
              <a:rPr lang="en-AU" sz="2400" dirty="0">
                <a:latin typeface="Gill Sans MT" panose="020B0502020104020203" pitchFamily="34" charset="0"/>
              </a:rPr>
              <a:t>Description of goods or services supplied</a:t>
            </a:r>
            <a:endParaRPr lang="en-US" sz="2400" dirty="0">
              <a:latin typeface="Gill Sans MT" panose="020B0502020104020203" pitchFamily="34" charset="0"/>
            </a:endParaRPr>
          </a:p>
          <a:p>
            <a:pPr lvl="1">
              <a:buFont typeface="Courier New" panose="02070309020205020404" pitchFamily="49" charset="0"/>
              <a:buChar char="o"/>
              <a:defRPr/>
            </a:pPr>
            <a:r>
              <a:rPr lang="en-AU" sz="2400" dirty="0">
                <a:latin typeface="Gill Sans MT" panose="020B0502020104020203" pitchFamily="34" charset="0"/>
              </a:rPr>
              <a:t>Quantity or volume of goods or services supplied</a:t>
            </a:r>
            <a:endParaRPr lang="en-US" sz="2400" dirty="0">
              <a:latin typeface="Gill Sans MT" panose="020B0502020104020203" pitchFamily="34" charset="0"/>
            </a:endParaRPr>
          </a:p>
          <a:p>
            <a:pPr lvl="1">
              <a:buFont typeface="Courier New" panose="02070309020205020404" pitchFamily="49" charset="0"/>
              <a:buChar char="o"/>
              <a:defRPr/>
            </a:pPr>
            <a:r>
              <a:rPr lang="en-AU" sz="2400" dirty="0">
                <a:latin typeface="Gill Sans MT" panose="020B0502020104020203" pitchFamily="34" charset="0"/>
              </a:rPr>
              <a:t> The tax rate [18%]</a:t>
            </a:r>
            <a:endParaRPr lang="en-US" sz="2400" dirty="0">
              <a:latin typeface="Gill Sans MT" panose="020B0502020104020203" pitchFamily="34" charset="0"/>
            </a:endParaRPr>
          </a:p>
          <a:p>
            <a:pPr lvl="1">
              <a:buFont typeface="Courier New" panose="02070309020205020404" pitchFamily="49" charset="0"/>
              <a:buChar char="o"/>
              <a:defRPr/>
            </a:pPr>
            <a:r>
              <a:rPr lang="en-AU" sz="2400" dirty="0">
                <a:latin typeface="Gill Sans MT" panose="020B0502020104020203" pitchFamily="34" charset="0"/>
              </a:rPr>
              <a:t>The VAT amount should be clearly stated as a sub-total of the total amount charged, or “VAT Inclusive” must appear on the Tax Invoice</a:t>
            </a:r>
          </a:p>
          <a:p>
            <a:pPr lvl="1">
              <a:buFont typeface="Courier New" panose="02070309020205020404" pitchFamily="49" charset="0"/>
              <a:buChar char="o"/>
              <a:defRPr/>
            </a:pPr>
            <a:r>
              <a:rPr lang="en-AU" sz="2400" dirty="0">
                <a:latin typeface="Gill Sans MT" panose="020B0502020104020203" pitchFamily="34" charset="0"/>
              </a:rPr>
              <a:t>Tax invoice should be supported by a receipt as proof of payment from Vendor /Supplier</a:t>
            </a:r>
          </a:p>
          <a:p>
            <a:pPr lvl="1">
              <a:buFont typeface="Courier New" panose="02070309020205020404" pitchFamily="49" charset="0"/>
              <a:buChar char="o"/>
              <a:defRPr/>
            </a:pPr>
            <a:endParaRPr lang="en-AU" sz="2400" dirty="0">
              <a:latin typeface="Gill Sans MT" panose="020B0502020104020203" pitchFamily="34" charset="0"/>
            </a:endParaRPr>
          </a:p>
          <a:p>
            <a:pPr>
              <a:buFont typeface="Wingdings" panose="05000000000000000000" pitchFamily="2" charset="2"/>
              <a:buChar char="q"/>
              <a:defRPr/>
            </a:pPr>
            <a:endParaRPr lang="en-AU" sz="2400" dirty="0">
              <a:latin typeface="Gill Sans MT" panose="020B0502020104020203" pitchFamily="34" charset="0"/>
            </a:endParaRPr>
          </a:p>
        </p:txBody>
      </p:sp>
      <p:sp>
        <p:nvSpPr>
          <p:cNvPr id="3" name="Date Placeholder 2"/>
          <p:cNvSpPr>
            <a:spLocks noGrp="1"/>
          </p:cNvSpPr>
          <p:nvPr>
            <p:ph type="dt" sz="half" idx="2"/>
          </p:nvPr>
        </p:nvSpPr>
        <p:spPr/>
        <p:txBody>
          <a:bodyPr/>
          <a:lstStyle/>
          <a:p>
            <a:fld id="{593DF414-6AC6-4F3F-B091-D8BFC5CE6A60}" type="datetime1">
              <a:rPr lang="en-US" smtClean="0"/>
              <a:t>7/5/2019</a:t>
            </a:fld>
            <a:endParaRPr lang="en-US"/>
          </a:p>
        </p:txBody>
      </p:sp>
      <p:sp>
        <p:nvSpPr>
          <p:cNvPr id="5" name="Slide Number Placeholder 4"/>
          <p:cNvSpPr>
            <a:spLocks noGrp="1"/>
          </p:cNvSpPr>
          <p:nvPr>
            <p:ph type="sldNum" sz="quarter" idx="4"/>
          </p:nvPr>
        </p:nvSpPr>
        <p:spPr/>
        <p:txBody>
          <a:bodyPr/>
          <a:lstStyle/>
          <a:p>
            <a:fld id="{42782948-4DBE-204D-AB9E-B65E067054AE}" type="slidenum">
              <a:rPr lang="en-US" smtClean="0"/>
              <a:pPr/>
              <a:t>7</a:t>
            </a:fld>
            <a:endParaRPr lang="en-US"/>
          </a:p>
        </p:txBody>
      </p:sp>
      <p:sp>
        <p:nvSpPr>
          <p:cNvPr id="6" name="Title 5"/>
          <p:cNvSpPr>
            <a:spLocks noGrp="1"/>
          </p:cNvSpPr>
          <p:nvPr>
            <p:ph type="title"/>
          </p:nvPr>
        </p:nvSpPr>
        <p:spPr>
          <a:xfrm>
            <a:off x="685800" y="344865"/>
            <a:ext cx="7772400" cy="523220"/>
          </a:xfrm>
        </p:spPr>
        <p:txBody>
          <a:bodyPr/>
          <a:lstStyle/>
          <a:p>
            <a:pPr>
              <a:defRPr/>
            </a:pPr>
            <a:r>
              <a:rPr lang="en-US" altLang="en-US" dirty="0">
                <a:latin typeface="Arial Rounded MT Bold" pitchFamily="34" charset="0"/>
              </a:rPr>
              <a:t>VAT Quarterly Reporting Procedures </a:t>
            </a:r>
            <a:r>
              <a:rPr lang="en-US" altLang="en-US" sz="2200" dirty="0">
                <a:latin typeface="Arial Rounded MT Bold" pitchFamily="34" charset="0"/>
              </a:rPr>
              <a:t>Cont’d</a:t>
            </a:r>
            <a:endParaRPr lang="en-AU" sz="2200" dirty="0">
              <a:latin typeface="Arial Rounded MT Bold" pitchFamily="34" charset="0"/>
            </a:endParaRPr>
          </a:p>
        </p:txBody>
      </p:sp>
    </p:spTree>
    <p:extLst>
      <p:ext uri="{BB962C8B-B14F-4D97-AF65-F5344CB8AC3E}">
        <p14:creationId xmlns:p14="http://schemas.microsoft.com/office/powerpoint/2010/main" val="460130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382000" cy="4800600"/>
          </a:xfrm>
        </p:spPr>
        <p:txBody>
          <a:bodyPr>
            <a:normAutofit fontScale="77500" lnSpcReduction="20000"/>
          </a:bodyPr>
          <a:lstStyle/>
          <a:p>
            <a:pPr marL="0" indent="0">
              <a:buNone/>
            </a:pPr>
            <a:r>
              <a:rPr lang="en-US" altLang="en-US" sz="2400" b="1" dirty="0"/>
              <a:t>Definition </a:t>
            </a:r>
            <a:r>
              <a:rPr lang="en-US" altLang="en-US" sz="2400" b="1" dirty="0" smtClean="0"/>
              <a:t>:</a:t>
            </a:r>
          </a:p>
          <a:p>
            <a:pPr marL="0" indent="0">
              <a:buNone/>
            </a:pPr>
            <a:r>
              <a:rPr lang="en-US" sz="2400" dirty="0"/>
              <a:t>Amount of foreign taxes assessed by a foreign government </a:t>
            </a:r>
            <a:r>
              <a:rPr lang="en-US" sz="2400" dirty="0" smtClean="0"/>
              <a:t>on </a:t>
            </a:r>
            <a:r>
              <a:rPr lang="en-US" sz="2400" dirty="0"/>
              <a:t>commodity purchase </a:t>
            </a:r>
            <a:r>
              <a:rPr lang="en-US" sz="2400" dirty="0" smtClean="0"/>
              <a:t>transactions (material</a:t>
            </a:r>
            <a:r>
              <a:rPr lang="en-US" sz="2400" dirty="0"/>
              <a:t>, article, supply, goods, or </a:t>
            </a:r>
            <a:r>
              <a:rPr lang="en-US" sz="2400" dirty="0" smtClean="0"/>
              <a:t>equipment) financed </a:t>
            </a:r>
            <a:r>
              <a:rPr lang="en-US" sz="2400" dirty="0"/>
              <a:t>with U.S. foreign assistance funds under </a:t>
            </a:r>
            <a:r>
              <a:rPr lang="en-US" sz="2400" dirty="0" smtClean="0"/>
              <a:t>the Award during </a:t>
            </a:r>
            <a:r>
              <a:rPr lang="en-US" sz="2400" dirty="0"/>
              <a:t>the prior U.S. fiscal </a:t>
            </a:r>
            <a:r>
              <a:rPr lang="en-US" sz="2400" dirty="0" smtClean="0"/>
              <a:t>year.</a:t>
            </a:r>
          </a:p>
          <a:p>
            <a:pPr>
              <a:buFont typeface="Wingdings" pitchFamily="2" charset="2"/>
              <a:buChar char="q"/>
            </a:pPr>
            <a:r>
              <a:rPr lang="en-US" altLang="en-US" sz="2400" dirty="0" smtClean="0"/>
              <a:t>Threshold </a:t>
            </a:r>
            <a:r>
              <a:rPr lang="en-US" altLang="en-US" sz="2400" dirty="0"/>
              <a:t>for VAT Annual Tax reporting is </a:t>
            </a:r>
            <a:r>
              <a:rPr lang="en-US" altLang="en-US" sz="2400" b="1" dirty="0"/>
              <a:t>$</a:t>
            </a:r>
            <a:r>
              <a:rPr lang="en-US" altLang="en-US" sz="2400" b="1" dirty="0" smtClean="0"/>
              <a:t>500</a:t>
            </a:r>
            <a:r>
              <a:rPr lang="en-US" altLang="en-US" sz="2400" dirty="0"/>
              <a:t> </a:t>
            </a:r>
            <a:r>
              <a:rPr lang="en-US" altLang="en-US" sz="2400" dirty="0" smtClean="0"/>
              <a:t>or more per transaction.</a:t>
            </a:r>
            <a:endParaRPr lang="en-US" altLang="en-US" sz="2400" dirty="0"/>
          </a:p>
          <a:p>
            <a:pPr>
              <a:buFont typeface="Wingdings" pitchFamily="2" charset="2"/>
              <a:buChar char="q"/>
            </a:pPr>
            <a:r>
              <a:rPr lang="en-US" altLang="en-US" sz="2400" dirty="0" smtClean="0"/>
              <a:t>USAID </a:t>
            </a:r>
            <a:r>
              <a:rPr lang="en-US" altLang="en-US" sz="2400" dirty="0"/>
              <a:t>will provide the exchange rate applicable by October 30</a:t>
            </a:r>
            <a:r>
              <a:rPr lang="en-US" altLang="en-US" sz="2400" baseline="30000" dirty="0"/>
              <a:t>th</a:t>
            </a:r>
            <a:r>
              <a:rPr lang="en-US" altLang="en-US" sz="2400" dirty="0"/>
              <a:t> to translate </a:t>
            </a:r>
            <a:r>
              <a:rPr lang="en-US" altLang="en-US" sz="2400" dirty="0" smtClean="0"/>
              <a:t>expenses reported from local currency </a:t>
            </a:r>
            <a:r>
              <a:rPr lang="en-US" altLang="en-US" sz="2400" dirty="0" err="1" smtClean="0"/>
              <a:t>Ugx</a:t>
            </a:r>
            <a:r>
              <a:rPr lang="en-US" altLang="en-US" sz="2400" dirty="0" smtClean="0"/>
              <a:t> to US$.</a:t>
            </a:r>
            <a:endParaRPr lang="en-US" altLang="en-US" sz="2400" dirty="0"/>
          </a:p>
          <a:p>
            <a:pPr>
              <a:buFont typeface="Wingdings" pitchFamily="2" charset="2"/>
              <a:buChar char="q"/>
            </a:pPr>
            <a:r>
              <a:rPr lang="en-US" sz="2400" dirty="0" smtClean="0"/>
              <a:t>Report </a:t>
            </a:r>
            <a:r>
              <a:rPr lang="en-US" sz="2400" dirty="0"/>
              <a:t>is required even if the contractor did not pay any </a:t>
            </a:r>
            <a:r>
              <a:rPr lang="en-US" sz="2400" dirty="0" smtClean="0"/>
              <a:t>taxes(zero tax) </a:t>
            </a:r>
            <a:r>
              <a:rPr lang="en-US" sz="2400" dirty="0"/>
              <a:t>during the reporting period. </a:t>
            </a:r>
            <a:endParaRPr lang="en-US" sz="2400" dirty="0" smtClean="0"/>
          </a:p>
          <a:p>
            <a:pPr>
              <a:buFont typeface="Wingdings" pitchFamily="2" charset="2"/>
              <a:buChar char="q"/>
            </a:pPr>
            <a:r>
              <a:rPr lang="en-US" sz="2400" dirty="0"/>
              <a:t>Cumulative reports may be provided if the contractor is implementing more than one program in a foreign country. </a:t>
            </a:r>
            <a:endParaRPr lang="en-US" sz="2400" dirty="0" smtClean="0"/>
          </a:p>
          <a:p>
            <a:pPr>
              <a:buFont typeface="Wingdings" pitchFamily="2" charset="2"/>
              <a:buChar char="q"/>
            </a:pPr>
            <a:r>
              <a:rPr lang="en-US" altLang="en-US" sz="2400" dirty="0"/>
              <a:t>Submit Annual Tax Reports to: </a:t>
            </a:r>
            <a:r>
              <a:rPr lang="en-US" altLang="en-US" sz="2400" dirty="0">
                <a:hlinkClick r:id="rId2"/>
              </a:rPr>
              <a:t>kampalavatusaid@usaid.gov</a:t>
            </a:r>
            <a:r>
              <a:rPr lang="en-US" altLang="en-US" sz="2400" dirty="0"/>
              <a:t> by April 16</a:t>
            </a:r>
            <a:r>
              <a:rPr lang="en-US" altLang="en-US" sz="2400" baseline="30000" dirty="0"/>
              <a:t>th</a:t>
            </a:r>
          </a:p>
          <a:p>
            <a:pPr>
              <a:buFont typeface="Wingdings" pitchFamily="2" charset="2"/>
              <a:buChar char="q"/>
            </a:pPr>
            <a:r>
              <a:rPr lang="en-US" sz="2500" dirty="0"/>
              <a:t>The contractor must include this reporting requirement in all applicable subcontracts and other </a:t>
            </a:r>
            <a:r>
              <a:rPr lang="en-US" sz="2500" dirty="0" smtClean="0"/>
              <a:t>sub agreements. </a:t>
            </a:r>
            <a:endParaRPr lang="en-US" altLang="en-US" sz="2500" baseline="30000" dirty="0" smtClean="0"/>
          </a:p>
          <a:p>
            <a:pPr marL="0" indent="0">
              <a:buNone/>
            </a:pPr>
            <a:endParaRPr lang="en-US" altLang="en-US" sz="2400" baseline="30000" dirty="0" smtClean="0"/>
          </a:p>
          <a:p>
            <a:endParaRPr lang="en-US" dirty="0"/>
          </a:p>
        </p:txBody>
      </p:sp>
      <p:sp>
        <p:nvSpPr>
          <p:cNvPr id="3" name="Date Placeholder 2"/>
          <p:cNvSpPr>
            <a:spLocks noGrp="1"/>
          </p:cNvSpPr>
          <p:nvPr>
            <p:ph type="dt" sz="half" idx="2"/>
          </p:nvPr>
        </p:nvSpPr>
        <p:spPr/>
        <p:txBody>
          <a:bodyPr/>
          <a:lstStyle/>
          <a:p>
            <a:fld id="{F0706A55-0182-4CF4-B008-36D815071C19}" type="datetime1">
              <a:rPr lang="en-US" smtClean="0"/>
              <a:t>7/5/2019</a:t>
            </a:fld>
            <a:endParaRPr lang="en-US"/>
          </a:p>
        </p:txBody>
      </p:sp>
      <p:sp>
        <p:nvSpPr>
          <p:cNvPr id="5" name="Slide Number Placeholder 4"/>
          <p:cNvSpPr>
            <a:spLocks noGrp="1"/>
          </p:cNvSpPr>
          <p:nvPr>
            <p:ph type="sldNum" sz="quarter" idx="4"/>
          </p:nvPr>
        </p:nvSpPr>
        <p:spPr/>
        <p:txBody>
          <a:bodyPr/>
          <a:lstStyle/>
          <a:p>
            <a:fld id="{42782948-4DBE-204D-AB9E-B65E067054AE}" type="slidenum">
              <a:rPr lang="en-US" smtClean="0"/>
              <a:pPr/>
              <a:t>8</a:t>
            </a:fld>
            <a:endParaRPr lang="en-US"/>
          </a:p>
        </p:txBody>
      </p:sp>
      <p:sp>
        <p:nvSpPr>
          <p:cNvPr id="6" name="Title 5"/>
          <p:cNvSpPr>
            <a:spLocks noGrp="1"/>
          </p:cNvSpPr>
          <p:nvPr>
            <p:ph type="title"/>
          </p:nvPr>
        </p:nvSpPr>
        <p:spPr>
          <a:xfrm>
            <a:off x="686104" y="457200"/>
            <a:ext cx="7772400" cy="523220"/>
          </a:xfrm>
        </p:spPr>
        <p:txBody>
          <a:bodyPr/>
          <a:lstStyle/>
          <a:p>
            <a:r>
              <a:rPr lang="en-US" altLang="en-US" b="1" dirty="0"/>
              <a:t>Host Government Taxes - Annual Tax Report</a:t>
            </a:r>
          </a:p>
        </p:txBody>
      </p:sp>
    </p:spTree>
    <p:extLst>
      <p:ext uri="{BB962C8B-B14F-4D97-AF65-F5344CB8AC3E}">
        <p14:creationId xmlns:p14="http://schemas.microsoft.com/office/powerpoint/2010/main" val="170246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2" name="Subtitle 11"/>
          <p:cNvSpPr>
            <a:spLocks noGrp="1"/>
          </p:cNvSpPr>
          <p:nvPr>
            <p:ph idx="1"/>
          </p:nvPr>
        </p:nvSpPr>
        <p:spPr>
          <a:xfrm>
            <a:off x="686104" y="4114800"/>
            <a:ext cx="7772096" cy="2057400"/>
          </a:xfrm>
        </p:spPr>
        <p:txBody>
          <a:bodyPr>
            <a:normAutofit/>
          </a:bodyPr>
          <a:lstStyle/>
          <a:p>
            <a:pPr lvl="0" defTabSz="914400" eaLnBrk="0" fontAlgn="base" hangingPunct="0">
              <a:spcBef>
                <a:spcPct val="20000"/>
              </a:spcBef>
              <a:spcAft>
                <a:spcPct val="0"/>
              </a:spcAft>
            </a:pPr>
            <a:r>
              <a:rPr lang="en-US" altLang="en-US" sz="2400" kern="0" dirty="0">
                <a:solidFill>
                  <a:srgbClr val="000000"/>
                </a:solidFill>
                <a:latin typeface="Berlin Sans FB Demi" pitchFamily="34" charset="0"/>
                <a:ea typeface="ＭＳ Ｐゴシック"/>
                <a:cs typeface="+mn-cs"/>
              </a:rPr>
              <a:t>Please forward all your </a:t>
            </a:r>
            <a:r>
              <a:rPr lang="en-US" altLang="en-US" sz="2400" kern="0" dirty="0" smtClean="0">
                <a:solidFill>
                  <a:srgbClr val="BA0C2F"/>
                </a:solidFill>
                <a:latin typeface="Berlin Sans FB Demi" pitchFamily="34" charset="0"/>
                <a:ea typeface="ＭＳ Ｐゴシック"/>
                <a:cs typeface="+mn-cs"/>
              </a:rPr>
              <a:t>payment</a:t>
            </a:r>
            <a:r>
              <a:rPr lang="en-US" altLang="en-US" sz="2400" kern="0" dirty="0" smtClean="0">
                <a:solidFill>
                  <a:srgbClr val="000000"/>
                </a:solidFill>
                <a:latin typeface="Berlin Sans FB Demi" pitchFamily="34" charset="0"/>
                <a:ea typeface="ＭＳ Ｐゴシック"/>
                <a:cs typeface="+mn-cs"/>
              </a:rPr>
              <a:t> </a:t>
            </a:r>
            <a:r>
              <a:rPr lang="en-US" altLang="en-US" sz="2400" kern="0" dirty="0">
                <a:solidFill>
                  <a:srgbClr val="000000"/>
                </a:solidFill>
                <a:latin typeface="Berlin Sans FB Demi" pitchFamily="34" charset="0"/>
                <a:ea typeface="ＭＳ Ｐゴシック"/>
                <a:cs typeface="+mn-cs"/>
              </a:rPr>
              <a:t>related questions to </a:t>
            </a:r>
            <a:r>
              <a:rPr lang="en-US" altLang="en-US" sz="2400" kern="0" dirty="0" smtClean="0">
                <a:solidFill>
                  <a:srgbClr val="FF0000"/>
                </a:solidFill>
                <a:latin typeface="Berlin Sans FB Demi" pitchFamily="34" charset="0"/>
                <a:ea typeface="ＭＳ Ｐゴシック"/>
                <a:cs typeface="+mn-cs"/>
                <a:hlinkClick r:id="rId2"/>
              </a:rPr>
              <a:t>kampalausaidvouchers@usaid.gov</a:t>
            </a:r>
            <a:endParaRPr lang="en-US" altLang="en-US" sz="2400" kern="0" dirty="0">
              <a:solidFill>
                <a:srgbClr val="FF0000"/>
              </a:solidFill>
              <a:latin typeface="Berlin Sans FB Demi" pitchFamily="34" charset="0"/>
              <a:ea typeface="ＭＳ Ｐゴシック"/>
              <a:cs typeface="+mn-cs"/>
            </a:endParaRPr>
          </a:p>
        </p:txBody>
      </p:sp>
      <p:sp>
        <p:nvSpPr>
          <p:cNvPr id="5" name="Date Placeholder 4"/>
          <p:cNvSpPr>
            <a:spLocks noGrp="1"/>
          </p:cNvSpPr>
          <p:nvPr>
            <p:ph type="dt" sz="half" idx="2"/>
          </p:nvPr>
        </p:nvSpPr>
        <p:spPr/>
        <p:txBody>
          <a:bodyPr/>
          <a:lstStyle/>
          <a:p>
            <a:fld id="{54D56E0D-C33B-42FF-B7AF-EFB9FC65C827}" type="datetime1">
              <a:rPr lang="en-US" smtClean="0"/>
              <a:t>7/5/2019</a:t>
            </a:fld>
            <a:endParaRPr lang="en-US"/>
          </a:p>
        </p:txBody>
      </p:sp>
      <p:sp>
        <p:nvSpPr>
          <p:cNvPr id="7" name="Slide Number Placeholder 6"/>
          <p:cNvSpPr>
            <a:spLocks noGrp="1"/>
          </p:cNvSpPr>
          <p:nvPr>
            <p:ph type="sldNum" sz="quarter" idx="4"/>
          </p:nvPr>
        </p:nvSpPr>
        <p:spPr/>
        <p:txBody>
          <a:bodyPr/>
          <a:lstStyle/>
          <a:p>
            <a:fld id="{42782948-4DBE-204D-AB9E-B65E067054AE}" type="slidenum">
              <a:rPr lang="en-US" smtClean="0"/>
              <a:pPr/>
              <a:t>9</a:t>
            </a:fld>
            <a:endParaRPr lang="en-US"/>
          </a:p>
        </p:txBody>
      </p:sp>
      <p:sp>
        <p:nvSpPr>
          <p:cNvPr id="3" name="Title 2"/>
          <p:cNvSpPr>
            <a:spLocks noGrp="1"/>
          </p:cNvSpPr>
          <p:nvPr>
            <p:ph type="title"/>
          </p:nvPr>
        </p:nvSpPr>
        <p:spPr>
          <a:xfrm>
            <a:off x="838200" y="2164140"/>
            <a:ext cx="7620304" cy="1569660"/>
          </a:xfrm>
        </p:spPr>
        <p:txBody>
          <a:bodyPr/>
          <a:lstStyle/>
          <a:p>
            <a:r>
              <a:rPr lang="en-US" sz="9600" dirty="0" smtClean="0">
                <a:latin typeface="Stencil" panose="040409050D0802020404" pitchFamily="82" charset="0"/>
              </a:rPr>
              <a:t>Thank you!</a:t>
            </a:r>
            <a:endParaRPr lang="en-US" sz="9600" dirty="0">
              <a:latin typeface="Stencil" panose="040409050D0802020404" pitchFamily="82" charset="0"/>
            </a:endParaRPr>
          </a:p>
        </p:txBody>
      </p:sp>
    </p:spTree>
    <p:extLst>
      <p:ext uri="{BB962C8B-B14F-4D97-AF65-F5344CB8AC3E}">
        <p14:creationId xmlns:p14="http://schemas.microsoft.com/office/powerpoint/2010/main" val="2050630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7951</TotalTime>
  <Words>797</Words>
  <Application>Microsoft Office PowerPoint</Application>
  <PresentationFormat>On-screen Show (4:3)</PresentationFormat>
  <Paragraphs>79</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OFFICE OF FINANCIAL MANAGEMENT  Value Added Tax (VAT) Reporting Requirements </vt:lpstr>
      <vt:lpstr>                          Background</vt:lpstr>
      <vt:lpstr>VAT Quarterly Reporting Procedures</vt:lpstr>
      <vt:lpstr>VAT Quarterly Reporting Procedures Cont’d</vt:lpstr>
      <vt:lpstr>VAT Quarterly Reporting Procedures Cont’d</vt:lpstr>
      <vt:lpstr>VAT Quarterly Reporting Procedures Cont’d</vt:lpstr>
      <vt:lpstr>VAT Quarterly Reporting Procedures Cont’d</vt:lpstr>
      <vt:lpstr>Host Government Taxes - Annual Tax Report</vt:lpstr>
      <vt:lpstr>Thank you!</vt:lpstr>
    </vt:vector>
  </TitlesOfParts>
  <Company>USAID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Cameron</dc:creator>
  <cp:lastModifiedBy>USAID</cp:lastModifiedBy>
  <cp:revision>210</cp:revision>
  <cp:lastPrinted>2016-10-04T06:39:01Z</cp:lastPrinted>
  <dcterms:created xsi:type="dcterms:W3CDTF">2015-12-15T14:16:42Z</dcterms:created>
  <dcterms:modified xsi:type="dcterms:W3CDTF">2019-07-05T06:20:58Z</dcterms:modified>
</cp:coreProperties>
</file>