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notesSlides/notesSlide1.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3.xml" ContentType="application/vnd.openxmlformats-officedocument.drawingml.chartshapes+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4.xml" ContentType="application/vnd.openxmlformats-officedocument.drawingml.chartshapes+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6.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7.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8.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9.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1.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5.xml" ContentType="application/vnd.openxmlformats-officedocument.drawingml.chartshapes+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6.xml" ContentType="application/vnd.openxmlformats-officedocument.drawingml.chartshapes+xml"/>
  <Override PartName="/ppt/charts/chart28.xml" ContentType="application/vnd.openxmlformats-officedocument.drawingml.chart+xml"/>
  <Override PartName="/ppt/charts/style26.xml" ContentType="application/vnd.ms-office.chartstyle+xml"/>
  <Override PartName="/ppt/charts/colors26.xml" ContentType="application/vnd.ms-office.chartcolorstyle+xml"/>
  <Override PartName="/ppt/drawings/drawing7.xml" ContentType="application/vnd.openxmlformats-officedocument.drawingml.chartshapes+xml"/>
  <Override PartName="/ppt/charts/chart29.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0.xml" ContentType="application/vnd.openxmlformats-officedocument.drawingml.chart+xml"/>
  <Override PartName="/ppt/charts/style28.xml" ContentType="application/vnd.ms-office.chartstyle+xml"/>
  <Override PartName="/ppt/charts/colors2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295" r:id="rId2"/>
    <p:sldId id="294" r:id="rId3"/>
    <p:sldId id="296" r:id="rId4"/>
    <p:sldId id="297" r:id="rId5"/>
    <p:sldId id="298" r:id="rId6"/>
    <p:sldId id="299" r:id="rId7"/>
    <p:sldId id="331" r:id="rId8"/>
    <p:sldId id="267" r:id="rId9"/>
    <p:sldId id="308" r:id="rId10"/>
    <p:sldId id="310" r:id="rId11"/>
    <p:sldId id="279" r:id="rId12"/>
    <p:sldId id="309" r:id="rId13"/>
    <p:sldId id="307" r:id="rId14"/>
    <p:sldId id="305" r:id="rId15"/>
    <p:sldId id="336" r:id="rId16"/>
    <p:sldId id="284" r:id="rId17"/>
    <p:sldId id="338" r:id="rId18"/>
    <p:sldId id="263" r:id="rId19"/>
    <p:sldId id="256" r:id="rId20"/>
    <p:sldId id="324" r:id="rId21"/>
    <p:sldId id="257" r:id="rId22"/>
    <p:sldId id="259" r:id="rId23"/>
    <p:sldId id="261" r:id="rId24"/>
    <p:sldId id="262" r:id="rId25"/>
    <p:sldId id="276" r:id="rId26"/>
    <p:sldId id="271" r:id="rId27"/>
    <p:sldId id="265" r:id="rId28"/>
    <p:sldId id="337" r:id="rId29"/>
    <p:sldId id="260" r:id="rId30"/>
    <p:sldId id="277" r:id="rId31"/>
    <p:sldId id="325" r:id="rId32"/>
    <p:sldId id="268" r:id="rId33"/>
    <p:sldId id="270" r:id="rId34"/>
    <p:sldId id="328" r:id="rId35"/>
    <p:sldId id="269" r:id="rId36"/>
    <p:sldId id="332" r:id="rId37"/>
    <p:sldId id="326" r:id="rId38"/>
    <p:sldId id="272" r:id="rId39"/>
    <p:sldId id="306" r:id="rId40"/>
    <p:sldId id="334" r:id="rId41"/>
    <p:sldId id="283" r:id="rId42"/>
    <p:sldId id="281" r:id="rId43"/>
    <p:sldId id="282" r:id="rId44"/>
    <p:sldId id="304" r:id="rId45"/>
    <p:sldId id="278" r:id="rId46"/>
    <p:sldId id="273" r:id="rId47"/>
    <p:sldId id="274" r:id="rId48"/>
    <p:sldId id="339" r:id="rId49"/>
    <p:sldId id="285" r:id="rId50"/>
    <p:sldId id="311" r:id="rId51"/>
    <p:sldId id="312" r:id="rId52"/>
    <p:sldId id="313" r:id="rId53"/>
    <p:sldId id="314" r:id="rId54"/>
    <p:sldId id="317" r:id="rId55"/>
    <p:sldId id="315" r:id="rId56"/>
    <p:sldId id="316" r:id="rId57"/>
    <p:sldId id="319" r:id="rId58"/>
    <p:sldId id="320" r:id="rId59"/>
    <p:sldId id="321" r:id="rId60"/>
    <p:sldId id="329" r:id="rId61"/>
    <p:sldId id="330" r:id="rId62"/>
    <p:sldId id="289" r:id="rId63"/>
    <p:sldId id="322" r:id="rId64"/>
    <p:sldId id="287" r:id="rId65"/>
    <p:sldId id="288" r:id="rId66"/>
    <p:sldId id="341" r:id="rId67"/>
    <p:sldId id="340" r:id="rId68"/>
    <p:sldId id="342" r:id="rId69"/>
    <p:sldId id="293" r:id="rId7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D:\JULY_SEPT%202020\review%20jul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JULY_SEPT%202020\review%20july.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D:\HAM%20NEW\Q4\HTS%20review.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3.xml"/></Relationships>
</file>

<file path=ppt/charts/_rels/chart13.xml.rels><?xml version="1.0" encoding="UTF-8" standalone="yes"?>
<Relationships xmlns="http://schemas.openxmlformats.org/package/2006/relationships"><Relationship Id="rId3" Type="http://schemas.openxmlformats.org/officeDocument/2006/relationships/oleObject" Target="file:///D:\HAM%20NEW\performance%20review\PR%20M1.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4.xml"/></Relationships>
</file>

<file path=ppt/charts/_rels/chart14.xml.rels><?xml version="1.0" encoding="UTF-8" standalone="yes"?>
<Relationships xmlns="http://schemas.openxmlformats.org/package/2006/relationships"><Relationship Id="rId3" Type="http://schemas.openxmlformats.org/officeDocument/2006/relationships/oleObject" Target="file:///D:\JULY_SEPT%202020\NSVL.xlsx" TargetMode="External"/><Relationship Id="rId2" Type="http://schemas.microsoft.com/office/2011/relationships/chartColorStyle" Target="colors12.xml"/><Relationship Id="rId1" Type="http://schemas.microsoft.com/office/2011/relationships/chartStyle" Target="style12.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6.xml.rels><?xml version="1.0" encoding="UTF-8" standalone="yes"?>
<Relationships xmlns="http://schemas.openxmlformats.org/package/2006/relationships"><Relationship Id="rId3" Type="http://schemas.openxmlformats.org/officeDocument/2006/relationships/oleObject" Target="file:///D:\Reports\Q4%20REPORTING.xlsx" TargetMode="External"/><Relationship Id="rId2" Type="http://schemas.microsoft.com/office/2011/relationships/chartColorStyle" Target="colors14.xml"/><Relationship Id="rId1" Type="http://schemas.microsoft.com/office/2011/relationships/chartStyle" Target="style14.xml"/></Relationships>
</file>

<file path=ppt/charts/_rels/chart17.xml.rels><?xml version="1.0" encoding="UTF-8" standalone="yes"?>
<Relationships xmlns="http://schemas.openxmlformats.org/package/2006/relationships"><Relationship Id="rId3" Type="http://schemas.openxmlformats.org/officeDocument/2006/relationships/oleObject" Target="file:///D:\JULY_SEPT%202020\review%20july.xlsx" TargetMode="External"/><Relationship Id="rId2" Type="http://schemas.microsoft.com/office/2011/relationships/chartColorStyle" Target="colors15.xml"/><Relationship Id="rId1" Type="http://schemas.microsoft.com/office/2011/relationships/chartStyle" Target="style15.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6.xml"/><Relationship Id="rId1" Type="http://schemas.microsoft.com/office/2011/relationships/chartStyle" Target="style1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1" Type="http://schemas.openxmlformats.org/officeDocument/2006/relationships/oleObject" Target="file:///D:\Reports\Q4%20REPORTING.xlsx" TargetMode="Externa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8.xml"/><Relationship Id="rId1" Type="http://schemas.microsoft.com/office/2011/relationships/chartStyle" Target="style18.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0.xml"/><Relationship Id="rId1" Type="http://schemas.microsoft.com/office/2011/relationships/chartStyle" Target="style20.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21.xml"/><Relationship Id="rId1" Type="http://schemas.microsoft.com/office/2011/relationships/chartStyle" Target="style21.xml"/></Relationships>
</file>

<file path=ppt/charts/_rels/chart2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2.xml"/><Relationship Id="rId1" Type="http://schemas.microsoft.com/office/2011/relationships/chartStyle" Target="style22.xml"/></Relationships>
</file>

<file path=ppt/charts/_rels/chart2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LENOVO\Desktop\obgy%20weekly\Referrals.xlsx" TargetMode="External"/><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6.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chartUserShapes" Target="../drawings/drawing7.xml"/></Relationships>
</file>

<file path=ppt/charts/_rels/chart2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1" Type="http://schemas.openxmlformats.org/officeDocument/2006/relationships/oleObject" Target="file:///D:\HAM%20NEW\performance%20review\PERFORMANCE%20REVIEW.xlsx" TargetMode="External"/></Relationships>
</file>

<file path=ppt/charts/_rels/chart30.xml.rels><?xml version="1.0" encoding="UTF-8" standalone="yes"?>
<Relationships xmlns="http://schemas.openxmlformats.org/package/2006/relationships"><Relationship Id="rId3" Type="http://schemas.openxmlformats.org/officeDocument/2006/relationships/oleObject" Target="file:///C:\Users\ADMIN%20IHFMIS%20181\AppData\Roaming\Microsoft\Excel\Book1%20(version%201)%20(version%201).xlsb" TargetMode="External"/><Relationship Id="rId2" Type="http://schemas.microsoft.com/office/2011/relationships/chartColorStyle" Target="colors28.xml"/><Relationship Id="rId1" Type="http://schemas.microsoft.com/office/2011/relationships/chartStyle" Target="style28.xml"/></Relationships>
</file>

<file path=ppt/charts/_rels/chart4.xml.rels><?xml version="1.0" encoding="UTF-8" standalone="yes"?>
<Relationships xmlns="http://schemas.openxmlformats.org/package/2006/relationships"><Relationship Id="rId3" Type="http://schemas.openxmlformats.org/officeDocument/2006/relationships/oleObject" Target="file:///D:\JULY_SEPT%202020\review%20july.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D:\JULY_SEPT%202020\review%20july.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D:\JULY_SEPT%202020\review%20july.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D:\HAM%20NEW\Q4\LOST.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oleObject" Target="file:///D:\HAM%20NEW\Q4\HTS%20review.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Sheet2!$B$18</c:f>
              <c:strCache>
                <c:ptCount val="1"/>
                <c:pt idx="0">
                  <c:v>Number of individuals who received HTS and received their test result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Sheet2!$C$17:$F$17</c:f>
              <c:strCache>
                <c:ptCount val="4"/>
                <c:pt idx="0">
                  <c:v>Q1</c:v>
                </c:pt>
                <c:pt idx="1">
                  <c:v>Q2</c:v>
                </c:pt>
                <c:pt idx="2">
                  <c:v>Q3</c:v>
                </c:pt>
                <c:pt idx="3">
                  <c:v>Q4</c:v>
                </c:pt>
              </c:strCache>
            </c:strRef>
          </c:cat>
          <c:val>
            <c:numRef>
              <c:f>Sheet2!$C$18:$F$18</c:f>
              <c:numCache>
                <c:formatCode>General</c:formatCode>
                <c:ptCount val="4"/>
                <c:pt idx="0">
                  <c:v>3053</c:v>
                </c:pt>
                <c:pt idx="1">
                  <c:v>3790</c:v>
                </c:pt>
                <c:pt idx="2">
                  <c:v>3756</c:v>
                </c:pt>
                <c:pt idx="3">
                  <c:v>4050</c:v>
                </c:pt>
              </c:numCache>
            </c:numRef>
          </c:val>
        </c:ser>
        <c:ser>
          <c:idx val="1"/>
          <c:order val="1"/>
          <c:tx>
            <c:strRef>
              <c:f>Sheet2!$B$19</c:f>
              <c:strCache>
                <c:ptCount val="1"/>
                <c:pt idx="0">
                  <c:v>Number of HIV positive individuals  who received their test results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Sheet2!$C$17:$F$17</c:f>
              <c:strCache>
                <c:ptCount val="4"/>
                <c:pt idx="0">
                  <c:v>Q1</c:v>
                </c:pt>
                <c:pt idx="1">
                  <c:v>Q2</c:v>
                </c:pt>
                <c:pt idx="2">
                  <c:v>Q3</c:v>
                </c:pt>
                <c:pt idx="3">
                  <c:v>Q4</c:v>
                </c:pt>
              </c:strCache>
            </c:strRef>
          </c:cat>
          <c:val>
            <c:numRef>
              <c:f>Sheet2!$C$19:$F$19</c:f>
              <c:numCache>
                <c:formatCode>General</c:formatCode>
                <c:ptCount val="4"/>
                <c:pt idx="0">
                  <c:v>182</c:v>
                </c:pt>
                <c:pt idx="1">
                  <c:v>232</c:v>
                </c:pt>
                <c:pt idx="2">
                  <c:v>142</c:v>
                </c:pt>
                <c:pt idx="3">
                  <c:v>238</c:v>
                </c:pt>
              </c:numCache>
            </c:numRef>
          </c:val>
        </c:ser>
        <c:dLbls>
          <c:showLegendKey val="0"/>
          <c:showVal val="1"/>
          <c:showCatName val="0"/>
          <c:showSerName val="0"/>
          <c:showPercent val="0"/>
          <c:showBubbleSize val="0"/>
        </c:dLbls>
        <c:gapWidth val="219"/>
        <c:overlap val="-27"/>
        <c:axId val="183412760"/>
        <c:axId val="183413152"/>
      </c:barChart>
      <c:lineChart>
        <c:grouping val="standard"/>
        <c:varyColors val="0"/>
        <c:ser>
          <c:idx val="2"/>
          <c:order val="2"/>
          <c:tx>
            <c:strRef>
              <c:f>Sheet2!$B$20</c:f>
              <c:strCache>
                <c:ptCount val="1"/>
                <c:pt idx="0">
                  <c:v>Yeild</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Sheet2!$C$17:$F$17</c:f>
              <c:strCache>
                <c:ptCount val="4"/>
                <c:pt idx="0">
                  <c:v>Q1</c:v>
                </c:pt>
                <c:pt idx="1">
                  <c:v>Q2</c:v>
                </c:pt>
                <c:pt idx="2">
                  <c:v>Q3</c:v>
                </c:pt>
                <c:pt idx="3">
                  <c:v>Q4</c:v>
                </c:pt>
              </c:strCache>
            </c:strRef>
          </c:cat>
          <c:val>
            <c:numRef>
              <c:f>Sheet2!$C$20:$F$20</c:f>
              <c:numCache>
                <c:formatCode>0.0%</c:formatCode>
                <c:ptCount val="4"/>
                <c:pt idx="0">
                  <c:v>0.06</c:v>
                </c:pt>
                <c:pt idx="1">
                  <c:v>6.0999999999999999E-2</c:v>
                </c:pt>
                <c:pt idx="2">
                  <c:v>3.7999999999999999E-2</c:v>
                </c:pt>
                <c:pt idx="3">
                  <c:v>5.8999999999999997E-2</c:v>
                </c:pt>
              </c:numCache>
            </c:numRef>
          </c:val>
          <c:smooth val="0"/>
        </c:ser>
        <c:dLbls>
          <c:showLegendKey val="0"/>
          <c:showVal val="1"/>
          <c:showCatName val="0"/>
          <c:showSerName val="0"/>
          <c:showPercent val="0"/>
          <c:showBubbleSize val="0"/>
        </c:dLbls>
        <c:marker val="1"/>
        <c:smooth val="0"/>
        <c:axId val="183415112"/>
        <c:axId val="183413544"/>
      </c:lineChart>
      <c:catAx>
        <c:axId val="183412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3413152"/>
        <c:crosses val="autoZero"/>
        <c:auto val="1"/>
        <c:lblAlgn val="ctr"/>
        <c:lblOffset val="100"/>
        <c:noMultiLvlLbl val="0"/>
      </c:catAx>
      <c:valAx>
        <c:axId val="183413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3412760"/>
        <c:crosses val="autoZero"/>
        <c:crossBetween val="between"/>
      </c:valAx>
      <c:valAx>
        <c:axId val="183413544"/>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3415112"/>
        <c:crosses val="max"/>
        <c:crossBetween val="between"/>
      </c:valAx>
      <c:catAx>
        <c:axId val="183415112"/>
        <c:scaling>
          <c:orientation val="minMax"/>
        </c:scaling>
        <c:delete val="1"/>
        <c:axPos val="b"/>
        <c:numFmt formatCode="General" sourceLinked="1"/>
        <c:majorTickMark val="none"/>
        <c:minorTickMark val="none"/>
        <c:tickLblPos val="nextTo"/>
        <c:crossAx val="183413544"/>
        <c:crosses val="autoZero"/>
        <c:auto val="1"/>
        <c:lblAlgn val="ctr"/>
        <c:lblOffset val="100"/>
        <c:noMultiLvlLbl val="0"/>
      </c:catAx>
      <c:spPr>
        <a:noFill/>
        <a:ln>
          <a:noFill/>
        </a:ln>
        <a:effectLst/>
      </c:spPr>
    </c:plotArea>
    <c:legend>
      <c:legendPos val="b"/>
      <c:layout>
        <c:manualLayout>
          <c:xMode val="edge"/>
          <c:yMode val="edge"/>
          <c:x val="0.17085304405982024"/>
          <c:y val="0.76865803843707181"/>
          <c:w val="0.72499807415551709"/>
          <c:h val="0.2167327913752980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Sheet2!$Q$23</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Sheet2!$P$24:$P$26</c:f>
              <c:strCache>
                <c:ptCount val="3"/>
                <c:pt idx="0">
                  <c:v>Children</c:v>
                </c:pt>
                <c:pt idx="1">
                  <c:v>Adolescents</c:v>
                </c:pt>
                <c:pt idx="2">
                  <c:v>Adults</c:v>
                </c:pt>
              </c:strCache>
            </c:strRef>
          </c:cat>
          <c:val>
            <c:numRef>
              <c:f>Sheet2!$Q$24:$Q$26</c:f>
              <c:numCache>
                <c:formatCode>General</c:formatCode>
                <c:ptCount val="3"/>
                <c:pt idx="0">
                  <c:v>264</c:v>
                </c:pt>
                <c:pt idx="1">
                  <c:v>144</c:v>
                </c:pt>
                <c:pt idx="2">
                  <c:v>3843</c:v>
                </c:pt>
              </c:numCache>
            </c:numRef>
          </c:val>
        </c:ser>
        <c:ser>
          <c:idx val="1"/>
          <c:order val="1"/>
          <c:tx>
            <c:strRef>
              <c:f>Sheet2!$R$23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Sheet2!$P$24:$P$26</c:f>
              <c:strCache>
                <c:ptCount val="3"/>
                <c:pt idx="0">
                  <c:v>Children</c:v>
                </c:pt>
                <c:pt idx="1">
                  <c:v>Adolescents</c:v>
                </c:pt>
                <c:pt idx="2">
                  <c:v>Adults</c:v>
                </c:pt>
              </c:strCache>
            </c:strRef>
          </c:cat>
          <c:val>
            <c:numRef>
              <c:f>Sheet2!$R$24:$R$26</c:f>
              <c:numCache>
                <c:formatCode>General</c:formatCode>
                <c:ptCount val="3"/>
                <c:pt idx="0">
                  <c:v>293</c:v>
                </c:pt>
                <c:pt idx="1">
                  <c:v>163</c:v>
                </c:pt>
                <c:pt idx="2">
                  <c:v>6936</c:v>
                </c:pt>
              </c:numCache>
            </c:numRef>
          </c:val>
        </c:ser>
        <c:dLbls>
          <c:showLegendKey val="0"/>
          <c:showVal val="1"/>
          <c:showCatName val="0"/>
          <c:showSerName val="0"/>
          <c:showPercent val="0"/>
          <c:showBubbleSize val="0"/>
        </c:dLbls>
        <c:gapWidth val="219"/>
        <c:overlap val="-27"/>
        <c:axId val="185448080"/>
        <c:axId val="185446120"/>
      </c:barChart>
      <c:scatterChart>
        <c:scatterStyle val="lineMarker"/>
        <c:varyColors val="0"/>
        <c:ser>
          <c:idx val="2"/>
          <c:order val="2"/>
          <c:tx>
            <c:strRef>
              <c:f>Sheet2!$S$23</c:f>
              <c:strCache>
                <c:ptCount val="1"/>
                <c:pt idx="0">
                  <c:v>Percentage</c:v>
                </c:pt>
              </c:strCache>
            </c:strRef>
          </c:tx>
          <c:spPr>
            <a:ln w="25400" cap="rnd">
              <a:noFill/>
              <a:round/>
            </a:ln>
            <a:effectLst/>
          </c:spPr>
          <c:marker>
            <c:symbol val="circle"/>
            <c:size val="5"/>
            <c:spPr>
              <a:solidFill>
                <a:schemeClr val="accent3"/>
              </a:solidFill>
              <a:ln w="9525">
                <a:solidFill>
                  <a:schemeClr val="accent3"/>
                </a:solidFill>
              </a:ln>
              <a:effectLst/>
            </c:spPr>
          </c:marker>
          <c:dLbls>
            <c:dLbl>
              <c:idx val="0"/>
              <c:layout>
                <c:manualLayout>
                  <c:x val="-2.5483770694222058E-2"/>
                  <c:y val="-6.7141835315900567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2.3267790633855003E-2"/>
                  <c:y val="-9.9469385653185985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5.6507491539361958E-2"/>
                  <c:y val="-3.9787754261274358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Sheet2!$P$24:$P$26</c:f>
              <c:strCache>
                <c:ptCount val="3"/>
                <c:pt idx="0">
                  <c:v>Children</c:v>
                </c:pt>
                <c:pt idx="1">
                  <c:v>Adolescents</c:v>
                </c:pt>
                <c:pt idx="2">
                  <c:v>Adults</c:v>
                </c:pt>
              </c:strCache>
            </c:strRef>
          </c:xVal>
          <c:yVal>
            <c:numRef>
              <c:f>Sheet2!$S$24:$S$26</c:f>
              <c:numCache>
                <c:formatCode>0%</c:formatCode>
                <c:ptCount val="3"/>
                <c:pt idx="0">
                  <c:v>0.05</c:v>
                </c:pt>
                <c:pt idx="1">
                  <c:v>0.03</c:v>
                </c:pt>
                <c:pt idx="2">
                  <c:v>0.92</c:v>
                </c:pt>
              </c:numCache>
            </c:numRef>
          </c:yVal>
          <c:smooth val="0"/>
        </c:ser>
        <c:dLbls>
          <c:showLegendKey val="0"/>
          <c:showVal val="1"/>
          <c:showCatName val="0"/>
          <c:showSerName val="0"/>
          <c:showPercent val="0"/>
          <c:showBubbleSize val="0"/>
        </c:dLbls>
        <c:axId val="185449256"/>
        <c:axId val="185442592"/>
      </c:scatterChart>
      <c:catAx>
        <c:axId val="18544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5446120"/>
        <c:crosses val="autoZero"/>
        <c:auto val="1"/>
        <c:lblAlgn val="ctr"/>
        <c:lblOffset val="100"/>
        <c:noMultiLvlLbl val="0"/>
      </c:catAx>
      <c:valAx>
        <c:axId val="185446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5448080"/>
        <c:crosses val="autoZero"/>
        <c:crossBetween val="between"/>
      </c:valAx>
      <c:valAx>
        <c:axId val="18544259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5449256"/>
        <c:crosses val="max"/>
        <c:crossBetween val="midCat"/>
      </c:valAx>
      <c:valAx>
        <c:axId val="185449256"/>
        <c:scaling>
          <c:orientation val="minMax"/>
        </c:scaling>
        <c:delete val="1"/>
        <c:axPos val="b"/>
        <c:numFmt formatCode="General" sourceLinked="1"/>
        <c:majorTickMark val="none"/>
        <c:minorTickMark val="none"/>
        <c:tickLblPos val="nextTo"/>
        <c:crossAx val="1854425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Differentiated Service Delivery </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Sheet2!$C$13</c:f>
              <c:strCache>
                <c:ptCount val="1"/>
                <c:pt idx="0">
                  <c:v>Percentage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Sheet2!$A$14:$A$17</c:f>
              <c:strCache>
                <c:ptCount val="4"/>
                <c:pt idx="0">
                  <c:v>FBIM</c:v>
                </c:pt>
                <c:pt idx="1">
                  <c:v>FBG</c:v>
                </c:pt>
                <c:pt idx="2">
                  <c:v>FTDR</c:v>
                </c:pt>
                <c:pt idx="3">
                  <c:v>CCLAD</c:v>
                </c:pt>
              </c:strCache>
            </c:strRef>
          </c:cat>
          <c:val>
            <c:numRef>
              <c:f>Sheet2!$C$14:$C$17</c:f>
              <c:numCache>
                <c:formatCode>0%</c:formatCode>
                <c:ptCount val="4"/>
                <c:pt idx="0">
                  <c:v>8.3225972687451688E-2</c:v>
                </c:pt>
                <c:pt idx="1">
                  <c:v>0.11904148415356867</c:v>
                </c:pt>
                <c:pt idx="2">
                  <c:v>0.78905780297174266</c:v>
                </c:pt>
                <c:pt idx="3">
                  <c:v>8.6747401872369657E-3</c:v>
                </c:pt>
              </c:numCache>
            </c:numRef>
          </c:val>
          <c:extLst xmlns:c16r2="http://schemas.microsoft.com/office/drawing/2015/06/chart">
            <c:ext xmlns:c16="http://schemas.microsoft.com/office/drawing/2014/chart" uri="{C3380CC4-5D6E-409C-BE32-E72D297353CC}">
              <c16:uniqueId val="{00000000-5C24-4BDB-B7B9-62BD27C630F3}"/>
            </c:ext>
          </c:extLst>
        </c:ser>
        <c:dLbls>
          <c:showLegendKey val="0"/>
          <c:showVal val="0"/>
          <c:showCatName val="0"/>
          <c:showSerName val="0"/>
          <c:showPercent val="0"/>
          <c:showBubbleSize val="0"/>
        </c:dLbls>
        <c:gapWidth val="243"/>
        <c:overlap val="-10"/>
        <c:axId val="185445728"/>
        <c:axId val="185448472"/>
      </c:barChart>
      <c:catAx>
        <c:axId val="18544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8472"/>
        <c:crosses val="autoZero"/>
        <c:auto val="1"/>
        <c:lblAlgn val="ctr"/>
        <c:lblOffset val="100"/>
        <c:noMultiLvlLbl val="0"/>
      </c:catAx>
      <c:valAx>
        <c:axId val="1854484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5728"/>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c:f>
              <c:strCache>
                <c:ptCount val="1"/>
                <c:pt idx="0">
                  <c:v># Clients with VL test done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Sheet1!$B$2:$E$2</c:f>
              <c:strCache>
                <c:ptCount val="4"/>
                <c:pt idx="0">
                  <c:v>&lt;15 Male</c:v>
                </c:pt>
                <c:pt idx="1">
                  <c:v>&lt;15 Female</c:v>
                </c:pt>
                <c:pt idx="2">
                  <c:v>15+ Male</c:v>
                </c:pt>
                <c:pt idx="3">
                  <c:v>15+ Female</c:v>
                </c:pt>
              </c:strCache>
            </c:strRef>
          </c:cat>
          <c:val>
            <c:numRef>
              <c:f>Sheet1!$B$3:$E$3</c:f>
              <c:numCache>
                <c:formatCode>General</c:formatCode>
                <c:ptCount val="4"/>
                <c:pt idx="0">
                  <c:v>216</c:v>
                </c:pt>
                <c:pt idx="1">
                  <c:v>231</c:v>
                </c:pt>
                <c:pt idx="2">
                  <c:v>3246</c:v>
                </c:pt>
                <c:pt idx="3">
                  <c:v>5710</c:v>
                </c:pt>
              </c:numCache>
            </c:numRef>
          </c:val>
        </c:ser>
        <c:ser>
          <c:idx val="1"/>
          <c:order val="1"/>
          <c:tx>
            <c:strRef>
              <c:f>Sheet1!$A$4</c:f>
              <c:strCache>
                <c:ptCount val="1"/>
                <c:pt idx="0">
                  <c:v># Clients with Suppressed VL</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Sheet1!$B$2:$E$2</c:f>
              <c:strCache>
                <c:ptCount val="4"/>
                <c:pt idx="0">
                  <c:v>&lt;15 Male</c:v>
                </c:pt>
                <c:pt idx="1">
                  <c:v>&lt;15 Female</c:v>
                </c:pt>
                <c:pt idx="2">
                  <c:v>15+ Male</c:v>
                </c:pt>
                <c:pt idx="3">
                  <c:v>15+ Female</c:v>
                </c:pt>
              </c:strCache>
            </c:strRef>
          </c:cat>
          <c:val>
            <c:numRef>
              <c:f>Sheet1!$B$4:$E$4</c:f>
              <c:numCache>
                <c:formatCode>General</c:formatCode>
                <c:ptCount val="4"/>
                <c:pt idx="0">
                  <c:v>195</c:v>
                </c:pt>
                <c:pt idx="1">
                  <c:v>216</c:v>
                </c:pt>
                <c:pt idx="2">
                  <c:v>3148</c:v>
                </c:pt>
                <c:pt idx="3">
                  <c:v>5603</c:v>
                </c:pt>
              </c:numCache>
            </c:numRef>
          </c:val>
        </c:ser>
        <c:dLbls>
          <c:showLegendKey val="0"/>
          <c:showVal val="1"/>
          <c:showCatName val="0"/>
          <c:showSerName val="0"/>
          <c:showPercent val="0"/>
          <c:showBubbleSize val="0"/>
        </c:dLbls>
        <c:gapWidth val="219"/>
        <c:overlap val="-27"/>
        <c:axId val="185446904"/>
        <c:axId val="185447688"/>
      </c:barChart>
      <c:scatterChart>
        <c:scatterStyle val="lineMarker"/>
        <c:varyColors val="0"/>
        <c:ser>
          <c:idx val="2"/>
          <c:order val="2"/>
          <c:tx>
            <c:strRef>
              <c:f>Sheet1!$A$5</c:f>
              <c:strCache>
                <c:ptCount val="1"/>
                <c:pt idx="0">
                  <c:v>Suppression rate</c:v>
                </c:pt>
              </c:strCache>
            </c:strRef>
          </c:tx>
          <c:spPr>
            <a:ln w="25400" cap="rnd">
              <a:noFill/>
              <a:round/>
            </a:ln>
            <a:effectLst/>
          </c:spPr>
          <c:marker>
            <c:symbol val="circle"/>
            <c:size val="5"/>
            <c:spPr>
              <a:solidFill>
                <a:schemeClr val="accent3"/>
              </a:solidFill>
              <a:ln w="9525">
                <a:solidFill>
                  <a:schemeClr val="accent3"/>
                </a:solidFill>
              </a:ln>
              <a:effectLst/>
            </c:spPr>
          </c:marker>
          <c:dLbls>
            <c:dLbl>
              <c:idx val="0"/>
              <c:layout>
                <c:manualLayout>
                  <c:x val="-8.3333333333333332E-3"/>
                  <c:y val="-5.5555555555555643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Sheet1!$B$2:$E$2</c:f>
              <c:strCache>
                <c:ptCount val="4"/>
                <c:pt idx="0">
                  <c:v>&lt;15 Male</c:v>
                </c:pt>
                <c:pt idx="1">
                  <c:v>&lt;15 Female</c:v>
                </c:pt>
                <c:pt idx="2">
                  <c:v>15+ Male</c:v>
                </c:pt>
                <c:pt idx="3">
                  <c:v>15+ Female</c:v>
                </c:pt>
              </c:strCache>
            </c:strRef>
          </c:xVal>
          <c:yVal>
            <c:numRef>
              <c:f>Sheet1!$B$5:$E$5</c:f>
              <c:numCache>
                <c:formatCode>0%</c:formatCode>
                <c:ptCount val="4"/>
                <c:pt idx="0">
                  <c:v>0.90277777777777779</c:v>
                </c:pt>
                <c:pt idx="1">
                  <c:v>0.93506493506493504</c:v>
                </c:pt>
                <c:pt idx="2">
                  <c:v>0.96980899568699941</c:v>
                </c:pt>
                <c:pt idx="3">
                  <c:v>0.98126094570928191</c:v>
                </c:pt>
              </c:numCache>
            </c:numRef>
          </c:yVal>
          <c:smooth val="0"/>
        </c:ser>
        <c:dLbls>
          <c:showLegendKey val="0"/>
          <c:showVal val="1"/>
          <c:showCatName val="0"/>
          <c:showSerName val="0"/>
          <c:showPercent val="0"/>
          <c:showBubbleSize val="0"/>
        </c:dLbls>
        <c:axId val="185443376"/>
        <c:axId val="185445336"/>
      </c:scatterChart>
      <c:catAx>
        <c:axId val="185446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7688"/>
        <c:crosses val="autoZero"/>
        <c:auto val="1"/>
        <c:lblAlgn val="ctr"/>
        <c:lblOffset val="100"/>
        <c:noMultiLvlLbl val="0"/>
      </c:catAx>
      <c:valAx>
        <c:axId val="185447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6904"/>
        <c:crosses val="autoZero"/>
        <c:crossBetween val="between"/>
      </c:valAx>
      <c:valAx>
        <c:axId val="185445336"/>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3376"/>
        <c:crosses val="max"/>
        <c:crossBetween val="midCat"/>
      </c:valAx>
      <c:valAx>
        <c:axId val="185443376"/>
        <c:scaling>
          <c:orientation val="minMax"/>
        </c:scaling>
        <c:delete val="1"/>
        <c:axPos val="b"/>
        <c:numFmt formatCode="General" sourceLinked="1"/>
        <c:majorTickMark val="none"/>
        <c:minorTickMark val="none"/>
        <c:tickLblPos val="nextTo"/>
        <c:crossAx val="1854453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sz="2000"/>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 M1.xlsx]Sheet9'!$B$7</c:f>
              <c:strCache>
                <c:ptCount val="1"/>
                <c:pt idx="0">
                  <c:v>Achievment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 M1.xlsx]Sheet9'!$C$6:$J$6</c:f>
              <c:strCache>
                <c:ptCount val="8"/>
                <c:pt idx="0">
                  <c:v>Number of NSVL clients identified</c:v>
                </c:pt>
                <c:pt idx="1">
                  <c:v>Number of NSVL clients registered</c:v>
                </c:pt>
                <c:pt idx="2">
                  <c:v>Number of NSVL clients ENROLLED on IAC</c:v>
                </c:pt>
                <c:pt idx="3">
                  <c:v>Number of NSVL clients who have completed IAC with at least 3 consecutive good adherence</c:v>
                </c:pt>
                <c:pt idx="4">
                  <c:v>Number of NSVL clients who have completed IAC with at least 3 consecutive good adherence &amp; had a repeat </c:v>
                </c:pt>
                <c:pt idx="5">
                  <c:v>Number of NSVL clients who had a repeat VL test and were suppressed</c:v>
                </c:pt>
                <c:pt idx="6">
                  <c:v>Number of NSVL clients who had a repeat VL test and were unsuppressed</c:v>
                </c:pt>
                <c:pt idx="7">
                  <c:v>Number of NSVL clients unsuppressed on a repeat VL test, switched to a higher ARV regimen</c:v>
                </c:pt>
              </c:strCache>
            </c:strRef>
          </c:cat>
          <c:val>
            <c:numRef>
              <c:f>'[PR M1.xlsx]Sheet9'!$C$7:$J$7</c:f>
              <c:numCache>
                <c:formatCode>General</c:formatCode>
                <c:ptCount val="8"/>
                <c:pt idx="0">
                  <c:v>77</c:v>
                </c:pt>
                <c:pt idx="1">
                  <c:v>77</c:v>
                </c:pt>
                <c:pt idx="2">
                  <c:v>73</c:v>
                </c:pt>
                <c:pt idx="3">
                  <c:v>26</c:v>
                </c:pt>
                <c:pt idx="4">
                  <c:v>26</c:v>
                </c:pt>
                <c:pt idx="5">
                  <c:v>14</c:v>
                </c:pt>
                <c:pt idx="6">
                  <c:v>6</c:v>
                </c:pt>
                <c:pt idx="7">
                  <c:v>3</c:v>
                </c:pt>
              </c:numCache>
            </c:numRef>
          </c:val>
        </c:ser>
        <c:dLbls>
          <c:showLegendKey val="0"/>
          <c:showVal val="0"/>
          <c:showCatName val="0"/>
          <c:showSerName val="0"/>
          <c:showPercent val="0"/>
          <c:showBubbleSize val="0"/>
        </c:dLbls>
        <c:gapWidth val="219"/>
        <c:overlap val="-27"/>
        <c:axId val="185444552"/>
        <c:axId val="186219688"/>
      </c:barChart>
      <c:scatterChart>
        <c:scatterStyle val="lineMarker"/>
        <c:varyColors val="0"/>
        <c:ser>
          <c:idx val="1"/>
          <c:order val="1"/>
          <c:tx>
            <c:strRef>
              <c:f>'[PR M1.xlsx]Sheet9'!$B$8</c:f>
              <c:strCache>
                <c:ptCount val="1"/>
                <c:pt idx="0">
                  <c:v>% Achievement</c:v>
                </c:pt>
              </c:strCache>
            </c:strRef>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'[PR M1.xlsx]Sheet9'!$C$6:$J$6</c:f>
              <c:strCache>
                <c:ptCount val="8"/>
                <c:pt idx="0">
                  <c:v>Number of NSVL clients identified</c:v>
                </c:pt>
                <c:pt idx="1">
                  <c:v>Number of NSVL clients registered</c:v>
                </c:pt>
                <c:pt idx="2">
                  <c:v>Number of NSVL clients ENROLLED on IAC</c:v>
                </c:pt>
                <c:pt idx="3">
                  <c:v>Number of NSVL clients who have completed IAC with at least 3 consecutive good adherence</c:v>
                </c:pt>
                <c:pt idx="4">
                  <c:v>Number of NSVL clients who have completed IAC with at least 3 consecutive good adherence &amp; had a repeat </c:v>
                </c:pt>
                <c:pt idx="5">
                  <c:v>Number of NSVL clients who had a repeat VL test and were suppressed</c:v>
                </c:pt>
                <c:pt idx="6">
                  <c:v>Number of NSVL clients who had a repeat VL test and were unsuppressed</c:v>
                </c:pt>
                <c:pt idx="7">
                  <c:v>Number of NSVL clients unsuppressed on a repeat VL test, switched to a higher ARV regimen</c:v>
                </c:pt>
              </c:strCache>
            </c:strRef>
          </c:xVal>
          <c:yVal>
            <c:numRef>
              <c:f>'[PR M1.xlsx]Sheet9'!$C$8:$J$8</c:f>
              <c:numCache>
                <c:formatCode>0%</c:formatCode>
                <c:ptCount val="8"/>
                <c:pt idx="1">
                  <c:v>1</c:v>
                </c:pt>
                <c:pt idx="2">
                  <c:v>0.94805194805194803</c:v>
                </c:pt>
                <c:pt idx="3">
                  <c:v>0.35616438356164382</c:v>
                </c:pt>
                <c:pt idx="4">
                  <c:v>1</c:v>
                </c:pt>
                <c:pt idx="5">
                  <c:v>0.53846153846153844</c:v>
                </c:pt>
                <c:pt idx="6">
                  <c:v>0.23076923076923078</c:v>
                </c:pt>
                <c:pt idx="7">
                  <c:v>0.5</c:v>
                </c:pt>
              </c:numCache>
            </c:numRef>
          </c:yVal>
          <c:smooth val="0"/>
        </c:ser>
        <c:dLbls>
          <c:showLegendKey val="0"/>
          <c:showVal val="0"/>
          <c:showCatName val="0"/>
          <c:showSerName val="0"/>
          <c:showPercent val="0"/>
          <c:showBubbleSize val="0"/>
        </c:dLbls>
        <c:axId val="186217336"/>
        <c:axId val="186214200"/>
      </c:scatterChart>
      <c:catAx>
        <c:axId val="185444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86219688"/>
        <c:crosses val="autoZero"/>
        <c:auto val="1"/>
        <c:lblAlgn val="ctr"/>
        <c:lblOffset val="100"/>
        <c:noMultiLvlLbl val="0"/>
      </c:catAx>
      <c:valAx>
        <c:axId val="186219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85444552"/>
        <c:crosses val="autoZero"/>
        <c:crossBetween val="between"/>
      </c:valAx>
      <c:valAx>
        <c:axId val="186214200"/>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6217336"/>
        <c:crosses val="max"/>
        <c:crossBetween val="midCat"/>
      </c:valAx>
      <c:valAx>
        <c:axId val="186217336"/>
        <c:scaling>
          <c:orientation val="minMax"/>
        </c:scaling>
        <c:delete val="1"/>
        <c:axPos val="b"/>
        <c:numFmt formatCode="General" sourceLinked="1"/>
        <c:majorTickMark val="out"/>
        <c:minorTickMark val="none"/>
        <c:tickLblPos val="nextTo"/>
        <c:crossAx val="186214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Sheet1!$A$13</c:f>
              <c:strCache>
                <c:ptCount val="1"/>
                <c:pt idx="0">
                  <c:v>Achievment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Sheet1!$B$12:$I$12</c:f>
              <c:strCache>
                <c:ptCount val="8"/>
                <c:pt idx="0">
                  <c:v>Number of NSVL clients identified</c:v>
                </c:pt>
                <c:pt idx="1">
                  <c:v>Number of NSVL clients registered</c:v>
                </c:pt>
                <c:pt idx="2">
                  <c:v>Number of NSVL clients ENROLLED on IAC</c:v>
                </c:pt>
                <c:pt idx="3">
                  <c:v>Number of NSVL clients who have completed IAC with at least 3 consecutive good adherence</c:v>
                </c:pt>
                <c:pt idx="4">
                  <c:v>Number of NSVL clients who have completed IAC with at least 3 consecutive good adherence &amp; had a repeat </c:v>
                </c:pt>
                <c:pt idx="5">
                  <c:v>Number of NSVL clients who had a repeat VL test and were suppressed</c:v>
                </c:pt>
                <c:pt idx="6">
                  <c:v>Number of NSVL clients who had a repeat VL test and were unsuppressed</c:v>
                </c:pt>
                <c:pt idx="7">
                  <c:v>Number of NSVL clients unsuppressed on a repeat VL test, switched to a higher ARV regimen</c:v>
                </c:pt>
              </c:strCache>
            </c:strRef>
          </c:cat>
          <c:val>
            <c:numRef>
              <c:f>Sheet1!$B$13:$I$13</c:f>
              <c:numCache>
                <c:formatCode>General</c:formatCode>
                <c:ptCount val="8"/>
                <c:pt idx="0">
                  <c:v>21</c:v>
                </c:pt>
                <c:pt idx="1">
                  <c:v>21</c:v>
                </c:pt>
                <c:pt idx="2">
                  <c:v>21</c:v>
                </c:pt>
                <c:pt idx="3">
                  <c:v>7</c:v>
                </c:pt>
                <c:pt idx="4">
                  <c:v>7</c:v>
                </c:pt>
                <c:pt idx="5">
                  <c:v>3</c:v>
                </c:pt>
                <c:pt idx="6">
                  <c:v>4</c:v>
                </c:pt>
                <c:pt idx="7">
                  <c:v>4</c:v>
                </c:pt>
              </c:numCache>
            </c:numRef>
          </c:val>
        </c:ser>
        <c:dLbls>
          <c:showLegendKey val="0"/>
          <c:showVal val="1"/>
          <c:showCatName val="0"/>
          <c:showSerName val="0"/>
          <c:showPercent val="0"/>
          <c:showBubbleSize val="0"/>
        </c:dLbls>
        <c:gapWidth val="219"/>
        <c:axId val="186214984"/>
        <c:axId val="186216160"/>
      </c:barChart>
      <c:scatterChart>
        <c:scatterStyle val="lineMarker"/>
        <c:varyColors val="0"/>
        <c:ser>
          <c:idx val="1"/>
          <c:order val="1"/>
          <c:tx>
            <c:strRef>
              <c:f>Sheet1!$A$14</c:f>
              <c:strCache>
                <c:ptCount val="1"/>
                <c:pt idx="0">
                  <c:v>% Achievement</c:v>
                </c:pt>
              </c:strCache>
            </c:strRef>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Sheet1!$B$12:$I$12</c:f>
              <c:strCache>
                <c:ptCount val="8"/>
                <c:pt idx="0">
                  <c:v>Number of NSVL clients identified</c:v>
                </c:pt>
                <c:pt idx="1">
                  <c:v>Number of NSVL clients registered</c:v>
                </c:pt>
                <c:pt idx="2">
                  <c:v>Number of NSVL clients ENROLLED on IAC</c:v>
                </c:pt>
                <c:pt idx="3">
                  <c:v>Number of NSVL clients who have completed IAC with at least 3 consecutive good adherence</c:v>
                </c:pt>
                <c:pt idx="4">
                  <c:v>Number of NSVL clients who have completed IAC with at least 3 consecutive good adherence &amp; had a repeat </c:v>
                </c:pt>
                <c:pt idx="5">
                  <c:v>Number of NSVL clients who had a repeat VL test and were suppressed</c:v>
                </c:pt>
                <c:pt idx="6">
                  <c:v>Number of NSVL clients who had a repeat VL test and were unsuppressed</c:v>
                </c:pt>
                <c:pt idx="7">
                  <c:v>Number of NSVL clients unsuppressed on a repeat VL test, switched to a higher ARV regimen</c:v>
                </c:pt>
              </c:strCache>
            </c:strRef>
          </c:xVal>
          <c:yVal>
            <c:numRef>
              <c:f>Sheet1!$B$14:$I$14</c:f>
              <c:numCache>
                <c:formatCode>0%</c:formatCode>
                <c:ptCount val="8"/>
                <c:pt idx="1">
                  <c:v>1</c:v>
                </c:pt>
                <c:pt idx="2">
                  <c:v>1</c:v>
                </c:pt>
                <c:pt idx="3">
                  <c:v>0.33333333333333331</c:v>
                </c:pt>
                <c:pt idx="4">
                  <c:v>1</c:v>
                </c:pt>
                <c:pt idx="5">
                  <c:v>0.42857142857142855</c:v>
                </c:pt>
                <c:pt idx="6">
                  <c:v>0.5714285714285714</c:v>
                </c:pt>
                <c:pt idx="7">
                  <c:v>1</c:v>
                </c:pt>
              </c:numCache>
            </c:numRef>
          </c:yVal>
          <c:smooth val="0"/>
        </c:ser>
        <c:dLbls>
          <c:showLegendKey val="0"/>
          <c:showVal val="1"/>
          <c:showCatName val="0"/>
          <c:showSerName val="0"/>
          <c:showPercent val="0"/>
          <c:showBubbleSize val="0"/>
        </c:dLbls>
        <c:axId val="186212240"/>
        <c:axId val="186218904"/>
      </c:scatterChart>
      <c:catAx>
        <c:axId val="1862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6216160"/>
        <c:crosses val="autoZero"/>
        <c:auto val="1"/>
        <c:lblAlgn val="ctr"/>
        <c:lblOffset val="100"/>
        <c:noMultiLvlLbl val="0"/>
      </c:catAx>
      <c:valAx>
        <c:axId val="18621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6214984"/>
        <c:crosses val="autoZero"/>
        <c:crossBetween val="between"/>
      </c:valAx>
      <c:valAx>
        <c:axId val="18621890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6212240"/>
        <c:crosses val="max"/>
        <c:crossBetween val="midCat"/>
      </c:valAx>
      <c:valAx>
        <c:axId val="186212240"/>
        <c:scaling>
          <c:orientation val="minMax"/>
        </c:scaling>
        <c:delete val="1"/>
        <c:axPos val="t"/>
        <c:majorTickMark val="out"/>
        <c:minorTickMark val="none"/>
        <c:tickLblPos val="nextTo"/>
        <c:crossAx val="186218904"/>
        <c:crosses val="max"/>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Sheet2!$A$2</c:f>
              <c:strCache>
                <c:ptCount val="1"/>
                <c:pt idx="0">
                  <c:v>Number expected to complete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Q1</c:v>
                </c:pt>
                <c:pt idx="1">
                  <c:v>Q2</c:v>
                </c:pt>
                <c:pt idx="2">
                  <c:v>Q3</c:v>
                </c:pt>
                <c:pt idx="3">
                  <c:v>Q4</c:v>
                </c:pt>
              </c:strCache>
            </c:strRef>
          </c:cat>
          <c:val>
            <c:numRef>
              <c:f>Sheet2!$B$2:$E$2</c:f>
              <c:numCache>
                <c:formatCode>General</c:formatCode>
                <c:ptCount val="4"/>
                <c:pt idx="0">
                  <c:v>1323</c:v>
                </c:pt>
                <c:pt idx="1">
                  <c:v>2217</c:v>
                </c:pt>
                <c:pt idx="2">
                  <c:v>394</c:v>
                </c:pt>
                <c:pt idx="3">
                  <c:v>330</c:v>
                </c:pt>
              </c:numCache>
            </c:numRef>
          </c:val>
        </c:ser>
        <c:ser>
          <c:idx val="1"/>
          <c:order val="1"/>
          <c:tx>
            <c:strRef>
              <c:f>Sheet2!$A$3</c:f>
              <c:strCache>
                <c:ptCount val="1"/>
                <c:pt idx="0">
                  <c:v>Number that completed</c:v>
                </c:pt>
              </c:strCache>
            </c:strRef>
          </c:tx>
          <c:spPr>
            <a:solidFill>
              <a:schemeClr val="accent2"/>
            </a:solidFill>
            <a:ln>
              <a:noFill/>
            </a:ln>
            <a:effectLst/>
          </c:spPr>
          <c:invertIfNegative val="0"/>
          <c:dLbls>
            <c:dLbl>
              <c:idx val="2"/>
              <c:layout>
                <c:manualLayout>
                  <c:x val="2.0655820680152263E-2"/>
                  <c:y val="0"/>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1.8590238612137034E-2"/>
                  <c:y val="0"/>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Q1</c:v>
                </c:pt>
                <c:pt idx="1">
                  <c:v>Q2</c:v>
                </c:pt>
                <c:pt idx="2">
                  <c:v>Q3</c:v>
                </c:pt>
                <c:pt idx="3">
                  <c:v>Q4</c:v>
                </c:pt>
              </c:strCache>
            </c:strRef>
          </c:cat>
          <c:val>
            <c:numRef>
              <c:f>Sheet2!$B$3:$E$3</c:f>
              <c:numCache>
                <c:formatCode>General</c:formatCode>
                <c:ptCount val="4"/>
                <c:pt idx="0">
                  <c:v>612</c:v>
                </c:pt>
                <c:pt idx="1">
                  <c:v>1887</c:v>
                </c:pt>
                <c:pt idx="2">
                  <c:v>345</c:v>
                </c:pt>
                <c:pt idx="3">
                  <c:v>272</c:v>
                </c:pt>
              </c:numCache>
            </c:numRef>
          </c:val>
        </c:ser>
        <c:dLbls>
          <c:showLegendKey val="0"/>
          <c:showVal val="0"/>
          <c:showCatName val="0"/>
          <c:showSerName val="0"/>
          <c:showPercent val="0"/>
          <c:showBubbleSize val="0"/>
        </c:dLbls>
        <c:gapWidth val="219"/>
        <c:overlap val="-27"/>
        <c:axId val="186216552"/>
        <c:axId val="186218120"/>
      </c:barChart>
      <c:lineChart>
        <c:grouping val="standard"/>
        <c:varyColors val="0"/>
        <c:ser>
          <c:idx val="2"/>
          <c:order val="2"/>
          <c:tx>
            <c:strRef>
              <c:f>Sheet2!$A$4</c:f>
              <c:strCache>
                <c:ptCount val="1"/>
                <c:pt idx="0">
                  <c:v>Percent Completion</c:v>
                </c:pt>
              </c:strCache>
            </c:strRef>
          </c:tx>
          <c:spPr>
            <a:ln w="28575" cap="rnd">
              <a:solidFill>
                <a:schemeClr val="accent3"/>
              </a:solidFill>
              <a:round/>
            </a:ln>
            <a:effectLst/>
          </c:spPr>
          <c:marker>
            <c:symbol val="none"/>
          </c:marker>
          <c:dLbls>
            <c:dLbl>
              <c:idx val="1"/>
              <c:layout>
                <c:manualLayout>
                  <c:x val="0"/>
                  <c:y val="-6.283751585240234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Q1</c:v>
                </c:pt>
                <c:pt idx="1">
                  <c:v>Q2</c:v>
                </c:pt>
                <c:pt idx="2">
                  <c:v>Q3</c:v>
                </c:pt>
                <c:pt idx="3">
                  <c:v>Q4</c:v>
                </c:pt>
              </c:strCache>
            </c:strRef>
          </c:cat>
          <c:val>
            <c:numRef>
              <c:f>Sheet2!$B$4:$E$4</c:f>
              <c:numCache>
                <c:formatCode>0%</c:formatCode>
                <c:ptCount val="4"/>
                <c:pt idx="0">
                  <c:v>0.46258503401360546</c:v>
                </c:pt>
                <c:pt idx="1">
                  <c:v>0.85115020297699595</c:v>
                </c:pt>
                <c:pt idx="2">
                  <c:v>0.87563451776649748</c:v>
                </c:pt>
                <c:pt idx="3">
                  <c:v>0.82424242424242422</c:v>
                </c:pt>
              </c:numCache>
            </c:numRef>
          </c:val>
          <c:smooth val="0"/>
        </c:ser>
        <c:dLbls>
          <c:showLegendKey val="0"/>
          <c:showVal val="0"/>
          <c:showCatName val="0"/>
          <c:showSerName val="0"/>
          <c:showPercent val="0"/>
          <c:showBubbleSize val="0"/>
        </c:dLbls>
        <c:marker val="1"/>
        <c:smooth val="0"/>
        <c:axId val="186216944"/>
        <c:axId val="186212632"/>
      </c:lineChart>
      <c:catAx>
        <c:axId val="186216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6218120"/>
        <c:crosses val="autoZero"/>
        <c:auto val="1"/>
        <c:lblAlgn val="ctr"/>
        <c:lblOffset val="100"/>
        <c:noMultiLvlLbl val="0"/>
      </c:catAx>
      <c:valAx>
        <c:axId val="186218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6216552"/>
        <c:crosses val="autoZero"/>
        <c:crossBetween val="between"/>
      </c:valAx>
      <c:valAx>
        <c:axId val="18621263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6216944"/>
        <c:crosses val="max"/>
        <c:crossBetween val="between"/>
      </c:valAx>
      <c:catAx>
        <c:axId val="186216944"/>
        <c:scaling>
          <c:orientation val="minMax"/>
        </c:scaling>
        <c:delete val="1"/>
        <c:axPos val="b"/>
        <c:numFmt formatCode="General" sourceLinked="1"/>
        <c:majorTickMark val="out"/>
        <c:minorTickMark val="none"/>
        <c:tickLblPos val="nextTo"/>
        <c:crossAx val="1862126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REASONS FOR NOT COMPLETING</a:t>
            </a:r>
            <a:r>
              <a:rPr lang="en-US" sz="2400" b="1" baseline="0"/>
              <a:t> IPT</a:t>
            </a:r>
            <a:endParaRPr lang="en-US" sz="2400" b="1"/>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'REASONS FOR NOT COMPLTING IPT'!$A$2</c:f>
              <c:strCache>
                <c:ptCount val="1"/>
                <c:pt idx="0">
                  <c:v>LOST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'REASONS FOR NOT COMPLTING IPT'!$B$1:$D$1</c:f>
              <c:strCache>
                <c:ptCount val="3"/>
                <c:pt idx="0">
                  <c:v>Jan-March 2020</c:v>
                </c:pt>
                <c:pt idx="1">
                  <c:v>Apr-June 2020</c:v>
                </c:pt>
                <c:pt idx="2">
                  <c:v>July-Sept 2020</c:v>
                </c:pt>
              </c:strCache>
            </c:strRef>
          </c:cat>
          <c:val>
            <c:numRef>
              <c:f>'REASONS FOR NOT COMPLTING IPT'!$B$2:$D$2</c:f>
              <c:numCache>
                <c:formatCode>General</c:formatCode>
                <c:ptCount val="3"/>
                <c:pt idx="0">
                  <c:v>298</c:v>
                </c:pt>
                <c:pt idx="1">
                  <c:v>48</c:v>
                </c:pt>
                <c:pt idx="2">
                  <c:v>66</c:v>
                </c:pt>
              </c:numCache>
            </c:numRef>
          </c:val>
        </c:ser>
        <c:ser>
          <c:idx val="1"/>
          <c:order val="1"/>
          <c:tx>
            <c:strRef>
              <c:f>'REASONS FOR NOT COMPLTING IPT'!$A$3</c:f>
              <c:strCache>
                <c:ptCount val="1"/>
                <c:pt idx="0">
                  <c:v>STOPPED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'REASONS FOR NOT COMPLTING IPT'!$B$1:$D$1</c:f>
              <c:strCache>
                <c:ptCount val="3"/>
                <c:pt idx="0">
                  <c:v>Jan-March 2020</c:v>
                </c:pt>
                <c:pt idx="1">
                  <c:v>Apr-June 2020</c:v>
                </c:pt>
                <c:pt idx="2">
                  <c:v>July-Sept 2020</c:v>
                </c:pt>
              </c:strCache>
            </c:strRef>
          </c:cat>
          <c:val>
            <c:numRef>
              <c:f>'REASONS FOR NOT COMPLTING IPT'!$B$3:$D$3</c:f>
              <c:numCache>
                <c:formatCode>General</c:formatCode>
                <c:ptCount val="3"/>
                <c:pt idx="0">
                  <c:v>26</c:v>
                </c:pt>
                <c:pt idx="1">
                  <c:v>7</c:v>
                </c:pt>
                <c:pt idx="2">
                  <c:v>2</c:v>
                </c:pt>
              </c:numCache>
            </c:numRef>
          </c:val>
        </c:ser>
        <c:ser>
          <c:idx val="2"/>
          <c:order val="2"/>
          <c:tx>
            <c:strRef>
              <c:f>'REASONS FOR NOT COMPLTING IPT'!$A$4</c:f>
              <c:strCache>
                <c:ptCount val="1"/>
                <c:pt idx="0">
                  <c:v>DIED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'REASONS FOR NOT COMPLTING IPT'!$B$1:$D$1</c:f>
              <c:strCache>
                <c:ptCount val="3"/>
                <c:pt idx="0">
                  <c:v>Jan-March 2020</c:v>
                </c:pt>
                <c:pt idx="1">
                  <c:v>Apr-June 2020</c:v>
                </c:pt>
                <c:pt idx="2">
                  <c:v>July-Sept 2020</c:v>
                </c:pt>
              </c:strCache>
            </c:strRef>
          </c:cat>
          <c:val>
            <c:numRef>
              <c:f>'REASONS FOR NOT COMPLTING IPT'!$B$4:$D$4</c:f>
              <c:numCache>
                <c:formatCode>General</c:formatCode>
                <c:ptCount val="3"/>
                <c:pt idx="0">
                  <c:v>1</c:v>
                </c:pt>
                <c:pt idx="1">
                  <c:v>1</c:v>
                </c:pt>
                <c:pt idx="2">
                  <c:v>0</c:v>
                </c:pt>
              </c:numCache>
            </c:numRef>
          </c:val>
        </c:ser>
        <c:dLbls>
          <c:showLegendKey val="0"/>
          <c:showVal val="0"/>
          <c:showCatName val="0"/>
          <c:showSerName val="0"/>
          <c:showPercent val="0"/>
          <c:showBubbleSize val="0"/>
        </c:dLbls>
        <c:gapWidth val="219"/>
        <c:overlap val="-27"/>
        <c:axId val="186218512"/>
        <c:axId val="186219296"/>
      </c:barChart>
      <c:catAx>
        <c:axId val="18621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6219296"/>
        <c:crosses val="autoZero"/>
        <c:auto val="1"/>
        <c:lblAlgn val="ctr"/>
        <c:lblOffset val="100"/>
        <c:noMultiLvlLbl val="0"/>
      </c:catAx>
      <c:valAx>
        <c:axId val="186219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6218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Sheet2!$C$24</c:f>
              <c:strCache>
                <c:ptCount val="1"/>
                <c:pt idx="0">
                  <c:v>Newly enrolled on PREP</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Sheet2!$B$25:$B$28</c:f>
              <c:strCache>
                <c:ptCount val="4"/>
                <c:pt idx="0">
                  <c:v>Q1</c:v>
                </c:pt>
                <c:pt idx="1">
                  <c:v>Q2</c:v>
                </c:pt>
                <c:pt idx="2">
                  <c:v>Q3</c:v>
                </c:pt>
                <c:pt idx="3">
                  <c:v>Q4</c:v>
                </c:pt>
              </c:strCache>
            </c:strRef>
          </c:cat>
          <c:val>
            <c:numRef>
              <c:f>Sheet2!$C$25:$C$28</c:f>
              <c:numCache>
                <c:formatCode>General</c:formatCode>
                <c:ptCount val="4"/>
                <c:pt idx="0">
                  <c:v>31</c:v>
                </c:pt>
                <c:pt idx="1">
                  <c:v>28</c:v>
                </c:pt>
                <c:pt idx="2">
                  <c:v>14</c:v>
                </c:pt>
                <c:pt idx="3">
                  <c:v>33</c:v>
                </c:pt>
              </c:numCache>
            </c:numRef>
          </c:val>
          <c:smooth val="0"/>
        </c:ser>
        <c:ser>
          <c:idx val="1"/>
          <c:order val="1"/>
          <c:tx>
            <c:strRef>
              <c:f>Sheet2!$D$24</c:f>
              <c:strCache>
                <c:ptCount val="1"/>
                <c:pt idx="0">
                  <c:v>Target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Sheet2!$B$25:$B$28</c:f>
              <c:strCache>
                <c:ptCount val="4"/>
                <c:pt idx="0">
                  <c:v>Q1</c:v>
                </c:pt>
                <c:pt idx="1">
                  <c:v>Q2</c:v>
                </c:pt>
                <c:pt idx="2">
                  <c:v>Q3</c:v>
                </c:pt>
                <c:pt idx="3">
                  <c:v>Q4</c:v>
                </c:pt>
              </c:strCache>
            </c:strRef>
          </c:cat>
          <c:val>
            <c:numRef>
              <c:f>Sheet2!$D$25:$D$28</c:f>
              <c:numCache>
                <c:formatCode>General</c:formatCode>
                <c:ptCount val="4"/>
                <c:pt idx="0">
                  <c:v>43</c:v>
                </c:pt>
                <c:pt idx="1">
                  <c:v>43</c:v>
                </c:pt>
                <c:pt idx="2">
                  <c:v>43</c:v>
                </c:pt>
                <c:pt idx="3">
                  <c:v>43</c:v>
                </c:pt>
              </c:numCache>
            </c:numRef>
          </c:val>
          <c:smooth val="0"/>
        </c:ser>
        <c:dLbls>
          <c:dLblPos val="t"/>
          <c:showLegendKey val="0"/>
          <c:showVal val="1"/>
          <c:showCatName val="0"/>
          <c:showSerName val="0"/>
          <c:showPercent val="0"/>
          <c:showBubbleSize val="0"/>
        </c:dLbls>
        <c:smooth val="0"/>
        <c:axId val="186213416"/>
        <c:axId val="186213808"/>
      </c:lineChart>
      <c:catAx>
        <c:axId val="186213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6213808"/>
        <c:crosses val="autoZero"/>
        <c:auto val="1"/>
        <c:lblAlgn val="ctr"/>
        <c:lblOffset val="100"/>
        <c:noMultiLvlLbl val="0"/>
      </c:catAx>
      <c:valAx>
        <c:axId val="18621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6213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dirty="0" smtClean="0"/>
              <a:t> Total</a:t>
            </a:r>
            <a:r>
              <a:rPr lang="en-US" sz="2800" baseline="0" dirty="0" smtClean="0"/>
              <a:t> </a:t>
            </a:r>
            <a:r>
              <a:rPr lang="en-US" sz="2800" dirty="0" err="1" smtClean="0"/>
              <a:t>Adm</a:t>
            </a:r>
            <a:r>
              <a:rPr lang="en-US" sz="2800" dirty="0" smtClean="0"/>
              <a:t>= 2,658</a:t>
            </a:r>
            <a:endParaRPr lang="en-US" sz="2800" dirty="0"/>
          </a:p>
        </c:rich>
      </c:tx>
      <c:layout>
        <c:manualLayout>
          <c:xMode val="edge"/>
          <c:yMode val="edge"/>
          <c:x val="0.59236666597230903"/>
          <c:y val="2.78491875127459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145881070421751E-2"/>
          <c:y val="2.6108796030650177E-2"/>
          <c:w val="0.94172889847102448"/>
          <c:h val="0.78768140733581682"/>
        </c:manualLayout>
      </c:layout>
      <c:lineChart>
        <c:grouping val="standard"/>
        <c:varyColors val="0"/>
        <c:ser>
          <c:idx val="0"/>
          <c:order val="0"/>
          <c:tx>
            <c:strRef>
              <c:f>Sheet1!$B$1</c:f>
              <c:strCache>
                <c:ptCount val="1"/>
                <c:pt idx="0">
                  <c:v>Admissions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984126984126984E-2"/>
                  <c:y val="-7.426450003398917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2.4250440917107582E-2"/>
                  <c:y val="-6.2660671903678355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3068783068783067E-3"/>
                  <c:y val="0"/>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Jul</c:v>
                </c:pt>
                <c:pt idx="1">
                  <c:v>Aug</c:v>
                </c:pt>
                <c:pt idx="2">
                  <c:v>Sept</c:v>
                </c:pt>
              </c:strCache>
            </c:strRef>
          </c:cat>
          <c:val>
            <c:numRef>
              <c:f>Sheet1!$B$2:$B$4</c:f>
              <c:numCache>
                <c:formatCode>General</c:formatCode>
                <c:ptCount val="3"/>
                <c:pt idx="0">
                  <c:v>957</c:v>
                </c:pt>
                <c:pt idx="1">
                  <c:v>857</c:v>
                </c:pt>
                <c:pt idx="2">
                  <c:v>844</c:v>
                </c:pt>
              </c:numCache>
            </c:numRef>
          </c:val>
          <c:smooth val="0"/>
        </c:ser>
        <c:dLbls>
          <c:showLegendKey val="0"/>
          <c:showVal val="0"/>
          <c:showCatName val="0"/>
          <c:showSerName val="0"/>
          <c:showPercent val="0"/>
          <c:showBubbleSize val="0"/>
        </c:dLbls>
        <c:marker val="1"/>
        <c:smooth val="0"/>
        <c:axId val="287124040"/>
        <c:axId val="287129920"/>
      </c:lineChart>
      <c:catAx>
        <c:axId val="28712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287129920"/>
        <c:crosses val="autoZero"/>
        <c:auto val="1"/>
        <c:lblAlgn val="ctr"/>
        <c:lblOffset val="100"/>
        <c:noMultiLvlLbl val="0"/>
      </c:catAx>
      <c:valAx>
        <c:axId val="28712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712404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4922943659820296"/>
          <c:y val="0.88923798084461136"/>
          <c:w val="0.22595283228485327"/>
          <c:h val="9.995289196475036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2873854644060022E-2"/>
          <c:y val="4.501024426149583E-2"/>
          <c:w val="0.96712614535593999"/>
          <c:h val="0.81849419954783442"/>
        </c:manualLayout>
      </c:layout>
      <c:pie3DChart>
        <c:varyColors val="1"/>
        <c:ser>
          <c:idx val="0"/>
          <c:order val="0"/>
          <c:tx>
            <c:strRef>
              <c:f>Sheet1!$B$1</c:f>
              <c:strCache>
                <c:ptCount val="1"/>
                <c:pt idx="0">
                  <c:v>Q1</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Lbls>
            <c:dLbl>
              <c:idx val="0"/>
              <c:tx>
                <c:rich>
                  <a:bodyPr/>
                  <a:lstStyle/>
                  <a:p>
                    <a:r>
                      <a:rPr lang="en-US" baseline="0" dirty="0" smtClean="0"/>
                      <a:t> </a:t>
                    </a:r>
                    <a:fld id="{C872ED0A-F3CA-444F-B9A8-27BD09ED4CFF}" type="PERCENTAGE">
                      <a:rPr lang="en-US" baseline="0"/>
                      <a:pPr/>
                      <a:t>[PERCENTAGE]</a:t>
                    </a:fld>
                    <a:endParaRPr lang="en-US" baseline="0" dirty="0" smtClean="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dLbl>
              <c:idx val="1"/>
              <c:tx>
                <c:rich>
                  <a:bodyPr/>
                  <a:lstStyle/>
                  <a:p>
                    <a:r>
                      <a:rPr lang="en-US" baseline="0" dirty="0" smtClean="0"/>
                      <a:t> </a:t>
                    </a:r>
                    <a:fld id="{B2D5112D-AF03-4A55-B7F2-1C715F7684E2}" type="PERCENTAGE">
                      <a:rPr lang="en-US" baseline="0"/>
                      <a:pPr/>
                      <a:t>[PERCENTAGE]</a:t>
                    </a:fld>
                    <a:endParaRPr lang="en-US" baseline="0" dirty="0" smtClean="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SVD</c:v>
                </c:pt>
                <c:pt idx="1">
                  <c:v>C/S</c:v>
                </c:pt>
                <c:pt idx="2">
                  <c:v>VE</c:v>
                </c:pt>
              </c:strCache>
            </c:strRef>
          </c:cat>
          <c:val>
            <c:numRef>
              <c:f>Sheet1!$B$2:$B$4</c:f>
              <c:numCache>
                <c:formatCode>General</c:formatCode>
                <c:ptCount val="3"/>
                <c:pt idx="0">
                  <c:v>1035</c:v>
                </c:pt>
                <c:pt idx="1">
                  <c:v>1091</c:v>
                </c:pt>
                <c:pt idx="2">
                  <c:v>24</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7.6035890878666496E-2"/>
          <c:y val="0.87775522391550809"/>
          <c:w val="0.32835500322084987"/>
          <c:h val="0.10367865107599465"/>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89956403167924E-2"/>
          <c:y val="5.9030469993568598E-2"/>
          <c:w val="0.97502008719366418"/>
          <c:h val="0.82360379998354383"/>
        </c:manualLayout>
      </c:layout>
      <c:barChart>
        <c:barDir val="bar"/>
        <c:grouping val="clustered"/>
        <c:varyColors val="0"/>
        <c:ser>
          <c:idx val="0"/>
          <c:order val="0"/>
          <c:tx>
            <c:strRef>
              <c:f>[1]Sheet1!$B$1:$B$2</c:f>
              <c:strCache>
                <c:ptCount val="1"/>
                <c:pt idx="0">
                  <c:v>Female Tested</c:v>
                </c:pt>
              </c:strCache>
            </c:strRef>
          </c:tx>
          <c:spPr>
            <a:solidFill>
              <a:schemeClr val="accent1"/>
            </a:solidFill>
            <a:ln>
              <a:noFill/>
            </a:ln>
            <a:effectLst/>
          </c:spPr>
          <c:invertIfNegative val="0"/>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[1]Sheet1!$A$3:$A$14</c:f>
              <c:strCache>
                <c:ptCount val="12"/>
                <c:pt idx="0">
                  <c:v>&lt;1</c:v>
                </c:pt>
                <c:pt idx="1">
                  <c:v>1-4</c:v>
                </c:pt>
                <c:pt idx="2">
                  <c:v>5-9</c:v>
                </c:pt>
                <c:pt idx="3">
                  <c:v>10-14</c:v>
                </c:pt>
                <c:pt idx="4">
                  <c:v>15-19</c:v>
                </c:pt>
                <c:pt idx="5">
                  <c:v>20-24</c:v>
                </c:pt>
                <c:pt idx="6">
                  <c:v>25-29</c:v>
                </c:pt>
                <c:pt idx="7">
                  <c:v>30-34</c:v>
                </c:pt>
                <c:pt idx="8">
                  <c:v>35-39</c:v>
                </c:pt>
                <c:pt idx="9">
                  <c:v>40-44</c:v>
                </c:pt>
                <c:pt idx="10">
                  <c:v>45-49</c:v>
                </c:pt>
                <c:pt idx="11">
                  <c:v>50+</c:v>
                </c:pt>
              </c:strCache>
            </c:strRef>
          </c:cat>
          <c:val>
            <c:numRef>
              <c:f>[1]Sheet1!$B$3:$B$14</c:f>
              <c:numCache>
                <c:formatCode>General</c:formatCode>
                <c:ptCount val="12"/>
                <c:pt idx="0">
                  <c:v>126</c:v>
                </c:pt>
                <c:pt idx="1">
                  <c:v>65</c:v>
                </c:pt>
                <c:pt idx="2">
                  <c:v>11</c:v>
                </c:pt>
                <c:pt idx="3">
                  <c:v>15</c:v>
                </c:pt>
                <c:pt idx="4">
                  <c:v>222</c:v>
                </c:pt>
                <c:pt idx="5">
                  <c:v>710</c:v>
                </c:pt>
                <c:pt idx="6">
                  <c:v>712</c:v>
                </c:pt>
                <c:pt idx="7">
                  <c:v>356</c:v>
                </c:pt>
                <c:pt idx="8">
                  <c:v>178</c:v>
                </c:pt>
                <c:pt idx="9">
                  <c:v>109</c:v>
                </c:pt>
                <c:pt idx="10">
                  <c:v>80</c:v>
                </c:pt>
                <c:pt idx="11">
                  <c:v>92</c:v>
                </c:pt>
              </c:numCache>
            </c:numRef>
          </c:val>
        </c:ser>
        <c:ser>
          <c:idx val="1"/>
          <c:order val="1"/>
          <c:tx>
            <c:strRef>
              <c:f>[1]Sheet1!$C$1:$C$2</c:f>
              <c:strCache>
                <c:ptCount val="1"/>
                <c:pt idx="0">
                  <c:v>Female Pos</c:v>
                </c:pt>
              </c:strCache>
            </c:strRef>
          </c:tx>
          <c:spPr>
            <a:solidFill>
              <a:srgbClr val="FF0000"/>
            </a:solidFill>
            <a:ln>
              <a:noFill/>
            </a:ln>
            <a:effectLst/>
          </c:spPr>
          <c:invertIfNegative val="0"/>
          <c:cat>
            <c:strRef>
              <c:f>[1]Sheet1!$A$3:$A$14</c:f>
              <c:strCache>
                <c:ptCount val="12"/>
                <c:pt idx="0">
                  <c:v>&lt;1</c:v>
                </c:pt>
                <c:pt idx="1">
                  <c:v>1-4</c:v>
                </c:pt>
                <c:pt idx="2">
                  <c:v>5-9</c:v>
                </c:pt>
                <c:pt idx="3">
                  <c:v>10-14</c:v>
                </c:pt>
                <c:pt idx="4">
                  <c:v>15-19</c:v>
                </c:pt>
                <c:pt idx="5">
                  <c:v>20-24</c:v>
                </c:pt>
                <c:pt idx="6">
                  <c:v>25-29</c:v>
                </c:pt>
                <c:pt idx="7">
                  <c:v>30-34</c:v>
                </c:pt>
                <c:pt idx="8">
                  <c:v>35-39</c:v>
                </c:pt>
                <c:pt idx="9">
                  <c:v>40-44</c:v>
                </c:pt>
                <c:pt idx="10">
                  <c:v>45-49</c:v>
                </c:pt>
                <c:pt idx="11">
                  <c:v>50+</c:v>
                </c:pt>
              </c:strCache>
            </c:strRef>
          </c:cat>
          <c:val>
            <c:numRef>
              <c:f>[1]Sheet1!$C$3:$C$14</c:f>
              <c:numCache>
                <c:formatCode>General</c:formatCode>
                <c:ptCount val="12"/>
                <c:pt idx="0">
                  <c:v>1</c:v>
                </c:pt>
                <c:pt idx="1">
                  <c:v>1</c:v>
                </c:pt>
                <c:pt idx="2">
                  <c:v>0</c:v>
                </c:pt>
                <c:pt idx="3">
                  <c:v>0</c:v>
                </c:pt>
                <c:pt idx="4">
                  <c:v>12</c:v>
                </c:pt>
                <c:pt idx="5">
                  <c:v>28</c:v>
                </c:pt>
                <c:pt idx="6">
                  <c:v>49</c:v>
                </c:pt>
                <c:pt idx="7">
                  <c:v>33</c:v>
                </c:pt>
                <c:pt idx="8">
                  <c:v>9</c:v>
                </c:pt>
                <c:pt idx="9">
                  <c:v>16</c:v>
                </c:pt>
                <c:pt idx="10">
                  <c:v>5</c:v>
                </c:pt>
                <c:pt idx="11">
                  <c:v>9</c:v>
                </c:pt>
              </c:numCache>
            </c:numRef>
          </c:val>
        </c:ser>
        <c:ser>
          <c:idx val="2"/>
          <c:order val="2"/>
          <c:tx>
            <c:strRef>
              <c:f>[1]Sheet1!$D$1:$D$2</c:f>
              <c:strCache>
                <c:ptCount val="1"/>
                <c:pt idx="0">
                  <c:v>Male Tested</c:v>
                </c:pt>
              </c:strCache>
            </c:strRef>
          </c:tx>
          <c:spPr>
            <a:solidFill>
              <a:srgbClr val="00B050"/>
            </a:solidFill>
            <a:ln>
              <a:solidFill>
                <a:srgbClr val="92D050"/>
              </a:solidFill>
            </a:ln>
            <a:effectLst/>
          </c:spPr>
          <c:invertIfNegative val="0"/>
          <c:dLbls>
            <c:dLbl>
              <c:idx val="2"/>
              <c:layout>
                <c:manualLayout>
                  <c:x val="3.4405188139827327E-2"/>
                  <c:y val="6.5286175352497425E-3"/>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5.1607782209740972E-2"/>
                  <c:y val="6.5286175352498223E-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4.0856245574480331E-2"/>
                  <c:y val="0"/>
                </c:manualLayout>
              </c:layout>
              <c:showLegendKey val="0"/>
              <c:showVal val="1"/>
              <c:showCatName val="0"/>
              <c:showSerName val="0"/>
              <c:showPercent val="0"/>
              <c:showBubbleSize val="0"/>
              <c:extLst>
                <c:ext xmlns:c15="http://schemas.microsoft.com/office/drawing/2012/chart" uri="{CE6537A1-D6FC-4f65-9D91-7224C49458BB}"/>
              </c:extLst>
            </c:dLbl>
            <c:numFmt formatCode="#,##0_);\(#,##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[1]Sheet1!$A$3:$A$14</c:f>
              <c:strCache>
                <c:ptCount val="12"/>
                <c:pt idx="0">
                  <c:v>&lt;1</c:v>
                </c:pt>
                <c:pt idx="1">
                  <c:v>1-4</c:v>
                </c:pt>
                <c:pt idx="2">
                  <c:v>5-9</c:v>
                </c:pt>
                <c:pt idx="3">
                  <c:v>10-14</c:v>
                </c:pt>
                <c:pt idx="4">
                  <c:v>15-19</c:v>
                </c:pt>
                <c:pt idx="5">
                  <c:v>20-24</c:v>
                </c:pt>
                <c:pt idx="6">
                  <c:v>25-29</c:v>
                </c:pt>
                <c:pt idx="7">
                  <c:v>30-34</c:v>
                </c:pt>
                <c:pt idx="8">
                  <c:v>35-39</c:v>
                </c:pt>
                <c:pt idx="9">
                  <c:v>40-44</c:v>
                </c:pt>
                <c:pt idx="10">
                  <c:v>45-49</c:v>
                </c:pt>
                <c:pt idx="11">
                  <c:v>50+</c:v>
                </c:pt>
              </c:strCache>
            </c:strRef>
          </c:cat>
          <c:val>
            <c:numRef>
              <c:f>[1]Sheet1!$D$3:$D$14</c:f>
              <c:numCache>
                <c:formatCode>General</c:formatCode>
                <c:ptCount val="12"/>
                <c:pt idx="0">
                  <c:v>-120</c:v>
                </c:pt>
                <c:pt idx="1">
                  <c:v>-55</c:v>
                </c:pt>
                <c:pt idx="2">
                  <c:v>-9</c:v>
                </c:pt>
                <c:pt idx="3">
                  <c:v>-10</c:v>
                </c:pt>
                <c:pt idx="4">
                  <c:v>-46</c:v>
                </c:pt>
                <c:pt idx="5">
                  <c:v>-251</c:v>
                </c:pt>
                <c:pt idx="6">
                  <c:v>-277</c:v>
                </c:pt>
                <c:pt idx="7">
                  <c:v>-175</c:v>
                </c:pt>
                <c:pt idx="8">
                  <c:v>-142</c:v>
                </c:pt>
                <c:pt idx="9">
                  <c:v>-117</c:v>
                </c:pt>
                <c:pt idx="10">
                  <c:v>-63</c:v>
                </c:pt>
                <c:pt idx="11">
                  <c:v>-109</c:v>
                </c:pt>
              </c:numCache>
            </c:numRef>
          </c:val>
        </c:ser>
        <c:ser>
          <c:idx val="3"/>
          <c:order val="3"/>
          <c:tx>
            <c:strRef>
              <c:f>[1]Sheet1!$E$1:$E$2</c:f>
              <c:strCache>
                <c:ptCount val="1"/>
                <c:pt idx="0">
                  <c:v>Male Pos</c:v>
                </c:pt>
              </c:strCache>
            </c:strRef>
          </c:tx>
          <c:spPr>
            <a:solidFill>
              <a:srgbClr val="FF0000"/>
            </a:solidFill>
            <a:ln>
              <a:noFill/>
            </a:ln>
            <a:effectLst/>
          </c:spPr>
          <c:invertIfNegative val="0"/>
          <c:cat>
            <c:strRef>
              <c:f>[1]Sheet1!$A$3:$A$14</c:f>
              <c:strCache>
                <c:ptCount val="12"/>
                <c:pt idx="0">
                  <c:v>&lt;1</c:v>
                </c:pt>
                <c:pt idx="1">
                  <c:v>1-4</c:v>
                </c:pt>
                <c:pt idx="2">
                  <c:v>5-9</c:v>
                </c:pt>
                <c:pt idx="3">
                  <c:v>10-14</c:v>
                </c:pt>
                <c:pt idx="4">
                  <c:v>15-19</c:v>
                </c:pt>
                <c:pt idx="5">
                  <c:v>20-24</c:v>
                </c:pt>
                <c:pt idx="6">
                  <c:v>25-29</c:v>
                </c:pt>
                <c:pt idx="7">
                  <c:v>30-34</c:v>
                </c:pt>
                <c:pt idx="8">
                  <c:v>35-39</c:v>
                </c:pt>
                <c:pt idx="9">
                  <c:v>40-44</c:v>
                </c:pt>
                <c:pt idx="10">
                  <c:v>45-49</c:v>
                </c:pt>
                <c:pt idx="11">
                  <c:v>50+</c:v>
                </c:pt>
              </c:strCache>
            </c:strRef>
          </c:cat>
          <c:val>
            <c:numRef>
              <c:f>[1]Sheet1!$E$3:$E$14</c:f>
              <c:numCache>
                <c:formatCode>General</c:formatCode>
                <c:ptCount val="12"/>
                <c:pt idx="0">
                  <c:v>-1</c:v>
                </c:pt>
                <c:pt idx="1">
                  <c:v>-2</c:v>
                </c:pt>
                <c:pt idx="2">
                  <c:v>0</c:v>
                </c:pt>
                <c:pt idx="3">
                  <c:v>0</c:v>
                </c:pt>
                <c:pt idx="4">
                  <c:v>-1</c:v>
                </c:pt>
                <c:pt idx="5">
                  <c:v>-5</c:v>
                </c:pt>
                <c:pt idx="6">
                  <c:v>-14</c:v>
                </c:pt>
                <c:pt idx="7">
                  <c:v>-7</c:v>
                </c:pt>
                <c:pt idx="8">
                  <c:v>-13</c:v>
                </c:pt>
                <c:pt idx="9">
                  <c:v>-11</c:v>
                </c:pt>
                <c:pt idx="10">
                  <c:v>-10</c:v>
                </c:pt>
                <c:pt idx="11">
                  <c:v>-9</c:v>
                </c:pt>
              </c:numCache>
            </c:numRef>
          </c:val>
        </c:ser>
        <c:dLbls>
          <c:showLegendKey val="0"/>
          <c:showVal val="0"/>
          <c:showCatName val="0"/>
          <c:showSerName val="0"/>
          <c:showPercent val="0"/>
          <c:showBubbleSize val="0"/>
        </c:dLbls>
        <c:gapWidth val="30"/>
        <c:overlap val="100"/>
        <c:axId val="183415504"/>
        <c:axId val="183414328"/>
      </c:barChart>
      <c:catAx>
        <c:axId val="183415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800"/>
            </a:pPr>
            <a:endParaRPr lang="en-US"/>
          </a:p>
        </c:txPr>
        <c:crossAx val="183414328"/>
        <c:crosses val="autoZero"/>
        <c:auto val="1"/>
        <c:lblAlgn val="ctr"/>
        <c:lblOffset val="100"/>
        <c:noMultiLvlLbl val="0"/>
      </c:catAx>
      <c:valAx>
        <c:axId val="183414328"/>
        <c:scaling>
          <c:orientation val="minMax"/>
        </c:scaling>
        <c:delete val="1"/>
        <c:axPos val="t"/>
        <c:numFmt formatCode="General" sourceLinked="1"/>
        <c:majorTickMark val="none"/>
        <c:minorTickMark val="none"/>
        <c:tickLblPos val="nextTo"/>
        <c:crossAx val="183415504"/>
        <c:crosses val="max"/>
        <c:crossBetween val="between"/>
      </c:valAx>
      <c:spPr>
        <a:noFill/>
        <a:ln w="25400">
          <a:noFill/>
        </a:ln>
      </c:spPr>
    </c:plotArea>
    <c:legend>
      <c:legendPos val="b"/>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24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84844709790794E-2"/>
          <c:y val="4.8057625235976904E-2"/>
          <c:w val="0.93062596968733924"/>
          <c:h val="0.83349533301115764"/>
        </c:manualLayout>
      </c:layout>
      <c:lineChart>
        <c:grouping val="standard"/>
        <c:varyColors val="0"/>
        <c:ser>
          <c:idx val="0"/>
          <c:order val="0"/>
          <c:tx>
            <c:strRef>
              <c:f>Sheet1!$B$1</c:f>
              <c:strCache>
                <c:ptCount val="1"/>
                <c:pt idx="0">
                  <c:v>C/S rate Q1</c:v>
                </c:pt>
              </c:strCache>
            </c:strRef>
          </c:tx>
          <c:spPr>
            <a:ln w="57150" cap="rnd">
              <a:solidFill>
                <a:srgbClr val="00B050"/>
              </a:solidFill>
              <a:round/>
            </a:ln>
            <a:effectLst/>
          </c:spPr>
          <c:marker>
            <c:symbol val="circle"/>
            <c:size val="5"/>
            <c:spPr>
              <a:solidFill>
                <a:schemeClr val="accent1"/>
              </a:solidFill>
              <a:ln w="57150">
                <a:solidFill>
                  <a:srgbClr val="00B050"/>
                </a:solidFill>
              </a:ln>
              <a:effectLst/>
            </c:spPr>
          </c:marker>
          <c:dPt>
            <c:idx val="2"/>
            <c:marker>
              <c:symbol val="circle"/>
              <c:size val="5"/>
              <c:spPr>
                <a:pattFill prst="pct5">
                  <a:fgClr>
                    <a:schemeClr val="accent1"/>
                  </a:fgClr>
                  <a:bgClr>
                    <a:schemeClr val="bg1"/>
                  </a:bgClr>
                </a:pattFill>
                <a:ln w="57150">
                  <a:solidFill>
                    <a:srgbClr val="00B050"/>
                  </a:solidFill>
                </a:ln>
                <a:effectLst/>
              </c:spPr>
            </c:marker>
            <c:bubble3D val="0"/>
          </c:dPt>
          <c:dLbls>
            <c:dLbl>
              <c:idx val="0"/>
              <c:layout>
                <c:manualLayout>
                  <c:x val="-2.3347703507802086E-2"/>
                  <c:y val="-5.0690730096665922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2.2235908102668615E-3"/>
                  <c:y val="-6.034610725793562E-2"/>
                </c:manualLayout>
              </c:layout>
              <c:showLegendKey val="0"/>
              <c:showVal val="1"/>
              <c:showCatName val="0"/>
              <c:showSerName val="0"/>
              <c:showPercent val="0"/>
              <c:showBubbleSize val="0"/>
              <c:extLst>
                <c:ext xmlns:c15="http://schemas.microsoft.com/office/drawing/2012/chart" uri="{CE6537A1-D6FC-4f65-9D91-7224C49458BB}"/>
              </c:extLst>
            </c:dLbl>
            <c:spPr>
              <a:solidFill>
                <a:schemeClr val="accent2"/>
              </a:solid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Jul</c:v>
                </c:pt>
                <c:pt idx="1">
                  <c:v>Aug</c:v>
                </c:pt>
                <c:pt idx="2">
                  <c:v>Sept</c:v>
                </c:pt>
              </c:strCache>
            </c:strRef>
          </c:cat>
          <c:val>
            <c:numRef>
              <c:f>Sheet1!$B$2:$B$4</c:f>
              <c:numCache>
                <c:formatCode>General</c:formatCode>
                <c:ptCount val="3"/>
                <c:pt idx="0">
                  <c:v>51.5</c:v>
                </c:pt>
                <c:pt idx="1">
                  <c:v>49.4</c:v>
                </c:pt>
                <c:pt idx="2">
                  <c:v>51.4</c:v>
                </c:pt>
              </c:numCache>
            </c:numRef>
          </c:val>
          <c:smooth val="0"/>
        </c:ser>
        <c:dLbls>
          <c:showLegendKey val="0"/>
          <c:showVal val="0"/>
          <c:showCatName val="0"/>
          <c:showSerName val="0"/>
          <c:showPercent val="0"/>
          <c:showBubbleSize val="0"/>
        </c:dLbls>
        <c:marker val="1"/>
        <c:smooth val="0"/>
        <c:axId val="287128744"/>
        <c:axId val="287129136"/>
      </c:lineChart>
      <c:catAx>
        <c:axId val="28712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7129136"/>
        <c:crosses val="autoZero"/>
        <c:auto val="1"/>
        <c:lblAlgn val="ctr"/>
        <c:lblOffset val="100"/>
        <c:noMultiLvlLbl val="0"/>
      </c:catAx>
      <c:valAx>
        <c:axId val="2871291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7128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34908136482939E-2"/>
          <c:y val="3.1284351198141762E-2"/>
          <c:w val="0.94106460877172959"/>
          <c:h val="0.87167037984079765"/>
        </c:manualLayout>
      </c:layout>
      <c:barChart>
        <c:barDir val="col"/>
        <c:grouping val="clustered"/>
        <c:varyColors val="0"/>
        <c:ser>
          <c:idx val="0"/>
          <c:order val="0"/>
          <c:tx>
            <c:strRef>
              <c:f>Sheet1!$B$1</c:f>
              <c:strCache>
                <c:ptCount val="1"/>
                <c:pt idx="0">
                  <c:v>Referrals</c:v>
                </c:pt>
              </c:strCache>
            </c:strRef>
          </c:tx>
          <c:spPr>
            <a:solidFill>
              <a:schemeClr val="accent1"/>
            </a:solidFill>
            <a:ln w="57150">
              <a:noFill/>
            </a:ln>
            <a:effectLst/>
          </c:spPr>
          <c:invertIfNegative val="0"/>
          <c:dPt>
            <c:idx val="1"/>
            <c:invertIfNegative val="0"/>
            <c:bubble3D val="0"/>
            <c:spPr>
              <a:solidFill>
                <a:srgbClr val="FFC000"/>
              </a:solidFill>
              <a:ln w="57150">
                <a:noFill/>
              </a:ln>
              <a:effectLst/>
            </c:spPr>
          </c:dPt>
          <c:dLbls>
            <c:dLbl>
              <c:idx val="0"/>
              <c:showLegendKey val="0"/>
              <c:showVal val="1"/>
              <c:showCatName val="0"/>
              <c:showSerName val="0"/>
              <c:showPercent val="0"/>
              <c:showBubbleSize val="0"/>
              <c:extLst>
                <c:ext xmlns:c15="http://schemas.microsoft.com/office/drawing/2012/chart" uri="{CE6537A1-D6FC-4f65-9D91-7224C49458BB}"/>
              </c:extLst>
            </c:dLbl>
            <c:dLbl>
              <c:idx val="1"/>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Referrals</c:v>
                </c:pt>
                <c:pt idx="1">
                  <c:v>C/S</c:v>
                </c:pt>
              </c:strCache>
            </c:strRef>
          </c:cat>
          <c:val>
            <c:numRef>
              <c:f>Sheet1!$B$2:$B$3</c:f>
              <c:numCache>
                <c:formatCode>General</c:formatCode>
                <c:ptCount val="2"/>
                <c:pt idx="0">
                  <c:v>307</c:v>
                </c:pt>
                <c:pt idx="1">
                  <c:v>117</c:v>
                </c:pt>
              </c:numCache>
            </c:numRef>
          </c:val>
        </c:ser>
        <c:dLbls>
          <c:showLegendKey val="0"/>
          <c:showVal val="0"/>
          <c:showCatName val="0"/>
          <c:showSerName val="0"/>
          <c:showPercent val="0"/>
          <c:showBubbleSize val="0"/>
        </c:dLbls>
        <c:gapWidth val="219"/>
        <c:overlap val="-27"/>
        <c:axId val="376196704"/>
        <c:axId val="376190824"/>
      </c:barChart>
      <c:catAx>
        <c:axId val="376196704"/>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76190824"/>
        <c:crosses val="autoZero"/>
        <c:auto val="1"/>
        <c:lblAlgn val="ctr"/>
        <c:lblOffset val="100"/>
        <c:noMultiLvlLbl val="0"/>
      </c:catAx>
      <c:valAx>
        <c:axId val="376190824"/>
        <c:scaling>
          <c:orientation val="minMax"/>
        </c:scaling>
        <c:delete val="1"/>
        <c:axPos val="l"/>
        <c:numFmt formatCode="General" sourceLinked="1"/>
        <c:majorTickMark val="none"/>
        <c:minorTickMark val="none"/>
        <c:tickLblPos val="nextTo"/>
        <c:crossAx val="376196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99874976904163"/>
          <c:y val="0"/>
          <c:w val="0.47508722499771738"/>
          <c:h val="1"/>
        </c:manualLayout>
      </c:layout>
      <c:pieChart>
        <c:varyColors val="1"/>
        <c:ser>
          <c:idx val="0"/>
          <c:order val="0"/>
          <c:tx>
            <c:strRef>
              <c:f>Sheet1!$B$1</c:f>
              <c:strCache>
                <c:ptCount val="1"/>
                <c:pt idx="0">
                  <c:v>Q1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Direct Adm</c:v>
                </c:pt>
                <c:pt idx="1">
                  <c:v>Referrals</c:v>
                </c:pt>
              </c:strCache>
            </c:strRef>
          </c:cat>
          <c:val>
            <c:numRef>
              <c:f>Sheet1!$B$2:$B$3</c:f>
              <c:numCache>
                <c:formatCode>General</c:formatCode>
                <c:ptCount val="2"/>
                <c:pt idx="0">
                  <c:v>1942</c:v>
                </c:pt>
                <c:pt idx="1">
                  <c:v>454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35905928567897"/>
          <c:y val="0.65748471052456625"/>
          <c:w val="0.19637234204420101"/>
          <c:h val="0.235033865301520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1531388643817E-2"/>
          <c:y val="7.5708378254246866E-2"/>
          <c:w val="0.94499506884878792"/>
          <c:h val="0.70711085314592859"/>
        </c:manualLayout>
      </c:layout>
      <c:lineChart>
        <c:grouping val="standard"/>
        <c:varyColors val="0"/>
        <c:ser>
          <c:idx val="0"/>
          <c:order val="0"/>
          <c:tx>
            <c:strRef>
              <c:f>Sheet1!$B$1</c:f>
              <c:strCache>
                <c:ptCount val="1"/>
                <c:pt idx="0">
                  <c:v>Referrals</c:v>
                </c:pt>
              </c:strCache>
            </c:strRef>
          </c:tx>
          <c:spPr>
            <a:ln w="28575" cap="rnd">
              <a:solidFill>
                <a:schemeClr val="accent2">
                  <a:lumMod val="60000"/>
                  <a:lumOff val="40000"/>
                </a:schemeClr>
              </a:solidFill>
              <a:round/>
            </a:ln>
            <a:effectLst/>
          </c:spPr>
          <c:marker>
            <c:symbol val="circle"/>
            <c:size val="5"/>
            <c:spPr>
              <a:solidFill>
                <a:schemeClr val="accent1"/>
              </a:solidFill>
              <a:ln w="9525">
                <a:solidFill>
                  <a:schemeClr val="accent2">
                    <a:lumMod val="60000"/>
                    <a:lumOff val="40000"/>
                  </a:schemeClr>
                </a:solidFill>
              </a:ln>
              <a:effectLst/>
            </c:spPr>
          </c:marker>
          <c:dLbls>
            <c:dLbl>
              <c:idx val="0"/>
              <c:layout>
                <c:manualLayout>
                  <c:x val="-2.2322235953527218E-2"/>
                  <c:y val="-5.2962969141203749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1.6447963334177935E-2"/>
                  <c:y val="1.6851853817655738E-2"/>
                </c:manualLayout>
              </c:layout>
              <c:showLegendKey val="0"/>
              <c:showVal val="1"/>
              <c:showCatName val="0"/>
              <c:showSerName val="0"/>
              <c:showPercent val="0"/>
              <c:showBubbleSize val="0"/>
              <c:extLst>
                <c:ext xmlns:c15="http://schemas.microsoft.com/office/drawing/2012/chart" uri="{CE6537A1-D6FC-4f65-9D91-7224C49458BB}"/>
              </c:extLst>
            </c:dLbl>
            <c:spPr>
              <a:solidFill>
                <a:srgbClr val="FFC000"/>
              </a:solid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Sheet1!$A$2:$A$4</c:f>
              <c:strCache>
                <c:ptCount val="3"/>
                <c:pt idx="0">
                  <c:v>Jul</c:v>
                </c:pt>
                <c:pt idx="1">
                  <c:v>Aug</c:v>
                </c:pt>
                <c:pt idx="2">
                  <c:v>Sept</c:v>
                </c:pt>
              </c:strCache>
            </c:strRef>
          </c:cat>
          <c:val>
            <c:numRef>
              <c:f>Sheet1!$B$2:$B$4</c:f>
              <c:numCache>
                <c:formatCode>General</c:formatCode>
                <c:ptCount val="3"/>
                <c:pt idx="0">
                  <c:v>20</c:v>
                </c:pt>
                <c:pt idx="1">
                  <c:v>29</c:v>
                </c:pt>
                <c:pt idx="2">
                  <c:v>21</c:v>
                </c:pt>
              </c:numCache>
            </c:numRef>
          </c:val>
          <c:smooth val="0"/>
        </c:ser>
        <c:dLbls>
          <c:showLegendKey val="0"/>
          <c:showVal val="0"/>
          <c:showCatName val="0"/>
          <c:showSerName val="0"/>
          <c:showPercent val="0"/>
          <c:showBubbleSize val="0"/>
        </c:dLbls>
        <c:marker val="1"/>
        <c:smooth val="0"/>
        <c:axId val="376192000"/>
        <c:axId val="376195136"/>
      </c:lineChart>
      <c:catAx>
        <c:axId val="37619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376195136"/>
        <c:crosses val="autoZero"/>
        <c:auto val="1"/>
        <c:lblAlgn val="ctr"/>
        <c:lblOffset val="100"/>
        <c:noMultiLvlLbl val="0"/>
      </c:catAx>
      <c:valAx>
        <c:axId val="37619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6192000"/>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Sheet1!$D$3</c:f>
              <c:strCache>
                <c:ptCount val="1"/>
                <c:pt idx="0">
                  <c:v>Number of referrals</c:v>
                </c:pt>
              </c:strCache>
            </c:strRef>
          </c:tx>
          <c:spPr>
            <a:solidFill>
              <a:schemeClr val="accent1"/>
            </a:solidFill>
            <a:ln>
              <a:noFill/>
            </a:ln>
            <a:effectLst/>
          </c:spPr>
          <c:invertIfNegative val="0"/>
          <c:cat>
            <c:strRef>
              <c:f>Sheet1!$C$4:$C$10</c:f>
              <c:strCache>
                <c:ptCount val="7"/>
                <c:pt idx="0">
                  <c:v>Rushere Community Hospital</c:v>
                </c:pt>
                <c:pt idx="1">
                  <c:v>Lyantonde Hospital</c:v>
                </c:pt>
                <c:pt idx="2">
                  <c:v>Ruharo Community hospital</c:v>
                </c:pt>
                <c:pt idx="3">
                  <c:v>Itojo Hospital </c:v>
                </c:pt>
                <c:pt idx="4">
                  <c:v>Mayanja memorial hospital</c:v>
                </c:pt>
                <c:pt idx="5">
                  <c:v>Kitagata Hospital</c:v>
                </c:pt>
                <c:pt idx="6">
                  <c:v>Bwindi Community Hospital</c:v>
                </c:pt>
              </c:strCache>
            </c:strRef>
          </c:cat>
          <c:val>
            <c:numRef>
              <c:f>Sheet1!$D$4:$D$10</c:f>
              <c:numCache>
                <c:formatCode>General</c:formatCode>
                <c:ptCount val="7"/>
                <c:pt idx="0">
                  <c:v>3</c:v>
                </c:pt>
                <c:pt idx="1">
                  <c:v>3</c:v>
                </c:pt>
                <c:pt idx="2">
                  <c:v>3</c:v>
                </c:pt>
                <c:pt idx="3">
                  <c:v>3</c:v>
                </c:pt>
                <c:pt idx="4">
                  <c:v>1</c:v>
                </c:pt>
                <c:pt idx="5">
                  <c:v>1</c:v>
                </c:pt>
                <c:pt idx="6">
                  <c:v>1</c:v>
                </c:pt>
              </c:numCache>
            </c:numRef>
          </c:val>
        </c:ser>
        <c:dLbls>
          <c:showLegendKey val="0"/>
          <c:showVal val="0"/>
          <c:showCatName val="0"/>
          <c:showSerName val="0"/>
          <c:showPercent val="0"/>
          <c:showBubbleSize val="0"/>
        </c:dLbls>
        <c:gapWidth val="182"/>
        <c:axId val="286157248"/>
        <c:axId val="286156464"/>
      </c:barChart>
      <c:catAx>
        <c:axId val="2861572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6464"/>
        <c:crosses val="autoZero"/>
        <c:auto val="1"/>
        <c:lblAlgn val="ctr"/>
        <c:lblOffset val="100"/>
        <c:noMultiLvlLbl val="0"/>
      </c:catAx>
      <c:valAx>
        <c:axId val="286156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6157248"/>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smtClean="0"/>
              <a:t>Number of Referrals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Referrals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Rugaaga HCIV</c:v>
                </c:pt>
                <c:pt idx="1">
                  <c:v>Nsiika HCIV</c:v>
                </c:pt>
                <c:pt idx="2">
                  <c:v>Bugamba HCIV</c:v>
                </c:pt>
                <c:pt idx="3">
                  <c:v>Nyamuyanja HCIV</c:v>
                </c:pt>
                <c:pt idx="4">
                  <c:v>Kabwohe HCIV</c:v>
                </c:pt>
                <c:pt idx="5">
                  <c:v>Kinoni HCIV</c:v>
                </c:pt>
                <c:pt idx="6">
                  <c:v>Kabuyanda HCIV</c:v>
                </c:pt>
                <c:pt idx="7">
                  <c:v>Rwekubo HCIV</c:v>
                </c:pt>
                <c:pt idx="8">
                  <c:v>Bwizibwera HCIV</c:v>
                </c:pt>
                <c:pt idx="9">
                  <c:v>Mbarara Municipal HCIV</c:v>
                </c:pt>
              </c:strCache>
            </c:strRef>
          </c:cat>
          <c:val>
            <c:numRef>
              <c:f>Sheet1!$B$2:$B$11</c:f>
              <c:numCache>
                <c:formatCode>General</c:formatCode>
                <c:ptCount val="10"/>
                <c:pt idx="0">
                  <c:v>2</c:v>
                </c:pt>
                <c:pt idx="1">
                  <c:v>4</c:v>
                </c:pt>
                <c:pt idx="2">
                  <c:v>9</c:v>
                </c:pt>
                <c:pt idx="3">
                  <c:v>9</c:v>
                </c:pt>
                <c:pt idx="4">
                  <c:v>10</c:v>
                </c:pt>
                <c:pt idx="5">
                  <c:v>16</c:v>
                </c:pt>
                <c:pt idx="6">
                  <c:v>18</c:v>
                </c:pt>
                <c:pt idx="7">
                  <c:v>24</c:v>
                </c:pt>
                <c:pt idx="8">
                  <c:v>25</c:v>
                </c:pt>
                <c:pt idx="9">
                  <c:v>52</c:v>
                </c:pt>
              </c:numCache>
            </c:numRef>
          </c:val>
        </c:ser>
        <c:dLbls>
          <c:showLegendKey val="0"/>
          <c:showVal val="0"/>
          <c:showCatName val="0"/>
          <c:showSerName val="0"/>
          <c:showPercent val="0"/>
          <c:showBubbleSize val="0"/>
        </c:dLbls>
        <c:gapWidth val="182"/>
        <c:axId val="286158424"/>
        <c:axId val="286153328"/>
      </c:barChart>
      <c:catAx>
        <c:axId val="286158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3328"/>
        <c:crosses val="autoZero"/>
        <c:auto val="1"/>
        <c:lblAlgn val="ctr"/>
        <c:lblOffset val="100"/>
        <c:noMultiLvlLbl val="0"/>
      </c:catAx>
      <c:valAx>
        <c:axId val="286153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158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3200" dirty="0"/>
              <a:t>Referrals</a:t>
            </a:r>
            <a:r>
              <a:rPr lang="en-US" sz="3200" baseline="0" dirty="0"/>
              <a:t> HCIII</a:t>
            </a:r>
            <a:endParaRPr lang="en-US" sz="3200" dirty="0"/>
          </a:p>
        </c:rich>
      </c:tx>
      <c:layout>
        <c:manualLayout>
          <c:xMode val="edge"/>
          <c:yMode val="edge"/>
          <c:x val="0.1107367149758454"/>
          <c:y val="3.067392793414235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089143748335808E-2"/>
          <c:y val="4.1082614146461326E-2"/>
          <c:w val="0.92391085625166425"/>
          <c:h val="0.67716987044170129"/>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Sheet2!$A$13:$A$25</c:f>
              <c:strCache>
                <c:ptCount val="13"/>
                <c:pt idx="0">
                  <c:v>Makenke HCIII</c:v>
                </c:pt>
                <c:pt idx="1">
                  <c:v>Nyakitunda HCIII</c:v>
                </c:pt>
                <c:pt idx="2">
                  <c:v>Nyakayojo HCIII</c:v>
                </c:pt>
                <c:pt idx="3">
                  <c:v>Kyabirukwa HCIII </c:v>
                </c:pt>
                <c:pt idx="4">
                  <c:v>MK _clinic</c:v>
                </c:pt>
                <c:pt idx="5">
                  <c:v>Nshungyenzi</c:v>
                </c:pt>
                <c:pt idx="6">
                  <c:v>Rubindi HCIII</c:v>
                </c:pt>
                <c:pt idx="7">
                  <c:v>Sanga HCIII</c:v>
                </c:pt>
                <c:pt idx="8">
                  <c:v>Biharwe HCIII</c:v>
                </c:pt>
                <c:pt idx="9">
                  <c:v>Kashongi HCIII</c:v>
                </c:pt>
                <c:pt idx="10">
                  <c:v>Nyarubungo HCIII</c:v>
                </c:pt>
                <c:pt idx="11">
                  <c:v>Kakoba HCIII</c:v>
                </c:pt>
                <c:pt idx="12">
                  <c:v>Nakivale HCIII</c:v>
                </c:pt>
              </c:strCache>
            </c:strRef>
          </c:cat>
          <c:val>
            <c:numRef>
              <c:f>Sheet2!$B$13:$B$25</c:f>
              <c:numCache>
                <c:formatCode>General</c:formatCode>
                <c:ptCount val="13"/>
                <c:pt idx="0">
                  <c:v>3</c:v>
                </c:pt>
                <c:pt idx="1">
                  <c:v>4</c:v>
                </c:pt>
                <c:pt idx="2">
                  <c:v>5</c:v>
                </c:pt>
                <c:pt idx="3">
                  <c:v>6</c:v>
                </c:pt>
                <c:pt idx="4">
                  <c:v>6</c:v>
                </c:pt>
                <c:pt idx="5">
                  <c:v>6</c:v>
                </c:pt>
                <c:pt idx="6">
                  <c:v>7</c:v>
                </c:pt>
                <c:pt idx="7">
                  <c:v>8</c:v>
                </c:pt>
                <c:pt idx="8">
                  <c:v>9</c:v>
                </c:pt>
                <c:pt idx="9">
                  <c:v>10</c:v>
                </c:pt>
                <c:pt idx="10">
                  <c:v>12</c:v>
                </c:pt>
                <c:pt idx="11">
                  <c:v>19</c:v>
                </c:pt>
                <c:pt idx="12">
                  <c:v>30</c:v>
                </c:pt>
              </c:numCache>
            </c:numRef>
          </c:val>
        </c:ser>
        <c:dLbls>
          <c:showLegendKey val="0"/>
          <c:showVal val="0"/>
          <c:showCatName val="0"/>
          <c:showSerName val="0"/>
          <c:showPercent val="0"/>
          <c:showBubbleSize val="0"/>
        </c:dLbls>
        <c:gapWidth val="219"/>
        <c:overlap val="-27"/>
        <c:axId val="286153720"/>
        <c:axId val="286159992"/>
      </c:barChart>
      <c:catAx>
        <c:axId val="286153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9992"/>
        <c:crosses val="autoZero"/>
        <c:auto val="1"/>
        <c:lblAlgn val="ctr"/>
        <c:lblOffset val="100"/>
        <c:noMultiLvlLbl val="0"/>
      </c:catAx>
      <c:valAx>
        <c:axId val="286159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3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56473805141688E-2"/>
          <c:y val="2.5140649064253163E-2"/>
          <c:w val="0.9754558227356388"/>
          <c:h val="0.79820894920725072"/>
        </c:manualLayout>
      </c:layout>
      <c:barChart>
        <c:barDir val="col"/>
        <c:grouping val="clustered"/>
        <c:varyColors val="0"/>
        <c:ser>
          <c:idx val="0"/>
          <c:order val="0"/>
          <c:tx>
            <c:strRef>
              <c:f>Sheet1!$B$1</c:f>
              <c:strCache>
                <c:ptCount val="1"/>
                <c:pt idx="0">
                  <c:v>Jul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MD</c:v>
                </c:pt>
                <c:pt idx="1">
                  <c:v>Audited</c:v>
                </c:pt>
              </c:strCache>
            </c:strRef>
          </c:cat>
          <c:val>
            <c:numRef>
              <c:f>Sheet1!$B$2:$B$3</c:f>
              <c:numCache>
                <c:formatCode>General</c:formatCode>
                <c:ptCount val="2"/>
                <c:pt idx="0">
                  <c:v>4</c:v>
                </c:pt>
                <c:pt idx="1">
                  <c:v>4</c:v>
                </c:pt>
              </c:numCache>
            </c:numRef>
          </c:val>
        </c:ser>
        <c:ser>
          <c:idx val="1"/>
          <c:order val="1"/>
          <c:tx>
            <c:strRef>
              <c:f>Sheet1!$C$1</c:f>
              <c:strCache>
                <c:ptCount val="1"/>
                <c:pt idx="0">
                  <c:v>Aug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MD</c:v>
                </c:pt>
                <c:pt idx="1">
                  <c:v>Audited</c:v>
                </c:pt>
              </c:strCache>
            </c:strRef>
          </c:cat>
          <c:val>
            <c:numRef>
              <c:f>Sheet1!$C$2:$C$3</c:f>
              <c:numCache>
                <c:formatCode>General</c:formatCode>
                <c:ptCount val="2"/>
                <c:pt idx="0">
                  <c:v>3</c:v>
                </c:pt>
                <c:pt idx="1">
                  <c:v>3</c:v>
                </c:pt>
              </c:numCache>
            </c:numRef>
          </c:val>
        </c:ser>
        <c:ser>
          <c:idx val="2"/>
          <c:order val="2"/>
          <c:tx>
            <c:strRef>
              <c:f>Sheet1!$D$1</c:f>
              <c:strCache>
                <c:ptCount val="1"/>
                <c:pt idx="0">
                  <c:v>Sep</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MD</c:v>
                </c:pt>
                <c:pt idx="1">
                  <c:v>Audited</c:v>
                </c:pt>
              </c:strCache>
            </c:strRef>
          </c:cat>
          <c:val>
            <c:numRef>
              <c:f>Sheet1!$D$2:$D$3</c:f>
              <c:numCache>
                <c:formatCode>General</c:formatCode>
                <c:ptCount val="2"/>
                <c:pt idx="0">
                  <c:v>3</c:v>
                </c:pt>
                <c:pt idx="1">
                  <c:v>3</c:v>
                </c:pt>
              </c:numCache>
            </c:numRef>
          </c:val>
        </c:ser>
        <c:dLbls>
          <c:showLegendKey val="0"/>
          <c:showVal val="0"/>
          <c:showCatName val="0"/>
          <c:showSerName val="0"/>
          <c:showPercent val="0"/>
          <c:showBubbleSize val="0"/>
        </c:dLbls>
        <c:gapWidth val="219"/>
        <c:overlap val="-27"/>
        <c:axId val="376192784"/>
        <c:axId val="376195528"/>
      </c:barChart>
      <c:catAx>
        <c:axId val="37619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376195528"/>
        <c:crosses val="autoZero"/>
        <c:auto val="1"/>
        <c:lblAlgn val="ctr"/>
        <c:lblOffset val="100"/>
        <c:noMultiLvlLbl val="0"/>
      </c:catAx>
      <c:valAx>
        <c:axId val="376195528"/>
        <c:scaling>
          <c:orientation val="minMax"/>
        </c:scaling>
        <c:delete val="1"/>
        <c:axPos val="l"/>
        <c:numFmt formatCode="General" sourceLinked="1"/>
        <c:majorTickMark val="none"/>
        <c:minorTickMark val="none"/>
        <c:tickLblPos val="nextTo"/>
        <c:crossAx val="37619278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FSB</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Stillbirth</c:v>
                </c:pt>
                <c:pt idx="1">
                  <c:v>Audited</c:v>
                </c:pt>
              </c:strCache>
            </c:strRef>
          </c:cat>
          <c:val>
            <c:numRef>
              <c:f>Sheet1!$B$2:$B$3</c:f>
              <c:numCache>
                <c:formatCode>General</c:formatCode>
                <c:ptCount val="2"/>
                <c:pt idx="0">
                  <c:v>61</c:v>
                </c:pt>
                <c:pt idx="1">
                  <c:v>15</c:v>
                </c:pt>
              </c:numCache>
            </c:numRef>
          </c:val>
        </c:ser>
        <c:ser>
          <c:idx val="1"/>
          <c:order val="1"/>
          <c:tx>
            <c:strRef>
              <c:f>Sheet1!$C$1</c:f>
              <c:strCache>
                <c:ptCount val="1"/>
                <c:pt idx="0">
                  <c:v>MSB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Stillbirth</c:v>
                </c:pt>
                <c:pt idx="1">
                  <c:v>Audited</c:v>
                </c:pt>
              </c:strCache>
            </c:strRef>
          </c:cat>
          <c:val>
            <c:numRef>
              <c:f>Sheet1!$C$2:$C$3</c:f>
              <c:numCache>
                <c:formatCode>General</c:formatCode>
                <c:ptCount val="2"/>
                <c:pt idx="0">
                  <c:v>54</c:v>
                </c:pt>
                <c:pt idx="1">
                  <c:v>8</c:v>
                </c:pt>
              </c:numCache>
            </c:numRef>
          </c:val>
        </c:ser>
        <c:ser>
          <c:idx val="2"/>
          <c:order val="2"/>
          <c:tx>
            <c:strRef>
              <c:f>Sheet1!$D$1</c:f>
              <c:strCache>
                <c:ptCount val="1"/>
                <c:pt idx="0">
                  <c:v>END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Stillbirth</c:v>
                </c:pt>
                <c:pt idx="1">
                  <c:v>Audited</c:v>
                </c:pt>
              </c:strCache>
            </c:strRef>
          </c:cat>
          <c:val>
            <c:numRef>
              <c:f>Sheet1!$D$2:$D$3</c:f>
              <c:numCache>
                <c:formatCode>General</c:formatCode>
                <c:ptCount val="2"/>
                <c:pt idx="0">
                  <c:v>3</c:v>
                </c:pt>
                <c:pt idx="1">
                  <c:v>0</c:v>
                </c:pt>
              </c:numCache>
            </c:numRef>
          </c:val>
        </c:ser>
        <c:dLbls>
          <c:showLegendKey val="0"/>
          <c:showVal val="0"/>
          <c:showCatName val="0"/>
          <c:showSerName val="0"/>
          <c:showPercent val="0"/>
          <c:showBubbleSize val="0"/>
        </c:dLbls>
        <c:gapWidth val="219"/>
        <c:overlap val="-27"/>
        <c:axId val="376196312"/>
        <c:axId val="376193568"/>
      </c:barChart>
      <c:catAx>
        <c:axId val="376196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376193568"/>
        <c:crosses val="autoZero"/>
        <c:auto val="1"/>
        <c:lblAlgn val="ctr"/>
        <c:lblOffset val="100"/>
        <c:noMultiLvlLbl val="0"/>
      </c:catAx>
      <c:valAx>
        <c:axId val="376193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196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41076596493983E-2"/>
          <c:y val="3.3504773799537049E-2"/>
          <c:w val="0.92836283664838126"/>
          <c:h val="0.81327587084877773"/>
        </c:manualLayout>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44013</c:v>
                </c:pt>
                <c:pt idx="1">
                  <c:v>44044</c:v>
                </c:pt>
                <c:pt idx="2">
                  <c:v>44075</c:v>
                </c:pt>
                <c:pt idx="3">
                  <c:v>44105</c:v>
                </c:pt>
              </c:numCache>
            </c:numRef>
          </c:cat>
          <c:val>
            <c:numRef>
              <c:f>Sheet1!$B$2:$B$5</c:f>
              <c:numCache>
                <c:formatCode>General</c:formatCode>
                <c:ptCount val="4"/>
                <c:pt idx="0">
                  <c:v>42</c:v>
                </c:pt>
                <c:pt idx="1">
                  <c:v>21</c:v>
                </c:pt>
                <c:pt idx="2">
                  <c:v>30</c:v>
                </c:pt>
                <c:pt idx="3">
                  <c:v>38</c:v>
                </c:pt>
              </c:numCache>
            </c:numRef>
          </c:val>
        </c:ser>
        <c:ser>
          <c:idx val="1"/>
          <c:order val="1"/>
          <c:tx>
            <c:strRef>
              <c:f>Sheet1!$C$1</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44013</c:v>
                </c:pt>
                <c:pt idx="1">
                  <c:v>44044</c:v>
                </c:pt>
                <c:pt idx="2">
                  <c:v>44075</c:v>
                </c:pt>
                <c:pt idx="3">
                  <c:v>44105</c:v>
                </c:pt>
              </c:numCache>
            </c:numRef>
          </c:cat>
          <c:val>
            <c:numRef>
              <c:f>Sheet1!$C$2:$C$5</c:f>
              <c:numCache>
                <c:formatCode>General</c:formatCode>
                <c:ptCount val="4"/>
                <c:pt idx="0">
                  <c:v>0</c:v>
                </c:pt>
                <c:pt idx="1">
                  <c:v>1</c:v>
                </c:pt>
                <c:pt idx="2">
                  <c:v>17</c:v>
                </c:pt>
                <c:pt idx="3">
                  <c:v>36</c:v>
                </c:pt>
              </c:numCache>
            </c:numRef>
          </c:val>
        </c:ser>
        <c:dLbls>
          <c:showLegendKey val="0"/>
          <c:showVal val="0"/>
          <c:showCatName val="0"/>
          <c:showSerName val="0"/>
          <c:showPercent val="0"/>
          <c:showBubbleSize val="0"/>
        </c:dLbls>
        <c:gapWidth val="219"/>
        <c:overlap val="-27"/>
        <c:axId val="286158816"/>
        <c:axId val="286157640"/>
      </c:barChart>
      <c:dateAx>
        <c:axId val="28615881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7640"/>
        <c:crosses val="autoZero"/>
        <c:auto val="1"/>
        <c:lblOffset val="100"/>
        <c:baseTimeUnit val="months"/>
      </c:dateAx>
      <c:valAx>
        <c:axId val="2861576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8816"/>
        <c:crosses val="autoZero"/>
        <c:crossBetween val="between"/>
      </c:valAx>
      <c:spPr>
        <a:noFill/>
        <a:ln>
          <a:noFill/>
        </a:ln>
        <a:effectLst/>
      </c:spPr>
    </c:plotArea>
    <c:legend>
      <c:legendPos val="b"/>
      <c:layout>
        <c:manualLayout>
          <c:xMode val="edge"/>
          <c:yMode val="edge"/>
          <c:x val="0.39776126822827251"/>
          <c:y val="0.94251071391240726"/>
          <c:w val="0.40509474032421205"/>
          <c:h val="5.7489286087592767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Sheet2!$A$10</c:f>
              <c:strCache>
                <c:ptCount val="1"/>
                <c:pt idx="0">
                  <c:v>TOTAL POSITIVE</c:v>
                </c:pt>
              </c:strCache>
            </c:strRef>
          </c:tx>
          <c:spPr>
            <a:ln w="28575" cap="rnd">
              <a:solidFill>
                <a:schemeClr val="accent1"/>
              </a:solidFill>
              <a:round/>
            </a:ln>
            <a:effectLst/>
          </c:spPr>
          <c:marker>
            <c:symbol val="none"/>
          </c:marker>
          <c:dLbls>
            <c:dLbl>
              <c:idx val="0"/>
              <c:layout>
                <c:manualLayout>
                  <c:x val="-2.3469946485674083E-2"/>
                  <c:y val="8.6252205998884352E-3"/>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20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Sheet2!$N$9:$BB$9</c:f>
              <c:strCache>
                <c:ptCount val="41"/>
                <c:pt idx="0">
                  <c:v>W40 2019</c:v>
                </c:pt>
                <c:pt idx="1">
                  <c:v>W1 2020</c:v>
                </c:pt>
                <c:pt idx="2">
                  <c:v>W2 2020</c:v>
                </c:pt>
                <c:pt idx="3">
                  <c:v>W3 2020</c:v>
                </c:pt>
                <c:pt idx="4">
                  <c:v>W4 2020</c:v>
                </c:pt>
                <c:pt idx="5">
                  <c:v>W5 2020</c:v>
                </c:pt>
                <c:pt idx="6">
                  <c:v>W6 2020</c:v>
                </c:pt>
                <c:pt idx="7">
                  <c:v>W7 2020</c:v>
                </c:pt>
                <c:pt idx="8">
                  <c:v>W8 2020</c:v>
                </c:pt>
                <c:pt idx="9">
                  <c:v>W9 2020</c:v>
                </c:pt>
                <c:pt idx="10">
                  <c:v>W10 2020</c:v>
                </c:pt>
                <c:pt idx="11">
                  <c:v>W11 2020</c:v>
                </c:pt>
                <c:pt idx="12">
                  <c:v>W12 2020</c:v>
                </c:pt>
                <c:pt idx="13">
                  <c:v>W13 2020</c:v>
                </c:pt>
                <c:pt idx="14">
                  <c:v>W14 2020</c:v>
                </c:pt>
                <c:pt idx="15">
                  <c:v>W15 2020</c:v>
                </c:pt>
                <c:pt idx="16">
                  <c:v>W16 2020</c:v>
                </c:pt>
                <c:pt idx="17">
                  <c:v>W17 2020</c:v>
                </c:pt>
                <c:pt idx="18">
                  <c:v>W18 2020</c:v>
                </c:pt>
                <c:pt idx="19">
                  <c:v>W19 2020</c:v>
                </c:pt>
                <c:pt idx="20">
                  <c:v>W20 2020</c:v>
                </c:pt>
                <c:pt idx="21">
                  <c:v>W21 2020</c:v>
                </c:pt>
                <c:pt idx="22">
                  <c:v>W22 2020</c:v>
                </c:pt>
                <c:pt idx="23">
                  <c:v>W23 2020</c:v>
                </c:pt>
                <c:pt idx="24">
                  <c:v>W24 2020</c:v>
                </c:pt>
                <c:pt idx="25">
                  <c:v>W25 2020</c:v>
                </c:pt>
                <c:pt idx="26">
                  <c:v>W26 2020</c:v>
                </c:pt>
                <c:pt idx="27">
                  <c:v>W27 2020</c:v>
                </c:pt>
                <c:pt idx="28">
                  <c:v>W28 2020</c:v>
                </c:pt>
                <c:pt idx="29">
                  <c:v>W29 2020</c:v>
                </c:pt>
                <c:pt idx="30">
                  <c:v>W30 2020</c:v>
                </c:pt>
                <c:pt idx="31">
                  <c:v>W31 2020</c:v>
                </c:pt>
                <c:pt idx="32">
                  <c:v>W32 2020</c:v>
                </c:pt>
                <c:pt idx="33">
                  <c:v>W33 2020</c:v>
                </c:pt>
                <c:pt idx="34">
                  <c:v>W34 2020</c:v>
                </c:pt>
                <c:pt idx="35">
                  <c:v>W35 2020</c:v>
                </c:pt>
                <c:pt idx="36">
                  <c:v>W36 2020</c:v>
                </c:pt>
                <c:pt idx="37">
                  <c:v>W37 2020</c:v>
                </c:pt>
                <c:pt idx="38">
                  <c:v>W38 2020</c:v>
                </c:pt>
                <c:pt idx="39">
                  <c:v>W39 2020</c:v>
                </c:pt>
                <c:pt idx="40">
                  <c:v>W40 2020</c:v>
                </c:pt>
              </c:strCache>
            </c:strRef>
          </c:cat>
          <c:val>
            <c:numRef>
              <c:f>Sheet2!$N$10:$BB$10</c:f>
              <c:numCache>
                <c:formatCode>General</c:formatCode>
                <c:ptCount val="41"/>
                <c:pt idx="0">
                  <c:v>21</c:v>
                </c:pt>
                <c:pt idx="1">
                  <c:v>6</c:v>
                </c:pt>
                <c:pt idx="2">
                  <c:v>23</c:v>
                </c:pt>
                <c:pt idx="3">
                  <c:v>27</c:v>
                </c:pt>
                <c:pt idx="4">
                  <c:v>22</c:v>
                </c:pt>
                <c:pt idx="5">
                  <c:v>15</c:v>
                </c:pt>
                <c:pt idx="6">
                  <c:v>15</c:v>
                </c:pt>
                <c:pt idx="7">
                  <c:v>15</c:v>
                </c:pt>
                <c:pt idx="8">
                  <c:v>23</c:v>
                </c:pt>
                <c:pt idx="9">
                  <c:v>13</c:v>
                </c:pt>
                <c:pt idx="10">
                  <c:v>17</c:v>
                </c:pt>
                <c:pt idx="11">
                  <c:v>18</c:v>
                </c:pt>
                <c:pt idx="12">
                  <c:v>20</c:v>
                </c:pt>
                <c:pt idx="13">
                  <c:v>13</c:v>
                </c:pt>
                <c:pt idx="14">
                  <c:v>5</c:v>
                </c:pt>
                <c:pt idx="15">
                  <c:v>17</c:v>
                </c:pt>
                <c:pt idx="16">
                  <c:v>11</c:v>
                </c:pt>
                <c:pt idx="17">
                  <c:v>9</c:v>
                </c:pt>
                <c:pt idx="18">
                  <c:v>12</c:v>
                </c:pt>
                <c:pt idx="19">
                  <c:v>19</c:v>
                </c:pt>
                <c:pt idx="20">
                  <c:v>15</c:v>
                </c:pt>
                <c:pt idx="21">
                  <c:v>12</c:v>
                </c:pt>
                <c:pt idx="22">
                  <c:v>16</c:v>
                </c:pt>
                <c:pt idx="23">
                  <c:v>11</c:v>
                </c:pt>
                <c:pt idx="24">
                  <c:v>12</c:v>
                </c:pt>
                <c:pt idx="25">
                  <c:v>14</c:v>
                </c:pt>
                <c:pt idx="26">
                  <c:v>16</c:v>
                </c:pt>
                <c:pt idx="27">
                  <c:v>13</c:v>
                </c:pt>
                <c:pt idx="28">
                  <c:v>19</c:v>
                </c:pt>
                <c:pt idx="29">
                  <c:v>13</c:v>
                </c:pt>
                <c:pt idx="30">
                  <c:v>7</c:v>
                </c:pt>
                <c:pt idx="31">
                  <c:v>14</c:v>
                </c:pt>
                <c:pt idx="32">
                  <c:v>11</c:v>
                </c:pt>
                <c:pt idx="33">
                  <c:v>20</c:v>
                </c:pt>
                <c:pt idx="34">
                  <c:v>12</c:v>
                </c:pt>
                <c:pt idx="35">
                  <c:v>14</c:v>
                </c:pt>
                <c:pt idx="36">
                  <c:v>10</c:v>
                </c:pt>
                <c:pt idx="37">
                  <c:v>20</c:v>
                </c:pt>
                <c:pt idx="38">
                  <c:v>23</c:v>
                </c:pt>
                <c:pt idx="39">
                  <c:v>42</c:v>
                </c:pt>
                <c:pt idx="40">
                  <c:v>28</c:v>
                </c:pt>
              </c:numCache>
            </c:numRef>
          </c:val>
          <c:smooth val="0"/>
          <c:extLst xmlns:c16r2="http://schemas.microsoft.com/office/drawing/2015/06/chart">
            <c:ext xmlns:c16="http://schemas.microsoft.com/office/drawing/2014/chart" uri="{C3380CC4-5D6E-409C-BE32-E72D297353CC}">
              <c16:uniqueId val="{00000000-A46B-4EC2-AD13-EBFAEC193638}"/>
            </c:ext>
          </c:extLst>
        </c:ser>
        <c:ser>
          <c:idx val="1"/>
          <c:order val="1"/>
          <c:tx>
            <c:strRef>
              <c:f>Sheet2!$A$11</c:f>
              <c:strCache>
                <c:ptCount val="1"/>
                <c:pt idx="0">
                  <c:v>TARGET</c:v>
                </c:pt>
              </c:strCache>
            </c:strRef>
          </c:tx>
          <c:spPr>
            <a:ln w="28575" cap="rnd">
              <a:solidFill>
                <a:schemeClr val="accent2"/>
              </a:solidFill>
              <a:round/>
            </a:ln>
            <a:effectLst/>
          </c:spPr>
          <c:marker>
            <c:symbol val="none"/>
          </c:marker>
          <c:dLbls>
            <c:delete val="1"/>
          </c:dLbls>
          <c:cat>
            <c:strRef>
              <c:f>Sheet2!$N$9:$BB$9</c:f>
              <c:strCache>
                <c:ptCount val="41"/>
                <c:pt idx="0">
                  <c:v>W40 2019</c:v>
                </c:pt>
                <c:pt idx="1">
                  <c:v>W1 2020</c:v>
                </c:pt>
                <c:pt idx="2">
                  <c:v>W2 2020</c:v>
                </c:pt>
                <c:pt idx="3">
                  <c:v>W3 2020</c:v>
                </c:pt>
                <c:pt idx="4">
                  <c:v>W4 2020</c:v>
                </c:pt>
                <c:pt idx="5">
                  <c:v>W5 2020</c:v>
                </c:pt>
                <c:pt idx="6">
                  <c:v>W6 2020</c:v>
                </c:pt>
                <c:pt idx="7">
                  <c:v>W7 2020</c:v>
                </c:pt>
                <c:pt idx="8">
                  <c:v>W8 2020</c:v>
                </c:pt>
                <c:pt idx="9">
                  <c:v>W9 2020</c:v>
                </c:pt>
                <c:pt idx="10">
                  <c:v>W10 2020</c:v>
                </c:pt>
                <c:pt idx="11">
                  <c:v>W11 2020</c:v>
                </c:pt>
                <c:pt idx="12">
                  <c:v>W12 2020</c:v>
                </c:pt>
                <c:pt idx="13">
                  <c:v>W13 2020</c:v>
                </c:pt>
                <c:pt idx="14">
                  <c:v>W14 2020</c:v>
                </c:pt>
                <c:pt idx="15">
                  <c:v>W15 2020</c:v>
                </c:pt>
                <c:pt idx="16">
                  <c:v>W16 2020</c:v>
                </c:pt>
                <c:pt idx="17">
                  <c:v>W17 2020</c:v>
                </c:pt>
                <c:pt idx="18">
                  <c:v>W18 2020</c:v>
                </c:pt>
                <c:pt idx="19">
                  <c:v>W19 2020</c:v>
                </c:pt>
                <c:pt idx="20">
                  <c:v>W20 2020</c:v>
                </c:pt>
                <c:pt idx="21">
                  <c:v>W21 2020</c:v>
                </c:pt>
                <c:pt idx="22">
                  <c:v>W22 2020</c:v>
                </c:pt>
                <c:pt idx="23">
                  <c:v>W23 2020</c:v>
                </c:pt>
                <c:pt idx="24">
                  <c:v>W24 2020</c:v>
                </c:pt>
                <c:pt idx="25">
                  <c:v>W25 2020</c:v>
                </c:pt>
                <c:pt idx="26">
                  <c:v>W26 2020</c:v>
                </c:pt>
                <c:pt idx="27">
                  <c:v>W27 2020</c:v>
                </c:pt>
                <c:pt idx="28">
                  <c:v>W28 2020</c:v>
                </c:pt>
                <c:pt idx="29">
                  <c:v>W29 2020</c:v>
                </c:pt>
                <c:pt idx="30">
                  <c:v>W30 2020</c:v>
                </c:pt>
                <c:pt idx="31">
                  <c:v>W31 2020</c:v>
                </c:pt>
                <c:pt idx="32">
                  <c:v>W32 2020</c:v>
                </c:pt>
                <c:pt idx="33">
                  <c:v>W33 2020</c:v>
                </c:pt>
                <c:pt idx="34">
                  <c:v>W34 2020</c:v>
                </c:pt>
                <c:pt idx="35">
                  <c:v>W35 2020</c:v>
                </c:pt>
                <c:pt idx="36">
                  <c:v>W36 2020</c:v>
                </c:pt>
                <c:pt idx="37">
                  <c:v>W37 2020</c:v>
                </c:pt>
                <c:pt idx="38">
                  <c:v>W38 2020</c:v>
                </c:pt>
                <c:pt idx="39">
                  <c:v>W39 2020</c:v>
                </c:pt>
                <c:pt idx="40">
                  <c:v>W40 2020</c:v>
                </c:pt>
              </c:strCache>
            </c:strRef>
          </c:cat>
          <c:val>
            <c:numRef>
              <c:f>Sheet2!$N$11:$BB$11</c:f>
              <c:numCache>
                <c:formatCode>General</c:formatCode>
                <c:ptCount val="41"/>
                <c:pt idx="0">
                  <c:v>23</c:v>
                </c:pt>
                <c:pt idx="1">
                  <c:v>23</c:v>
                </c:pt>
                <c:pt idx="2">
                  <c:v>23</c:v>
                </c:pt>
                <c:pt idx="3">
                  <c:v>23</c:v>
                </c:pt>
                <c:pt idx="4">
                  <c:v>23</c:v>
                </c:pt>
                <c:pt idx="5">
                  <c:v>23</c:v>
                </c:pt>
                <c:pt idx="6">
                  <c:v>23</c:v>
                </c:pt>
                <c:pt idx="7">
                  <c:v>23</c:v>
                </c:pt>
                <c:pt idx="8">
                  <c:v>23</c:v>
                </c:pt>
                <c:pt idx="9">
                  <c:v>23</c:v>
                </c:pt>
                <c:pt idx="10">
                  <c:v>23</c:v>
                </c:pt>
                <c:pt idx="11">
                  <c:v>23</c:v>
                </c:pt>
                <c:pt idx="12">
                  <c:v>23</c:v>
                </c:pt>
                <c:pt idx="13">
                  <c:v>23</c:v>
                </c:pt>
                <c:pt idx="14">
                  <c:v>23</c:v>
                </c:pt>
                <c:pt idx="15">
                  <c:v>23</c:v>
                </c:pt>
                <c:pt idx="16">
                  <c:v>23</c:v>
                </c:pt>
                <c:pt idx="17">
                  <c:v>23</c:v>
                </c:pt>
                <c:pt idx="18">
                  <c:v>23</c:v>
                </c:pt>
                <c:pt idx="19">
                  <c:v>23</c:v>
                </c:pt>
                <c:pt idx="20">
                  <c:v>23</c:v>
                </c:pt>
                <c:pt idx="21">
                  <c:v>23</c:v>
                </c:pt>
                <c:pt idx="22">
                  <c:v>23</c:v>
                </c:pt>
                <c:pt idx="23">
                  <c:v>23</c:v>
                </c:pt>
                <c:pt idx="24">
                  <c:v>23</c:v>
                </c:pt>
                <c:pt idx="25">
                  <c:v>23</c:v>
                </c:pt>
                <c:pt idx="26">
                  <c:v>23</c:v>
                </c:pt>
                <c:pt idx="27">
                  <c:v>23</c:v>
                </c:pt>
                <c:pt idx="28">
                  <c:v>23</c:v>
                </c:pt>
                <c:pt idx="29">
                  <c:v>23</c:v>
                </c:pt>
                <c:pt idx="30">
                  <c:v>23</c:v>
                </c:pt>
                <c:pt idx="31">
                  <c:v>23</c:v>
                </c:pt>
                <c:pt idx="32">
                  <c:v>23</c:v>
                </c:pt>
                <c:pt idx="33">
                  <c:v>23</c:v>
                </c:pt>
                <c:pt idx="34">
                  <c:v>23</c:v>
                </c:pt>
                <c:pt idx="35">
                  <c:v>23</c:v>
                </c:pt>
                <c:pt idx="36">
                  <c:v>23</c:v>
                </c:pt>
                <c:pt idx="37">
                  <c:v>23</c:v>
                </c:pt>
                <c:pt idx="38">
                  <c:v>23</c:v>
                </c:pt>
                <c:pt idx="39">
                  <c:v>23</c:v>
                </c:pt>
                <c:pt idx="40">
                  <c:v>23</c:v>
                </c:pt>
              </c:numCache>
            </c:numRef>
          </c:val>
          <c:smooth val="0"/>
          <c:extLst xmlns:c16r2="http://schemas.microsoft.com/office/drawing/2015/06/chart">
            <c:ext xmlns:c16="http://schemas.microsoft.com/office/drawing/2014/chart" uri="{C3380CC4-5D6E-409C-BE32-E72D297353CC}">
              <c16:uniqueId val="{00000001-A46B-4EC2-AD13-EBFAEC193638}"/>
            </c:ext>
          </c:extLst>
        </c:ser>
        <c:dLbls>
          <c:dLblPos val="t"/>
          <c:showLegendKey val="0"/>
          <c:showVal val="1"/>
          <c:showCatName val="0"/>
          <c:showSerName val="0"/>
          <c:showPercent val="0"/>
          <c:showBubbleSize val="0"/>
        </c:dLbls>
        <c:smooth val="0"/>
        <c:axId val="184913600"/>
        <c:axId val="184912816"/>
      </c:lineChart>
      <c:catAx>
        <c:axId val="18491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84912816"/>
        <c:crosses val="autoZero"/>
        <c:auto val="1"/>
        <c:lblAlgn val="ctr"/>
        <c:lblOffset val="100"/>
        <c:noMultiLvlLbl val="0"/>
      </c:catAx>
      <c:valAx>
        <c:axId val="184912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184913600"/>
        <c:crosses val="autoZero"/>
        <c:crossBetween val="between"/>
      </c:valAx>
      <c:spPr>
        <a:noFill/>
        <a:ln>
          <a:noFill/>
        </a:ln>
        <a:effectLst/>
      </c:spPr>
    </c:plotArea>
    <c:legend>
      <c:legendPos val="b"/>
      <c:overlay val="0"/>
      <c:spPr>
        <a:noFill/>
        <a:ln>
          <a:noFill/>
        </a:ln>
        <a:effectLst/>
      </c:spPr>
      <c:txPr>
        <a:bodyPr rot="0" vert="horz"/>
        <a:lstStyle/>
        <a:p>
          <a:pPr>
            <a:defRPr b="1"/>
          </a:pPr>
          <a:endParaRPr lang="en-US"/>
        </a:p>
      </c:txPr>
    </c:legend>
    <c:plotVisOnly val="1"/>
    <c:dispBlanksAs val="gap"/>
    <c:showDLblsOverMax val="0"/>
  </c:chart>
  <c:spPr>
    <a:noFill/>
    <a:ln>
      <a:noFill/>
    </a:ln>
    <a:effectLst/>
  </c:spPr>
  <c:txPr>
    <a:bodyPr/>
    <a:lstStyle/>
    <a:p>
      <a:pPr>
        <a:defRPr sz="16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Sheet1!$B$6</c:f>
              <c:strCache>
                <c:ptCount val="1"/>
                <c:pt idx="0">
                  <c:v>Samples Taken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Sheet1!$A$7:$A$9</c:f>
              <c:numCache>
                <c:formatCode>mmm\-yy</c:formatCode>
                <c:ptCount val="3"/>
                <c:pt idx="0">
                  <c:v>44013</c:v>
                </c:pt>
                <c:pt idx="1">
                  <c:v>44044</c:v>
                </c:pt>
                <c:pt idx="2">
                  <c:v>44075</c:v>
                </c:pt>
              </c:numCache>
            </c:numRef>
          </c:cat>
          <c:val>
            <c:numRef>
              <c:f>Sheet1!$B$7:$B$9</c:f>
              <c:numCache>
                <c:formatCode>General</c:formatCode>
                <c:ptCount val="3"/>
                <c:pt idx="0">
                  <c:v>110</c:v>
                </c:pt>
                <c:pt idx="1">
                  <c:v>689</c:v>
                </c:pt>
                <c:pt idx="2">
                  <c:v>458</c:v>
                </c:pt>
              </c:numCache>
            </c:numRef>
          </c:val>
        </c:ser>
        <c:ser>
          <c:idx val="1"/>
          <c:order val="1"/>
          <c:tx>
            <c:strRef>
              <c:f>Sheet1!$C$6</c:f>
              <c:strCache>
                <c:ptCount val="1"/>
                <c:pt idx="0">
                  <c:v>Positive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Sheet1!$A$7:$A$9</c:f>
              <c:numCache>
                <c:formatCode>mmm\-yy</c:formatCode>
                <c:ptCount val="3"/>
                <c:pt idx="0">
                  <c:v>44013</c:v>
                </c:pt>
                <c:pt idx="1">
                  <c:v>44044</c:v>
                </c:pt>
                <c:pt idx="2">
                  <c:v>44075</c:v>
                </c:pt>
              </c:numCache>
            </c:numRef>
          </c:cat>
          <c:val>
            <c:numRef>
              <c:f>Sheet1!$C$7:$C$9</c:f>
              <c:numCache>
                <c:formatCode>General</c:formatCode>
                <c:ptCount val="3"/>
                <c:pt idx="0">
                  <c:v>4</c:v>
                </c:pt>
                <c:pt idx="1">
                  <c:v>30</c:v>
                </c:pt>
                <c:pt idx="2">
                  <c:v>34</c:v>
                </c:pt>
              </c:numCache>
            </c:numRef>
          </c:val>
        </c:ser>
        <c:dLbls>
          <c:showLegendKey val="0"/>
          <c:showVal val="0"/>
          <c:showCatName val="0"/>
          <c:showSerName val="0"/>
          <c:showPercent val="0"/>
          <c:showBubbleSize val="0"/>
        </c:dLbls>
        <c:gapWidth val="219"/>
        <c:overlap val="-27"/>
        <c:axId val="286159600"/>
        <c:axId val="286156072"/>
      </c:barChart>
      <c:lineChart>
        <c:grouping val="stacked"/>
        <c:varyColors val="0"/>
        <c:ser>
          <c:idx val="2"/>
          <c:order val="2"/>
          <c:tx>
            <c:strRef>
              <c:f>Sheet1!$D$6</c:f>
              <c:strCache>
                <c:ptCount val="1"/>
                <c:pt idx="0">
                  <c:v>% Positve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Sheet1!$A$7:$A$9</c:f>
              <c:numCache>
                <c:formatCode>mmm\-yy</c:formatCode>
                <c:ptCount val="3"/>
                <c:pt idx="0">
                  <c:v>44013</c:v>
                </c:pt>
                <c:pt idx="1">
                  <c:v>44044</c:v>
                </c:pt>
                <c:pt idx="2">
                  <c:v>44075</c:v>
                </c:pt>
              </c:numCache>
            </c:numRef>
          </c:cat>
          <c:val>
            <c:numRef>
              <c:f>Sheet1!$D$7:$D$9</c:f>
              <c:numCache>
                <c:formatCode>0%</c:formatCode>
                <c:ptCount val="3"/>
                <c:pt idx="0">
                  <c:v>3.6363636363636362E-2</c:v>
                </c:pt>
                <c:pt idx="1">
                  <c:v>4.3541364296081277E-2</c:v>
                </c:pt>
                <c:pt idx="2">
                  <c:v>7.4235807860262015E-2</c:v>
                </c:pt>
              </c:numCache>
            </c:numRef>
          </c:val>
          <c:smooth val="0"/>
        </c:ser>
        <c:dLbls>
          <c:showLegendKey val="0"/>
          <c:showVal val="0"/>
          <c:showCatName val="0"/>
          <c:showSerName val="0"/>
          <c:showPercent val="0"/>
          <c:showBubbleSize val="0"/>
        </c:dLbls>
        <c:marker val="1"/>
        <c:smooth val="0"/>
        <c:axId val="286154112"/>
        <c:axId val="286156856"/>
      </c:lineChart>
      <c:dateAx>
        <c:axId val="28615960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6072"/>
        <c:crosses val="autoZero"/>
        <c:auto val="1"/>
        <c:lblOffset val="100"/>
        <c:baseTimeUnit val="months"/>
      </c:dateAx>
      <c:valAx>
        <c:axId val="2861560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9600"/>
        <c:crosses val="autoZero"/>
        <c:crossBetween val="between"/>
      </c:valAx>
      <c:valAx>
        <c:axId val="28615685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6154112"/>
        <c:crosses val="max"/>
        <c:crossBetween val="between"/>
      </c:valAx>
      <c:dateAx>
        <c:axId val="286154112"/>
        <c:scaling>
          <c:orientation val="minMax"/>
        </c:scaling>
        <c:delete val="1"/>
        <c:axPos val="b"/>
        <c:numFmt formatCode="mmm\-yy" sourceLinked="1"/>
        <c:majorTickMark val="out"/>
        <c:minorTickMark val="none"/>
        <c:tickLblPos val="nextTo"/>
        <c:crossAx val="286156856"/>
        <c:crosses val="autoZero"/>
        <c:auto val="1"/>
        <c:lblOffset val="100"/>
        <c:baseTimeUnit val="months"/>
      </c:dateAx>
      <c:spPr>
        <a:noFill/>
        <a:ln>
          <a:noFill/>
        </a:ln>
        <a:effectLst/>
      </c:spPr>
    </c:plotArea>
    <c:legend>
      <c:legendPos val="b"/>
      <c:layout>
        <c:manualLayout>
          <c:xMode val="edge"/>
          <c:yMode val="edge"/>
          <c:x val="0.18797027288717516"/>
          <c:y val="0.91060546795182407"/>
          <c:w val="0.70804998673640318"/>
          <c:h val="7.456579231591054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Sheet2!$B$3</c:f>
              <c:strCache>
                <c:ptCount val="1"/>
                <c:pt idx="0">
                  <c:v>Among newly identified positive, the number linked to HIV services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Sheet2!$C$2:$F$2</c:f>
              <c:strCache>
                <c:ptCount val="4"/>
                <c:pt idx="0">
                  <c:v>Q1</c:v>
                </c:pt>
                <c:pt idx="1">
                  <c:v>Q2</c:v>
                </c:pt>
                <c:pt idx="2">
                  <c:v>Q3</c:v>
                </c:pt>
                <c:pt idx="3">
                  <c:v>Q4</c:v>
                </c:pt>
              </c:strCache>
            </c:strRef>
          </c:cat>
          <c:val>
            <c:numRef>
              <c:f>Sheet2!$C$3:$F$3</c:f>
              <c:numCache>
                <c:formatCode>General</c:formatCode>
                <c:ptCount val="4"/>
                <c:pt idx="0">
                  <c:v>179</c:v>
                </c:pt>
                <c:pt idx="1">
                  <c:v>198</c:v>
                </c:pt>
                <c:pt idx="2">
                  <c:v>124</c:v>
                </c:pt>
                <c:pt idx="3">
                  <c:v>229</c:v>
                </c:pt>
              </c:numCache>
            </c:numRef>
          </c:val>
        </c:ser>
        <c:dLbls>
          <c:showLegendKey val="0"/>
          <c:showVal val="1"/>
          <c:showCatName val="0"/>
          <c:showSerName val="0"/>
          <c:showPercent val="0"/>
          <c:showBubbleSize val="0"/>
        </c:dLbls>
        <c:gapWidth val="219"/>
        <c:overlap val="-27"/>
        <c:axId val="184913992"/>
        <c:axId val="184914384"/>
      </c:barChart>
      <c:lineChart>
        <c:grouping val="standard"/>
        <c:varyColors val="0"/>
        <c:ser>
          <c:idx val="1"/>
          <c:order val="1"/>
          <c:tx>
            <c:strRef>
              <c:f>Sheet2!$B$4</c:f>
              <c:strCache>
                <c:ptCount val="1"/>
                <c:pt idx="0">
                  <c:v>Linkage rates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Sheet2!$C$2:$F$2</c:f>
              <c:strCache>
                <c:ptCount val="4"/>
                <c:pt idx="0">
                  <c:v>Q1</c:v>
                </c:pt>
                <c:pt idx="1">
                  <c:v>Q2</c:v>
                </c:pt>
                <c:pt idx="2">
                  <c:v>Q3</c:v>
                </c:pt>
                <c:pt idx="3">
                  <c:v>Q4</c:v>
                </c:pt>
              </c:strCache>
            </c:strRef>
          </c:cat>
          <c:val>
            <c:numRef>
              <c:f>Sheet2!$C$4:$F$4</c:f>
              <c:numCache>
                <c:formatCode>0%</c:formatCode>
                <c:ptCount val="4"/>
                <c:pt idx="0">
                  <c:v>0.98</c:v>
                </c:pt>
                <c:pt idx="1">
                  <c:v>0.85</c:v>
                </c:pt>
                <c:pt idx="2">
                  <c:v>0.87</c:v>
                </c:pt>
                <c:pt idx="3">
                  <c:v>0.96</c:v>
                </c:pt>
              </c:numCache>
            </c:numRef>
          </c:val>
          <c:smooth val="0"/>
        </c:ser>
        <c:dLbls>
          <c:showLegendKey val="0"/>
          <c:showVal val="1"/>
          <c:showCatName val="0"/>
          <c:showSerName val="0"/>
          <c:showPercent val="0"/>
          <c:showBubbleSize val="0"/>
        </c:dLbls>
        <c:marker val="1"/>
        <c:smooth val="0"/>
        <c:axId val="184915168"/>
        <c:axId val="184919088"/>
      </c:lineChart>
      <c:catAx>
        <c:axId val="184913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4914384"/>
        <c:crosses val="autoZero"/>
        <c:auto val="1"/>
        <c:lblAlgn val="ctr"/>
        <c:lblOffset val="100"/>
        <c:noMultiLvlLbl val="0"/>
      </c:catAx>
      <c:valAx>
        <c:axId val="18491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913992"/>
        <c:crosses val="autoZero"/>
        <c:crossBetween val="between"/>
      </c:valAx>
      <c:valAx>
        <c:axId val="184919088"/>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915168"/>
        <c:crosses val="max"/>
        <c:crossBetween val="between"/>
      </c:valAx>
      <c:catAx>
        <c:axId val="184915168"/>
        <c:scaling>
          <c:orientation val="minMax"/>
        </c:scaling>
        <c:delete val="1"/>
        <c:axPos val="b"/>
        <c:numFmt formatCode="General" sourceLinked="1"/>
        <c:majorTickMark val="none"/>
        <c:minorTickMark val="none"/>
        <c:tickLblPos val="nextTo"/>
        <c:crossAx val="1849190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Sheet2!$A$35</c:f>
              <c:strCache>
                <c:ptCount val="1"/>
                <c:pt idx="0">
                  <c:v>TARGET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Sheet2!$B$33:$E$33</c:f>
              <c:strCache>
                <c:ptCount val="4"/>
                <c:pt idx="0">
                  <c:v>Q1</c:v>
                </c:pt>
                <c:pt idx="1">
                  <c:v>Q2</c:v>
                </c:pt>
                <c:pt idx="2">
                  <c:v>Q3</c:v>
                </c:pt>
                <c:pt idx="3">
                  <c:v>Q4</c:v>
                </c:pt>
              </c:strCache>
            </c:strRef>
          </c:cat>
          <c:val>
            <c:numRef>
              <c:f>Sheet2!$B$35:$E$35</c:f>
              <c:numCache>
                <c:formatCode>General</c:formatCode>
                <c:ptCount val="4"/>
                <c:pt idx="0">
                  <c:v>302</c:v>
                </c:pt>
                <c:pt idx="1">
                  <c:v>302</c:v>
                </c:pt>
                <c:pt idx="2">
                  <c:v>302</c:v>
                </c:pt>
                <c:pt idx="3">
                  <c:v>302</c:v>
                </c:pt>
              </c:numCache>
            </c:numRef>
          </c:val>
          <c:smooth val="0"/>
        </c:ser>
        <c:dLbls>
          <c:showLegendKey val="0"/>
          <c:showVal val="1"/>
          <c:showCatName val="0"/>
          <c:showSerName val="0"/>
          <c:showPercent val="0"/>
          <c:showBubbleSize val="0"/>
        </c:dLbls>
        <c:marker val="1"/>
        <c:smooth val="0"/>
        <c:axId val="184915560"/>
        <c:axId val="184917520"/>
      </c:lineChart>
      <c:lineChart>
        <c:grouping val="standard"/>
        <c:varyColors val="0"/>
        <c:ser>
          <c:idx val="0"/>
          <c:order val="0"/>
          <c:tx>
            <c:strRef>
              <c:f>Sheet2!$A$34</c:f>
              <c:strCache>
                <c:ptCount val="1"/>
                <c:pt idx="0">
                  <c:v>SELF TEST KITS DISTRIBUTED</c:v>
                </c:pt>
              </c:strCache>
            </c:strRef>
          </c:tx>
          <c:spPr>
            <a:ln w="28575" cap="rnd">
              <a:solidFill>
                <a:schemeClr val="accent1"/>
              </a:solidFill>
              <a:round/>
            </a:ln>
            <a:effectLst/>
          </c:spPr>
          <c:marker>
            <c:symbol val="none"/>
          </c:marker>
          <c:dLbls>
            <c:dLbl>
              <c:idx val="3"/>
              <c:layout>
                <c:manualLayout>
                  <c:x val="1.0185067526415994E-16"/>
                  <c:y val="3.703703703703703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Sheet2!$B$33:$E$33</c:f>
              <c:strCache>
                <c:ptCount val="4"/>
                <c:pt idx="0">
                  <c:v>Q1</c:v>
                </c:pt>
                <c:pt idx="1">
                  <c:v>Q2</c:v>
                </c:pt>
                <c:pt idx="2">
                  <c:v>Q3</c:v>
                </c:pt>
                <c:pt idx="3">
                  <c:v>Q4</c:v>
                </c:pt>
              </c:strCache>
            </c:strRef>
          </c:cat>
          <c:val>
            <c:numRef>
              <c:f>Sheet2!$B$34:$E$34</c:f>
              <c:numCache>
                <c:formatCode>General</c:formatCode>
                <c:ptCount val="4"/>
                <c:pt idx="0">
                  <c:v>63</c:v>
                </c:pt>
                <c:pt idx="1">
                  <c:v>102</c:v>
                </c:pt>
                <c:pt idx="2">
                  <c:v>98</c:v>
                </c:pt>
                <c:pt idx="3">
                  <c:v>294</c:v>
                </c:pt>
              </c:numCache>
            </c:numRef>
          </c:val>
          <c:smooth val="0"/>
        </c:ser>
        <c:dLbls>
          <c:showLegendKey val="0"/>
          <c:showVal val="1"/>
          <c:showCatName val="0"/>
          <c:showSerName val="0"/>
          <c:showPercent val="0"/>
          <c:showBubbleSize val="0"/>
        </c:dLbls>
        <c:marker val="1"/>
        <c:smooth val="0"/>
        <c:axId val="184918696"/>
        <c:axId val="184915952"/>
      </c:lineChart>
      <c:catAx>
        <c:axId val="184915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4917520"/>
        <c:crosses val="autoZero"/>
        <c:auto val="1"/>
        <c:lblAlgn val="ctr"/>
        <c:lblOffset val="100"/>
        <c:noMultiLvlLbl val="0"/>
      </c:catAx>
      <c:valAx>
        <c:axId val="18491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4915560"/>
        <c:crosses val="autoZero"/>
        <c:crossBetween val="between"/>
      </c:valAx>
      <c:valAx>
        <c:axId val="18491595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918696"/>
        <c:crosses val="max"/>
        <c:crossBetween val="between"/>
      </c:valAx>
      <c:catAx>
        <c:axId val="184918696"/>
        <c:scaling>
          <c:orientation val="minMax"/>
        </c:scaling>
        <c:delete val="1"/>
        <c:axPos val="b"/>
        <c:numFmt formatCode="General" sourceLinked="1"/>
        <c:majorTickMark val="out"/>
        <c:minorTickMark val="none"/>
        <c:tickLblPos val="nextTo"/>
        <c:crossAx val="1849159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[Book1]Sheet1!$B$1</c:f>
              <c:strCache>
                <c:ptCount val="1"/>
                <c:pt idx="0">
                  <c:v>No Tests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[Book1]Sheet1!$A$2:$A$5</c:f>
              <c:strCache>
                <c:ptCount val="4"/>
                <c:pt idx="0">
                  <c:v>Q1</c:v>
                </c:pt>
                <c:pt idx="1">
                  <c:v>Q2</c:v>
                </c:pt>
                <c:pt idx="2">
                  <c:v>Q3</c:v>
                </c:pt>
                <c:pt idx="3">
                  <c:v>Q4</c:v>
                </c:pt>
              </c:strCache>
            </c:strRef>
          </c:cat>
          <c:val>
            <c:numRef>
              <c:f>[Book1]Sheet1!$B$2:$B$5</c:f>
              <c:numCache>
                <c:formatCode>General</c:formatCode>
                <c:ptCount val="4"/>
                <c:pt idx="0">
                  <c:v>0</c:v>
                </c:pt>
                <c:pt idx="1">
                  <c:v>16</c:v>
                </c:pt>
                <c:pt idx="2">
                  <c:v>30</c:v>
                </c:pt>
                <c:pt idx="3">
                  <c:v>26</c:v>
                </c:pt>
              </c:numCache>
            </c:numRef>
          </c:val>
          <c:smooth val="0"/>
        </c:ser>
        <c:dLbls>
          <c:showLegendKey val="0"/>
          <c:showVal val="0"/>
          <c:showCatName val="0"/>
          <c:showSerName val="0"/>
          <c:showPercent val="0"/>
          <c:showBubbleSize val="0"/>
        </c:dLbls>
        <c:marker val="1"/>
        <c:smooth val="0"/>
        <c:axId val="184916344"/>
        <c:axId val="184920264"/>
      </c:lineChart>
      <c:catAx>
        <c:axId val="18491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4920264"/>
        <c:crosses val="autoZero"/>
        <c:auto val="1"/>
        <c:lblAlgn val="ctr"/>
        <c:lblOffset val="100"/>
        <c:noMultiLvlLbl val="0"/>
      </c:catAx>
      <c:valAx>
        <c:axId val="1849202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916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Sheet2!$Q$2</c:f>
              <c:strCache>
                <c:ptCount val="1"/>
                <c:pt idx="0">
                  <c:v>Current on ART</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Sheet2!$R$1:$U$1</c:f>
              <c:strCache>
                <c:ptCount val="4"/>
                <c:pt idx="0">
                  <c:v>Q1</c:v>
                </c:pt>
                <c:pt idx="1">
                  <c:v>Q2</c:v>
                </c:pt>
                <c:pt idx="2">
                  <c:v>Q3</c:v>
                </c:pt>
                <c:pt idx="3">
                  <c:v>Q4</c:v>
                </c:pt>
              </c:strCache>
            </c:strRef>
          </c:cat>
          <c:val>
            <c:numRef>
              <c:f>Sheet2!$R$2:$U$2</c:f>
              <c:numCache>
                <c:formatCode>General</c:formatCode>
                <c:ptCount val="4"/>
                <c:pt idx="0">
                  <c:v>11920</c:v>
                </c:pt>
                <c:pt idx="1">
                  <c:v>11955</c:v>
                </c:pt>
                <c:pt idx="2">
                  <c:v>11675</c:v>
                </c:pt>
                <c:pt idx="3">
                  <c:v>11643</c:v>
                </c:pt>
              </c:numCache>
            </c:numRef>
          </c:val>
        </c:ser>
        <c:ser>
          <c:idx val="1"/>
          <c:order val="1"/>
          <c:tx>
            <c:strRef>
              <c:f>Sheet2!$Q$3</c:f>
              <c:strCache>
                <c:ptCount val="1"/>
                <c:pt idx="0">
                  <c:v>New on ART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Sheet2!$R$1:$U$1</c:f>
              <c:strCache>
                <c:ptCount val="4"/>
                <c:pt idx="0">
                  <c:v>Q1</c:v>
                </c:pt>
                <c:pt idx="1">
                  <c:v>Q2</c:v>
                </c:pt>
                <c:pt idx="2">
                  <c:v>Q3</c:v>
                </c:pt>
                <c:pt idx="3">
                  <c:v>Q4</c:v>
                </c:pt>
              </c:strCache>
            </c:strRef>
          </c:cat>
          <c:val>
            <c:numRef>
              <c:f>Sheet2!$R$3:$U$3</c:f>
              <c:numCache>
                <c:formatCode>General</c:formatCode>
                <c:ptCount val="4"/>
                <c:pt idx="0">
                  <c:v>181</c:v>
                </c:pt>
                <c:pt idx="1">
                  <c:v>193</c:v>
                </c:pt>
                <c:pt idx="2">
                  <c:v>131</c:v>
                </c:pt>
                <c:pt idx="3">
                  <c:v>203</c:v>
                </c:pt>
              </c:numCache>
            </c:numRef>
          </c:val>
        </c:ser>
        <c:dLbls>
          <c:dLblPos val="outEnd"/>
          <c:showLegendKey val="0"/>
          <c:showVal val="1"/>
          <c:showCatName val="0"/>
          <c:showSerName val="0"/>
          <c:showPercent val="0"/>
          <c:showBubbleSize val="0"/>
        </c:dLbls>
        <c:gapWidth val="219"/>
        <c:overlap val="-27"/>
        <c:axId val="184917912"/>
        <c:axId val="184919480"/>
      </c:barChart>
      <c:catAx>
        <c:axId val="184917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4919480"/>
        <c:crosses val="autoZero"/>
        <c:auto val="1"/>
        <c:lblAlgn val="ctr"/>
        <c:lblOffset val="100"/>
        <c:noMultiLvlLbl val="0"/>
      </c:catAx>
      <c:valAx>
        <c:axId val="184919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917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Presentation!$H$10</c:f>
              <c:strCache>
                <c:ptCount val="1"/>
                <c:pt idx="0">
                  <c:v>Number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Presentation!$G$11:$G$24</c:f>
              <c:strCache>
                <c:ptCount val="14"/>
                <c:pt idx="0">
                  <c:v>Mbarara</c:v>
                </c:pt>
                <c:pt idx="1">
                  <c:v>Isingiro</c:v>
                </c:pt>
                <c:pt idx="2">
                  <c:v>Rwampara</c:v>
                </c:pt>
                <c:pt idx="3">
                  <c:v>Kiruhura</c:v>
                </c:pt>
                <c:pt idx="4">
                  <c:v>Bushenyi</c:v>
                </c:pt>
                <c:pt idx="5">
                  <c:v>Ibanda</c:v>
                </c:pt>
                <c:pt idx="6">
                  <c:v>Kazo</c:v>
                </c:pt>
                <c:pt idx="7">
                  <c:v>Ntungamo</c:v>
                </c:pt>
                <c:pt idx="8">
                  <c:v>Sheema</c:v>
                </c:pt>
                <c:pt idx="9">
                  <c:v>Rukungiri</c:v>
                </c:pt>
                <c:pt idx="10">
                  <c:v>Lyantonde</c:v>
                </c:pt>
                <c:pt idx="11">
                  <c:v>Rubirizi</c:v>
                </c:pt>
                <c:pt idx="12">
                  <c:v>Mitooma</c:v>
                </c:pt>
                <c:pt idx="13">
                  <c:v>Kanungu</c:v>
                </c:pt>
              </c:strCache>
            </c:strRef>
          </c:cat>
          <c:val>
            <c:numRef>
              <c:f>Presentation!$H$11:$H$24</c:f>
              <c:numCache>
                <c:formatCode>General</c:formatCode>
                <c:ptCount val="14"/>
                <c:pt idx="0">
                  <c:v>145</c:v>
                </c:pt>
                <c:pt idx="1">
                  <c:v>27</c:v>
                </c:pt>
                <c:pt idx="2">
                  <c:v>8</c:v>
                </c:pt>
                <c:pt idx="3">
                  <c:v>6</c:v>
                </c:pt>
                <c:pt idx="4">
                  <c:v>3</c:v>
                </c:pt>
                <c:pt idx="5">
                  <c:v>3</c:v>
                </c:pt>
                <c:pt idx="6">
                  <c:v>2</c:v>
                </c:pt>
                <c:pt idx="7">
                  <c:v>2</c:v>
                </c:pt>
                <c:pt idx="8">
                  <c:v>2</c:v>
                </c:pt>
                <c:pt idx="9">
                  <c:v>1</c:v>
                </c:pt>
                <c:pt idx="10">
                  <c:v>1</c:v>
                </c:pt>
                <c:pt idx="11">
                  <c:v>1</c:v>
                </c:pt>
                <c:pt idx="12">
                  <c:v>1</c:v>
                </c:pt>
                <c:pt idx="13">
                  <c:v>1</c:v>
                </c:pt>
              </c:numCache>
            </c:numRef>
          </c:val>
        </c:ser>
        <c:dLbls>
          <c:showLegendKey val="0"/>
          <c:showVal val="0"/>
          <c:showCatName val="0"/>
          <c:showSerName val="0"/>
          <c:showPercent val="0"/>
          <c:showBubbleSize val="0"/>
        </c:dLbls>
        <c:gapWidth val="219"/>
        <c:overlap val="-27"/>
        <c:axId val="184919872"/>
        <c:axId val="185444944"/>
      </c:barChart>
      <c:catAx>
        <c:axId val="18491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5444944"/>
        <c:crosses val="autoZero"/>
        <c:auto val="1"/>
        <c:lblAlgn val="ctr"/>
        <c:lblOffset val="100"/>
        <c:noMultiLvlLbl val="0"/>
      </c:catAx>
      <c:valAx>
        <c:axId val="185444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4919872"/>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Sheet2!$B$2</c:f>
              <c:strCache>
                <c:ptCount val="1"/>
                <c:pt idx="0">
                  <c:v>Male</c:v>
                </c:pt>
              </c:strCache>
            </c:strRef>
          </c:tx>
          <c:spPr>
            <a:solidFill>
              <a:schemeClr val="accent1"/>
            </a:solidFill>
            <a:ln>
              <a:noFill/>
            </a:ln>
            <a:effectLst/>
          </c:spPr>
          <c:invertIfNegative val="0"/>
          <c:dLbls>
            <c:dLbl>
              <c:idx val="0"/>
              <c:tx>
                <c:rich>
                  <a:bodyPr/>
                  <a:lstStyle/>
                  <a:p>
                    <a:fld id="{8CD36CC5-8CAE-4FDE-9F1B-9FFEF184D2DC}" type="VALUE">
                      <a:rPr lang="en-US" smtClean="0"/>
                      <a:pPr/>
                      <a:t>[VALUE]</a:t>
                    </a:fld>
                    <a:r>
                      <a:rPr lang="en-US" smtClean="0"/>
                      <a:t>(32%)</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882EEC0B-68F9-47BB-BA82-A1206A398AC3}" type="VALUE">
                      <a:rPr lang="en-US" smtClean="0"/>
                      <a:pPr/>
                      <a:t>[VALUE]</a:t>
                    </a:fld>
                    <a:r>
                      <a:rPr lang="en-US" smtClean="0"/>
                      <a:t>(4%)</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8138461D-A722-4400-A466-F3C59E7712D8}" type="VALUE">
                      <a:rPr lang="en-US" smtClean="0"/>
                      <a:pPr/>
                      <a:t>[VALUE]</a:t>
                    </a:fld>
                    <a:r>
                      <a:rPr lang="en-US" dirty="0" smtClean="0"/>
                      <a:t>(0.1%)</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Sheet2!$A$3:$A$5</c:f>
              <c:strCache>
                <c:ptCount val="3"/>
                <c:pt idx="0">
                  <c:v>Active on ART on 1st line ARV regimen</c:v>
                </c:pt>
                <c:pt idx="1">
                  <c:v> Active on ART on 2nd line ARV regimen</c:v>
                </c:pt>
                <c:pt idx="2">
                  <c:v> Active on ART on 3rd line or higher ARV regimen</c:v>
                </c:pt>
              </c:strCache>
            </c:strRef>
          </c:cat>
          <c:val>
            <c:numRef>
              <c:f>Sheet2!$B$3:$B$5</c:f>
              <c:numCache>
                <c:formatCode>General</c:formatCode>
                <c:ptCount val="3"/>
                <c:pt idx="0">
                  <c:v>3743</c:v>
                </c:pt>
                <c:pt idx="1">
                  <c:v>496</c:v>
                </c:pt>
                <c:pt idx="2">
                  <c:v>12</c:v>
                </c:pt>
              </c:numCache>
            </c:numRef>
          </c:val>
          <c:extLst xmlns:c16r2="http://schemas.microsoft.com/office/drawing/2015/06/chart">
            <c:ext xmlns:c16="http://schemas.microsoft.com/office/drawing/2014/chart" uri="{C3380CC4-5D6E-409C-BE32-E72D297353CC}">
              <c16:uniqueId val="{00000000-FBE4-4625-9E5D-C57E9AEA832F}"/>
            </c:ext>
          </c:extLst>
        </c:ser>
        <c:ser>
          <c:idx val="1"/>
          <c:order val="1"/>
          <c:tx>
            <c:strRef>
              <c:f>Sheet2!$C$2</c:f>
              <c:strCache>
                <c:ptCount val="1"/>
                <c:pt idx="0">
                  <c:v>Female</c:v>
                </c:pt>
              </c:strCache>
            </c:strRef>
          </c:tx>
          <c:spPr>
            <a:solidFill>
              <a:schemeClr val="accent2"/>
            </a:solidFill>
            <a:ln>
              <a:noFill/>
            </a:ln>
            <a:effectLst/>
          </c:spPr>
          <c:invertIfNegative val="0"/>
          <c:dLbls>
            <c:dLbl>
              <c:idx val="0"/>
              <c:tx>
                <c:rich>
                  <a:bodyPr/>
                  <a:lstStyle/>
                  <a:p>
                    <a:fld id="{31C7C16B-1605-4A47-9885-08AB7DAE239F}" type="VALUE">
                      <a:rPr lang="en-US" smtClean="0"/>
                      <a:pPr/>
                      <a:t>[VALUE]</a:t>
                    </a:fld>
                    <a:r>
                      <a:rPr lang="en-US" smtClean="0"/>
                      <a:t>(58%)</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3.8647342995168997E-2"/>
                  <c:y val="-1.1674569982842059E-2"/>
                </c:manualLayout>
              </c:layout>
              <c:tx>
                <c:rich>
                  <a:bodyPr/>
                  <a:lstStyle/>
                  <a:p>
                    <a:fld id="{9AC55E15-5192-44D8-A6FD-743534CD7D75}" type="VALUE">
                      <a:rPr lang="en-US" smtClean="0"/>
                      <a:pPr/>
                      <a:t>[VALUE]</a:t>
                    </a:fld>
                    <a:r>
                      <a:rPr lang="en-US" dirty="0" smtClean="0"/>
                      <a:t>(5.84%)</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3.1400966183574699E-2"/>
                  <c:y val="-2.9186424957106218E-3"/>
                </c:manualLayout>
              </c:layout>
              <c:tx>
                <c:rich>
                  <a:bodyPr/>
                  <a:lstStyle/>
                  <a:p>
                    <a:fld id="{DD2573D7-362C-46E8-8A24-DF7881B7397E}" type="VALUE">
                      <a:rPr lang="en-US" smtClean="0"/>
                      <a:pPr/>
                      <a:t>[VALUE]</a:t>
                    </a:fld>
                    <a:r>
                      <a:rPr lang="en-US" dirty="0" smtClean="0"/>
                      <a:t>(0.06%)</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Sheet2!$A$3:$A$5</c:f>
              <c:strCache>
                <c:ptCount val="3"/>
                <c:pt idx="0">
                  <c:v>Active on ART on 1st line ARV regimen</c:v>
                </c:pt>
                <c:pt idx="1">
                  <c:v> Active on ART on 2nd line ARV regimen</c:v>
                </c:pt>
                <c:pt idx="2">
                  <c:v> Active on ART on 3rd line or higher ARV regimen</c:v>
                </c:pt>
              </c:strCache>
            </c:strRef>
          </c:cat>
          <c:val>
            <c:numRef>
              <c:f>Sheet2!$C$3:$C$5</c:f>
              <c:numCache>
                <c:formatCode>General</c:formatCode>
                <c:ptCount val="3"/>
                <c:pt idx="0">
                  <c:v>6729</c:v>
                </c:pt>
                <c:pt idx="1">
                  <c:v>656</c:v>
                </c:pt>
                <c:pt idx="2">
                  <c:v>7</c:v>
                </c:pt>
              </c:numCache>
            </c:numRef>
          </c:val>
          <c:extLst xmlns:c16r2="http://schemas.microsoft.com/office/drawing/2015/06/chart">
            <c:ext xmlns:c16="http://schemas.microsoft.com/office/drawing/2014/chart" uri="{C3380CC4-5D6E-409C-BE32-E72D297353CC}">
              <c16:uniqueId val="{00000001-FBE4-4625-9E5D-C57E9AEA832F}"/>
            </c:ext>
          </c:extLst>
        </c:ser>
        <c:dLbls>
          <c:dLblPos val="outEnd"/>
          <c:showLegendKey val="0"/>
          <c:showVal val="1"/>
          <c:showCatName val="0"/>
          <c:showSerName val="0"/>
          <c:showPercent val="0"/>
          <c:showBubbleSize val="0"/>
        </c:dLbls>
        <c:gapWidth val="219"/>
        <c:overlap val="-27"/>
        <c:axId val="185447296"/>
        <c:axId val="185446512"/>
      </c:barChart>
      <c:catAx>
        <c:axId val="18544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6512"/>
        <c:crosses val="autoZero"/>
        <c:auto val="1"/>
        <c:lblAlgn val="ctr"/>
        <c:lblOffset val="100"/>
        <c:noMultiLvlLbl val="0"/>
      </c:catAx>
      <c:valAx>
        <c:axId val="1854465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44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0.69199</cdr:x>
      <cdr:y>0.07675</cdr:y>
    </cdr:from>
    <cdr:to>
      <cdr:x>0.9842</cdr:x>
      <cdr:y>0.44059</cdr:y>
    </cdr:to>
    <cdr:sp macro="" textlink="">
      <cdr:nvSpPr>
        <cdr:cNvPr id="2" name="Rectangle 1"/>
        <cdr:cNvSpPr/>
      </cdr:nvSpPr>
      <cdr:spPr>
        <a:xfrm xmlns:a="http://schemas.openxmlformats.org/drawingml/2006/main">
          <a:off x="7781950" y="406481"/>
          <a:ext cx="3286122" cy="1926972"/>
        </a:xfrm>
        <a:prstGeom xmlns:a="http://schemas.openxmlformats.org/drawingml/2006/main" prst="rect">
          <a:avLst/>
        </a:prstGeom>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sz="2000" dirty="0" smtClean="0"/>
            <a:t>Comments: </a:t>
          </a:r>
        </a:p>
        <a:p xmlns:a="http://schemas.openxmlformats.org/drawingml/2006/main">
          <a:r>
            <a:rPr lang="en-US" sz="2000" dirty="0" err="1" smtClean="0"/>
            <a:t>Mbarara</a:t>
          </a:r>
          <a:r>
            <a:rPr lang="en-US" sz="2000" dirty="0" smtClean="0"/>
            <a:t> accounted for 72%</a:t>
          </a:r>
        </a:p>
        <a:p xmlns:a="http://schemas.openxmlformats.org/drawingml/2006/main">
          <a:r>
            <a:rPr lang="en-US" sz="2000" dirty="0" err="1" smtClean="0"/>
            <a:t>Isingiro</a:t>
          </a:r>
          <a:r>
            <a:rPr lang="en-US" sz="2000" dirty="0" smtClean="0"/>
            <a:t>                               13%</a:t>
          </a:r>
        </a:p>
        <a:p xmlns:a="http://schemas.openxmlformats.org/drawingml/2006/main">
          <a:r>
            <a:rPr lang="en-US" sz="2000" dirty="0" smtClean="0"/>
            <a:t>Others                                15%</a:t>
          </a:r>
        </a:p>
        <a:p xmlns:a="http://schemas.openxmlformats.org/drawingml/2006/main">
          <a:r>
            <a:rPr lang="en-US" sz="2000" dirty="0" smtClean="0"/>
            <a:t>        </a:t>
          </a:r>
          <a:endParaRPr lang="en-US" sz="2000" dirty="0"/>
        </a:p>
      </cdr:txBody>
    </cdr:sp>
  </cdr:relSizeAnchor>
</c:userShapes>
</file>

<file path=ppt/drawings/drawing2.xml><?xml version="1.0" encoding="utf-8"?>
<c:userShapes xmlns:c="http://schemas.openxmlformats.org/drawingml/2006/chart">
  <cdr:relSizeAnchor xmlns:cdr="http://schemas.openxmlformats.org/drawingml/2006/chartDrawing">
    <cdr:from>
      <cdr:x>0.69302</cdr:x>
      <cdr:y>0.18185</cdr:y>
    </cdr:from>
    <cdr:to>
      <cdr:x>0.96209</cdr:x>
      <cdr:y>0.66672</cdr:y>
    </cdr:to>
    <cdr:sp macro="" textlink="">
      <cdr:nvSpPr>
        <cdr:cNvPr id="2" name="Rectangle 1"/>
        <cdr:cNvSpPr/>
      </cdr:nvSpPr>
      <cdr:spPr>
        <a:xfrm xmlns:a="http://schemas.openxmlformats.org/drawingml/2006/main">
          <a:off x="7678599" y="1043748"/>
          <a:ext cx="2981189" cy="2782998"/>
        </a:xfrm>
        <a:prstGeom xmlns:a="http://schemas.openxmlformats.org/drawingml/2006/main" prst="rect">
          <a:avLst/>
        </a:prstGeom>
      </cdr:spPr>
      <cdr:style>
        <a:lnRef xmlns:a="http://schemas.openxmlformats.org/drawingml/2006/main" idx="2">
          <a:schemeClr val="accent5"/>
        </a:lnRef>
        <a:fillRef xmlns:a="http://schemas.openxmlformats.org/drawingml/2006/main" idx="1">
          <a:schemeClr val="lt1"/>
        </a:fillRef>
        <a:effectRef xmlns:a="http://schemas.openxmlformats.org/drawingml/2006/main" idx="0">
          <a:schemeClr val="accent5"/>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just"/>
          <a:r>
            <a:rPr lang="en-GB" sz="2000" dirty="0" smtClean="0">
              <a:solidFill>
                <a:schemeClr val="tx1"/>
              </a:solidFill>
            </a:rPr>
            <a:t>MOH standard distribution for active clients is; 20% of active clients should be on FBIM, 10% on FBG, 45% on FTDR, 10% on CDDP and 15% on CCLAD </a:t>
          </a:r>
          <a:endParaRPr lang="en-US" sz="2000"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0.07621</cdr:x>
      <cdr:y>0</cdr:y>
    </cdr:from>
    <cdr:to>
      <cdr:x>0.59751</cdr:x>
      <cdr:y>0.29208</cdr:y>
    </cdr:to>
    <cdr:sp macro="" textlink="">
      <cdr:nvSpPr>
        <cdr:cNvPr id="2" name="Rectangle 1"/>
        <cdr:cNvSpPr/>
      </cdr:nvSpPr>
      <cdr:spPr>
        <a:xfrm xmlns:a="http://schemas.openxmlformats.org/drawingml/2006/main">
          <a:off x="865659" y="0"/>
          <a:ext cx="5921507" cy="1519707"/>
        </a:xfrm>
        <a:prstGeom xmlns:a="http://schemas.openxmlformats.org/drawingml/2006/main" prst="rect">
          <a:avLst/>
        </a:prstGeom>
        <a:solidFill xmlns:a="http://schemas.openxmlformats.org/drawingml/2006/main">
          <a:schemeClr val="bg1"/>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800" b="1" dirty="0" smtClean="0">
              <a:solidFill>
                <a:schemeClr val="tx1"/>
              </a:solidFill>
            </a:rPr>
            <a:t>Comments</a:t>
          </a:r>
        </a:p>
        <a:p xmlns:a="http://schemas.openxmlformats.org/drawingml/2006/main">
          <a:r>
            <a:rPr lang="en-US" sz="1800" b="1" dirty="0" smtClean="0">
              <a:solidFill>
                <a:schemeClr val="tx1"/>
              </a:solidFill>
            </a:rPr>
            <a:t>-MRRH has maintained a good viral load suppression across all the quarters in 2019/2020 year(97.2 in Q1, 97.1 in Q2, 97.2% in Q3 and 97.5% in Q4). </a:t>
          </a:r>
        </a:p>
        <a:p xmlns:a="http://schemas.openxmlformats.org/drawingml/2006/main">
          <a:r>
            <a:rPr lang="en-US" sz="1800" b="1" dirty="0" smtClean="0">
              <a:solidFill>
                <a:schemeClr val="tx1"/>
              </a:solidFill>
            </a:rPr>
            <a:t>-Viral load suppression  increases with increase in age  </a:t>
          </a:r>
          <a:endParaRPr lang="en-US" sz="18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0.6295</cdr:x>
      <cdr:y>0.0163</cdr:y>
    </cdr:from>
    <cdr:to>
      <cdr:x>0.94844</cdr:x>
      <cdr:y>0.31531</cdr:y>
    </cdr:to>
    <cdr:sp macro="" textlink="">
      <cdr:nvSpPr>
        <cdr:cNvPr id="2" name="Rectangle 1"/>
        <cdr:cNvSpPr/>
      </cdr:nvSpPr>
      <cdr:spPr>
        <a:xfrm xmlns:a="http://schemas.openxmlformats.org/drawingml/2006/main">
          <a:off x="6761408" y="93383"/>
          <a:ext cx="3425781" cy="1712890"/>
        </a:xfrm>
        <a:prstGeom xmlns:a="http://schemas.openxmlformats.org/drawingml/2006/main" prst="rect">
          <a:avLst/>
        </a:prstGeom>
        <a:solidFill xmlns:a="http://schemas.openxmlformats.org/drawingml/2006/main">
          <a:schemeClr val="bg1"/>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b="1" dirty="0" smtClean="0">
              <a:solidFill>
                <a:schemeClr val="tx1"/>
              </a:solidFill>
            </a:rPr>
            <a:t>Comment:</a:t>
          </a:r>
        </a:p>
        <a:p xmlns:a="http://schemas.openxmlformats.org/drawingml/2006/main">
          <a:r>
            <a:rPr lang="en-US" dirty="0" smtClean="0">
              <a:solidFill>
                <a:schemeClr val="tx1"/>
              </a:solidFill>
            </a:rPr>
            <a:t> </a:t>
          </a:r>
          <a:r>
            <a:rPr lang="en-US" sz="1600" dirty="0" smtClean="0">
              <a:solidFill>
                <a:schemeClr val="tx1"/>
              </a:solidFill>
            </a:rPr>
            <a:t>100% our NS clients were registered in NSVL register and 95% enrolled on IAC.</a:t>
          </a:r>
        </a:p>
        <a:p xmlns:a="http://schemas.openxmlformats.org/drawingml/2006/main">
          <a:r>
            <a:rPr lang="en-US" sz="1600" dirty="0" smtClean="0">
              <a:solidFill>
                <a:schemeClr val="tx1"/>
              </a:solidFill>
            </a:rPr>
            <a:t>36% completed IAC with 3 consecutive goods and all of them(100%) had a viral load repeat with 54%  now suppressed .</a:t>
          </a:r>
          <a:endParaRPr lang="en-US" sz="1600" dirty="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0.43502</cdr:x>
      <cdr:y>0</cdr:y>
    </cdr:from>
    <cdr:to>
      <cdr:x>0.982</cdr:x>
      <cdr:y>0.44468</cdr:y>
    </cdr:to>
    <cdr:sp macro="" textlink="">
      <cdr:nvSpPr>
        <cdr:cNvPr id="2" name="Rounded Rectangle 1"/>
        <cdr:cNvSpPr/>
      </cdr:nvSpPr>
      <cdr:spPr>
        <a:xfrm xmlns:a="http://schemas.openxmlformats.org/drawingml/2006/main">
          <a:off x="4574459" y="0"/>
          <a:ext cx="5751870" cy="2402172"/>
        </a:xfrm>
        <a:prstGeom xmlns:a="http://schemas.openxmlformats.org/drawingml/2006/main" prst="roundRect">
          <a:avLst/>
        </a:prstGeom>
        <a:ln xmlns:a="http://schemas.openxmlformats.org/drawingml/2006/main" w="38100">
          <a:solidFill>
            <a:srgbClr val="FF0000"/>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sz="3600" dirty="0" smtClean="0"/>
            <a:t>38% delivered by c/s</a:t>
          </a:r>
        </a:p>
        <a:p xmlns:a="http://schemas.openxmlformats.org/drawingml/2006/main">
          <a:r>
            <a:rPr lang="en-US" sz="3600" dirty="0" smtClean="0"/>
            <a:t>However Contribute 10.7% of c/s performed at MRRH</a:t>
          </a:r>
          <a:endParaRPr lang="en-US" sz="3600" dirty="0"/>
        </a:p>
      </cdr:txBody>
    </cdr:sp>
  </cdr:relSizeAnchor>
</c:userShapes>
</file>

<file path=ppt/drawings/drawing6.xml><?xml version="1.0" encoding="utf-8"?>
<c:userShapes xmlns:c="http://schemas.openxmlformats.org/drawingml/2006/chart">
  <cdr:relSizeAnchor xmlns:cdr="http://schemas.openxmlformats.org/drawingml/2006/chartDrawing">
    <cdr:from>
      <cdr:x>0.4315</cdr:x>
      <cdr:y>0</cdr:y>
    </cdr:from>
    <cdr:to>
      <cdr:x>0.5685</cdr:x>
      <cdr:y>0.28198</cdr:y>
    </cdr:to>
    <cdr:sp macro="" textlink="">
      <cdr:nvSpPr>
        <cdr:cNvPr id="2" name="Oval 1"/>
        <cdr:cNvSpPr/>
      </cdr:nvSpPr>
      <cdr:spPr>
        <a:xfrm xmlns:a="http://schemas.openxmlformats.org/drawingml/2006/main">
          <a:off x="4652303" y="0"/>
          <a:ext cx="1477108" cy="1519311"/>
        </a:xfrm>
        <a:prstGeom xmlns:a="http://schemas.openxmlformats.org/drawingml/2006/main" prst="ellipse">
          <a:avLst/>
        </a:prstGeom>
        <a:solidFill xmlns:a="http://schemas.openxmlformats.org/drawingml/2006/main">
          <a:schemeClr val="accent4">
            <a:lumMod val="60000"/>
            <a:lumOff val="40000"/>
          </a:schemeClr>
        </a:solidFill>
        <a:ln xmlns:a="http://schemas.openxmlformats.org/drawingml/2006/main" w="76200">
          <a:solidFill>
            <a:srgbClr val="FFC000"/>
          </a:solidFill>
        </a:ln>
      </cdr:spPr>
      <cdr:style>
        <a:lnRef xmlns:a="http://schemas.openxmlformats.org/drawingml/2006/main" idx="1">
          <a:schemeClr val="accent4"/>
        </a:lnRef>
        <a:fillRef xmlns:a="http://schemas.openxmlformats.org/drawingml/2006/main" idx="2">
          <a:schemeClr val="accent4"/>
        </a:fillRef>
        <a:effectRef xmlns:a="http://schemas.openxmlformats.org/drawingml/2006/main" idx="1">
          <a:schemeClr val="accent4"/>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sz="2000" dirty="0" smtClean="0"/>
            <a:t>10 MD’s</a:t>
          </a:r>
        </a:p>
        <a:p xmlns:a="http://schemas.openxmlformats.org/drawingml/2006/main">
          <a:r>
            <a:rPr lang="en-US" sz="2000" dirty="0" smtClean="0"/>
            <a:t>100% Audited</a:t>
          </a:r>
          <a:endParaRPr lang="en-US" sz="2000" dirty="0"/>
        </a:p>
      </cdr:txBody>
    </cdr:sp>
  </cdr:relSizeAnchor>
</c:userShapes>
</file>

<file path=ppt/drawings/drawing7.xml><?xml version="1.0" encoding="utf-8"?>
<c:userShapes xmlns:c="http://schemas.openxmlformats.org/drawingml/2006/chart">
  <cdr:relSizeAnchor xmlns:cdr="http://schemas.openxmlformats.org/drawingml/2006/chartDrawing">
    <cdr:from>
      <cdr:x>0.73091</cdr:x>
      <cdr:y>0</cdr:y>
    </cdr:from>
    <cdr:to>
      <cdr:x>0.94909</cdr:x>
      <cdr:y>0.27924</cdr:y>
    </cdr:to>
    <cdr:sp macro="" textlink="">
      <cdr:nvSpPr>
        <cdr:cNvPr id="2" name="Rounded Rectangle 1"/>
        <cdr:cNvSpPr/>
      </cdr:nvSpPr>
      <cdr:spPr>
        <a:xfrm xmlns:a="http://schemas.openxmlformats.org/drawingml/2006/main">
          <a:off x="8108578" y="0"/>
          <a:ext cx="2420469" cy="1573306"/>
        </a:xfrm>
        <a:prstGeom xmlns:a="http://schemas.openxmlformats.org/drawingml/2006/main" prst="roundRect">
          <a:avLst/>
        </a:prstGeom>
        <a:ln xmlns:a="http://schemas.openxmlformats.org/drawingml/2006/main" w="76200">
          <a:solidFill>
            <a:srgbClr val="FF0000"/>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sz="2800" dirty="0" smtClean="0"/>
            <a:t>Total SB=115</a:t>
          </a:r>
        </a:p>
        <a:p xmlns:a="http://schemas.openxmlformats.org/drawingml/2006/main">
          <a:r>
            <a:rPr lang="en-US" sz="2800" dirty="0" smtClean="0"/>
            <a:t> END=3</a:t>
          </a:r>
        </a:p>
        <a:p xmlns:a="http://schemas.openxmlformats.org/drawingml/2006/main">
          <a:r>
            <a:rPr lang="en-US" sz="2800" dirty="0" smtClean="0">
              <a:solidFill>
                <a:srgbClr val="FF0000"/>
              </a:solidFill>
            </a:rPr>
            <a:t>Audited= 20%</a:t>
          </a:r>
          <a:endParaRPr lang="en-US" sz="2800"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354D9-E33D-49D8-BF1E-09A6A9710278}"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662B-588E-40B6-87D2-DF4E3F57142E}" type="slidenum">
              <a:rPr lang="en-US" smtClean="0"/>
              <a:t>‹#›</a:t>
            </a:fld>
            <a:endParaRPr lang="en-US"/>
          </a:p>
        </p:txBody>
      </p:sp>
    </p:spTree>
    <p:extLst>
      <p:ext uri="{BB962C8B-B14F-4D97-AF65-F5344CB8AC3E}">
        <p14:creationId xmlns:p14="http://schemas.microsoft.com/office/powerpoint/2010/main" val="175137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D4662B-588E-40B6-87D2-DF4E3F57142E}" type="slidenum">
              <a:rPr lang="en-US" smtClean="0"/>
              <a:t>23</a:t>
            </a:fld>
            <a:endParaRPr lang="en-US"/>
          </a:p>
        </p:txBody>
      </p:sp>
    </p:spTree>
    <p:extLst>
      <p:ext uri="{BB962C8B-B14F-4D97-AF65-F5344CB8AC3E}">
        <p14:creationId xmlns:p14="http://schemas.microsoft.com/office/powerpoint/2010/main" val="301464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C36D3-0A6E-4529-9F1E-2F038D590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C2A07DED-E1BF-4ECC-B792-41C1F65EF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066CB13A-2898-441F-9DDC-080B11FEB6E6}"/>
              </a:ext>
            </a:extLst>
          </p:cNvPr>
          <p:cNvSpPr>
            <a:spLocks noGrp="1"/>
          </p:cNvSpPr>
          <p:nvPr>
            <p:ph type="dt" sz="half" idx="10"/>
          </p:nvPr>
        </p:nvSpPr>
        <p:spPr/>
        <p:txBody>
          <a:bodyPr/>
          <a:lstStyle/>
          <a:p>
            <a:fld id="{85627D15-847E-45EB-AD8D-74AA414A6C7A}" type="datetime1">
              <a:rPr lang="x-none" smtClean="0"/>
              <a:t>05/11/2020</a:t>
            </a:fld>
            <a:endParaRPr lang="x-none"/>
          </a:p>
        </p:txBody>
      </p:sp>
      <p:sp>
        <p:nvSpPr>
          <p:cNvPr id="5" name="Footer Placeholder 4">
            <a:extLst>
              <a:ext uri="{FF2B5EF4-FFF2-40B4-BE49-F238E27FC236}">
                <a16:creationId xmlns:a16="http://schemas.microsoft.com/office/drawing/2014/main" xmlns="" id="{77AEC394-8822-4C3B-9BC5-92B595278359}"/>
              </a:ext>
            </a:extLst>
          </p:cNvPr>
          <p:cNvSpPr>
            <a:spLocks noGrp="1"/>
          </p:cNvSpPr>
          <p:nvPr>
            <p:ph type="ftr" sz="quarter" idx="11"/>
          </p:nvPr>
        </p:nvSpPr>
        <p:spPr/>
        <p:txBody>
          <a:bodyPr/>
          <a:lstStyle/>
          <a:p>
            <a:r>
              <a:rPr lang="en-GB" smtClean="0"/>
              <a:t>MRRH PERFORMANCE REVIEW JULY_SEPT 2020</a:t>
            </a:r>
            <a:endParaRPr lang="x-none"/>
          </a:p>
        </p:txBody>
      </p:sp>
      <p:sp>
        <p:nvSpPr>
          <p:cNvPr id="6" name="Slide Number Placeholder 5">
            <a:extLst>
              <a:ext uri="{FF2B5EF4-FFF2-40B4-BE49-F238E27FC236}">
                <a16:creationId xmlns:a16="http://schemas.microsoft.com/office/drawing/2014/main" xmlns="" id="{A2538C67-E067-4D66-9142-5EBA73E1EEE0}"/>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259380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96078-974C-4483-ADBD-DA73DBA33A27}"/>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AE4511C0-6FE3-462A-9240-8CCD50081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6D1A2EC8-1F25-41E2-8365-C9E7F203E91F}"/>
              </a:ext>
            </a:extLst>
          </p:cNvPr>
          <p:cNvSpPr>
            <a:spLocks noGrp="1"/>
          </p:cNvSpPr>
          <p:nvPr>
            <p:ph type="dt" sz="half" idx="10"/>
          </p:nvPr>
        </p:nvSpPr>
        <p:spPr/>
        <p:txBody>
          <a:bodyPr/>
          <a:lstStyle/>
          <a:p>
            <a:fld id="{4F811485-BF3C-4520-A138-460117A2CC05}" type="datetime1">
              <a:rPr lang="x-none" smtClean="0"/>
              <a:t>05/11/2020</a:t>
            </a:fld>
            <a:endParaRPr lang="x-none"/>
          </a:p>
        </p:txBody>
      </p:sp>
      <p:sp>
        <p:nvSpPr>
          <p:cNvPr id="5" name="Footer Placeholder 4">
            <a:extLst>
              <a:ext uri="{FF2B5EF4-FFF2-40B4-BE49-F238E27FC236}">
                <a16:creationId xmlns:a16="http://schemas.microsoft.com/office/drawing/2014/main" xmlns="" id="{270F1B57-5DAA-4592-9BA4-093D2DF2DD75}"/>
              </a:ext>
            </a:extLst>
          </p:cNvPr>
          <p:cNvSpPr>
            <a:spLocks noGrp="1"/>
          </p:cNvSpPr>
          <p:nvPr>
            <p:ph type="ftr" sz="quarter" idx="11"/>
          </p:nvPr>
        </p:nvSpPr>
        <p:spPr/>
        <p:txBody>
          <a:bodyPr/>
          <a:lstStyle/>
          <a:p>
            <a:r>
              <a:rPr lang="en-GB" smtClean="0"/>
              <a:t>MRRH PERFORMANCE REVIEW JULY_SEPT 2020</a:t>
            </a:r>
            <a:endParaRPr lang="x-none"/>
          </a:p>
        </p:txBody>
      </p:sp>
      <p:sp>
        <p:nvSpPr>
          <p:cNvPr id="6" name="Slide Number Placeholder 5">
            <a:extLst>
              <a:ext uri="{FF2B5EF4-FFF2-40B4-BE49-F238E27FC236}">
                <a16:creationId xmlns:a16="http://schemas.microsoft.com/office/drawing/2014/main" xmlns="" id="{0F7C1F2D-335E-46EB-82E3-BC114B8C657C}"/>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273969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BD9ED5-E990-435A-90DE-403AFEED14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76E05DD4-A90D-447A-A5B7-AB9079DC02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776091FC-9D07-453C-B3BB-6C7E9947B904}"/>
              </a:ext>
            </a:extLst>
          </p:cNvPr>
          <p:cNvSpPr>
            <a:spLocks noGrp="1"/>
          </p:cNvSpPr>
          <p:nvPr>
            <p:ph type="dt" sz="half" idx="10"/>
          </p:nvPr>
        </p:nvSpPr>
        <p:spPr/>
        <p:txBody>
          <a:bodyPr/>
          <a:lstStyle/>
          <a:p>
            <a:fld id="{5E9DBFE7-BC06-427C-8C49-A74AFD64A77A}" type="datetime1">
              <a:rPr lang="x-none" smtClean="0"/>
              <a:t>05/11/2020</a:t>
            </a:fld>
            <a:endParaRPr lang="x-none"/>
          </a:p>
        </p:txBody>
      </p:sp>
      <p:sp>
        <p:nvSpPr>
          <p:cNvPr id="5" name="Footer Placeholder 4">
            <a:extLst>
              <a:ext uri="{FF2B5EF4-FFF2-40B4-BE49-F238E27FC236}">
                <a16:creationId xmlns:a16="http://schemas.microsoft.com/office/drawing/2014/main" xmlns="" id="{3CFE44CB-1D31-48EA-8341-691D0C458A3D}"/>
              </a:ext>
            </a:extLst>
          </p:cNvPr>
          <p:cNvSpPr>
            <a:spLocks noGrp="1"/>
          </p:cNvSpPr>
          <p:nvPr>
            <p:ph type="ftr" sz="quarter" idx="11"/>
          </p:nvPr>
        </p:nvSpPr>
        <p:spPr/>
        <p:txBody>
          <a:bodyPr/>
          <a:lstStyle/>
          <a:p>
            <a:r>
              <a:rPr lang="en-GB" smtClean="0"/>
              <a:t>MRRH PERFORMANCE REVIEW JULY_SEPT 2020</a:t>
            </a:r>
            <a:endParaRPr lang="x-none"/>
          </a:p>
        </p:txBody>
      </p:sp>
      <p:sp>
        <p:nvSpPr>
          <p:cNvPr id="6" name="Slide Number Placeholder 5">
            <a:extLst>
              <a:ext uri="{FF2B5EF4-FFF2-40B4-BE49-F238E27FC236}">
                <a16:creationId xmlns:a16="http://schemas.microsoft.com/office/drawing/2014/main" xmlns="" id="{CC1E55BB-D7D3-4101-9FB9-C9F6A51A1F0A}"/>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99000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6A469-3ADA-4CCB-87A2-15D0E0ED3AD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21E7780F-2761-4222-8B76-02D203B89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5825EA23-8651-4277-9F2D-08BBB249CBD8}"/>
              </a:ext>
            </a:extLst>
          </p:cNvPr>
          <p:cNvSpPr>
            <a:spLocks noGrp="1"/>
          </p:cNvSpPr>
          <p:nvPr>
            <p:ph type="dt" sz="half" idx="10"/>
          </p:nvPr>
        </p:nvSpPr>
        <p:spPr/>
        <p:txBody>
          <a:bodyPr/>
          <a:lstStyle/>
          <a:p>
            <a:fld id="{0B2DD9F6-C767-465F-99D4-D1BB85B49BE4}" type="datetime1">
              <a:rPr lang="x-none" smtClean="0"/>
              <a:t>05/11/2020</a:t>
            </a:fld>
            <a:endParaRPr lang="x-none"/>
          </a:p>
        </p:txBody>
      </p:sp>
      <p:sp>
        <p:nvSpPr>
          <p:cNvPr id="5" name="Footer Placeholder 4">
            <a:extLst>
              <a:ext uri="{FF2B5EF4-FFF2-40B4-BE49-F238E27FC236}">
                <a16:creationId xmlns:a16="http://schemas.microsoft.com/office/drawing/2014/main" xmlns="" id="{08BA1408-C69C-44AD-AC6A-EE160D45B482}"/>
              </a:ext>
            </a:extLst>
          </p:cNvPr>
          <p:cNvSpPr>
            <a:spLocks noGrp="1"/>
          </p:cNvSpPr>
          <p:nvPr>
            <p:ph type="ftr" sz="quarter" idx="11"/>
          </p:nvPr>
        </p:nvSpPr>
        <p:spPr/>
        <p:txBody>
          <a:bodyPr/>
          <a:lstStyle/>
          <a:p>
            <a:r>
              <a:rPr lang="en-GB" smtClean="0"/>
              <a:t>MRRH PERFORMANCE REVIEW JULY_SEPT 2020</a:t>
            </a:r>
            <a:endParaRPr lang="x-none"/>
          </a:p>
        </p:txBody>
      </p:sp>
      <p:sp>
        <p:nvSpPr>
          <p:cNvPr id="6" name="Slide Number Placeholder 5">
            <a:extLst>
              <a:ext uri="{FF2B5EF4-FFF2-40B4-BE49-F238E27FC236}">
                <a16:creationId xmlns:a16="http://schemas.microsoft.com/office/drawing/2014/main" xmlns="" id="{23958963-A907-4056-B6D4-722573BBD49F}"/>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268886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DA1CB-2288-4C1B-8FE4-6E9B62E87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1484D884-0312-47AC-AE3C-C1D2D9B7D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F144CF8-2800-4033-8A0C-CE0AA9DB6EBE}"/>
              </a:ext>
            </a:extLst>
          </p:cNvPr>
          <p:cNvSpPr>
            <a:spLocks noGrp="1"/>
          </p:cNvSpPr>
          <p:nvPr>
            <p:ph type="dt" sz="half" idx="10"/>
          </p:nvPr>
        </p:nvSpPr>
        <p:spPr/>
        <p:txBody>
          <a:bodyPr/>
          <a:lstStyle/>
          <a:p>
            <a:fld id="{0630C4C9-5F35-4997-B70D-E3F241206063}" type="datetime1">
              <a:rPr lang="x-none" smtClean="0"/>
              <a:t>05/11/2020</a:t>
            </a:fld>
            <a:endParaRPr lang="x-none"/>
          </a:p>
        </p:txBody>
      </p:sp>
      <p:sp>
        <p:nvSpPr>
          <p:cNvPr id="5" name="Footer Placeholder 4">
            <a:extLst>
              <a:ext uri="{FF2B5EF4-FFF2-40B4-BE49-F238E27FC236}">
                <a16:creationId xmlns:a16="http://schemas.microsoft.com/office/drawing/2014/main" xmlns="" id="{B71DC45D-A586-409A-B2F0-56928DF19F51}"/>
              </a:ext>
            </a:extLst>
          </p:cNvPr>
          <p:cNvSpPr>
            <a:spLocks noGrp="1"/>
          </p:cNvSpPr>
          <p:nvPr>
            <p:ph type="ftr" sz="quarter" idx="11"/>
          </p:nvPr>
        </p:nvSpPr>
        <p:spPr/>
        <p:txBody>
          <a:bodyPr/>
          <a:lstStyle/>
          <a:p>
            <a:r>
              <a:rPr lang="en-GB" smtClean="0"/>
              <a:t>MRRH PERFORMANCE REVIEW JULY_SEPT 2020</a:t>
            </a:r>
            <a:endParaRPr lang="x-none"/>
          </a:p>
        </p:txBody>
      </p:sp>
      <p:sp>
        <p:nvSpPr>
          <p:cNvPr id="6" name="Slide Number Placeholder 5">
            <a:extLst>
              <a:ext uri="{FF2B5EF4-FFF2-40B4-BE49-F238E27FC236}">
                <a16:creationId xmlns:a16="http://schemas.microsoft.com/office/drawing/2014/main" xmlns="" id="{223FF574-DFA4-475E-8A9B-D2636AC82299}"/>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416916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BDA2-5EE4-4872-AAB7-C59A4CFF25B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BD2D7209-ACD7-46F0-BD0A-BFC9DFFFE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DB14049E-86F1-4AC4-AC63-454010308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C83237A0-A434-4BFA-A4EA-40B3F79765B7}"/>
              </a:ext>
            </a:extLst>
          </p:cNvPr>
          <p:cNvSpPr>
            <a:spLocks noGrp="1"/>
          </p:cNvSpPr>
          <p:nvPr>
            <p:ph type="dt" sz="half" idx="10"/>
          </p:nvPr>
        </p:nvSpPr>
        <p:spPr/>
        <p:txBody>
          <a:bodyPr/>
          <a:lstStyle/>
          <a:p>
            <a:fld id="{B50AA107-9C2A-4395-949B-6354EBAC59A8}" type="datetime1">
              <a:rPr lang="x-none" smtClean="0"/>
              <a:t>05/11/2020</a:t>
            </a:fld>
            <a:endParaRPr lang="x-none"/>
          </a:p>
        </p:txBody>
      </p:sp>
      <p:sp>
        <p:nvSpPr>
          <p:cNvPr id="6" name="Footer Placeholder 5">
            <a:extLst>
              <a:ext uri="{FF2B5EF4-FFF2-40B4-BE49-F238E27FC236}">
                <a16:creationId xmlns:a16="http://schemas.microsoft.com/office/drawing/2014/main" xmlns="" id="{2A7B8F04-3E95-4D2B-B9D3-F44225646718}"/>
              </a:ext>
            </a:extLst>
          </p:cNvPr>
          <p:cNvSpPr>
            <a:spLocks noGrp="1"/>
          </p:cNvSpPr>
          <p:nvPr>
            <p:ph type="ftr" sz="quarter" idx="11"/>
          </p:nvPr>
        </p:nvSpPr>
        <p:spPr/>
        <p:txBody>
          <a:bodyPr/>
          <a:lstStyle/>
          <a:p>
            <a:r>
              <a:rPr lang="en-GB" smtClean="0"/>
              <a:t>MRRH PERFORMANCE REVIEW JULY_SEPT 2020</a:t>
            </a:r>
            <a:endParaRPr lang="x-none"/>
          </a:p>
        </p:txBody>
      </p:sp>
      <p:sp>
        <p:nvSpPr>
          <p:cNvPr id="7" name="Slide Number Placeholder 6">
            <a:extLst>
              <a:ext uri="{FF2B5EF4-FFF2-40B4-BE49-F238E27FC236}">
                <a16:creationId xmlns:a16="http://schemas.microsoft.com/office/drawing/2014/main" xmlns="" id="{08556928-5869-4998-A679-E1AB2EBF7FDE}"/>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362992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C6A36-64D3-4BA4-8B6F-3ABC6D46D527}"/>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6E0A86B9-1FA0-4ECD-AD72-85BDBF9C7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B9E26A1-FFC3-4A6F-8CC1-6A0B34800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95F99EAB-C0D2-4352-812B-BED5415C8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92DA13D-221C-4F48-8D99-5F50E26E4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C3E1775B-C2EF-4705-89D4-0A551736101D}"/>
              </a:ext>
            </a:extLst>
          </p:cNvPr>
          <p:cNvSpPr>
            <a:spLocks noGrp="1"/>
          </p:cNvSpPr>
          <p:nvPr>
            <p:ph type="dt" sz="half" idx="10"/>
          </p:nvPr>
        </p:nvSpPr>
        <p:spPr/>
        <p:txBody>
          <a:bodyPr/>
          <a:lstStyle/>
          <a:p>
            <a:fld id="{ACD4FF31-7A25-4BA8-9FA2-58CD3307D904}" type="datetime1">
              <a:rPr lang="x-none" smtClean="0"/>
              <a:t>05/11/2020</a:t>
            </a:fld>
            <a:endParaRPr lang="x-none"/>
          </a:p>
        </p:txBody>
      </p:sp>
      <p:sp>
        <p:nvSpPr>
          <p:cNvPr id="8" name="Footer Placeholder 7">
            <a:extLst>
              <a:ext uri="{FF2B5EF4-FFF2-40B4-BE49-F238E27FC236}">
                <a16:creationId xmlns:a16="http://schemas.microsoft.com/office/drawing/2014/main" xmlns="" id="{70610D20-DB0E-415E-835C-62096A9E461D}"/>
              </a:ext>
            </a:extLst>
          </p:cNvPr>
          <p:cNvSpPr>
            <a:spLocks noGrp="1"/>
          </p:cNvSpPr>
          <p:nvPr>
            <p:ph type="ftr" sz="quarter" idx="11"/>
          </p:nvPr>
        </p:nvSpPr>
        <p:spPr/>
        <p:txBody>
          <a:bodyPr/>
          <a:lstStyle/>
          <a:p>
            <a:r>
              <a:rPr lang="en-GB" smtClean="0"/>
              <a:t>MRRH PERFORMANCE REVIEW JULY_SEPT 2020</a:t>
            </a:r>
            <a:endParaRPr lang="x-none"/>
          </a:p>
        </p:txBody>
      </p:sp>
      <p:sp>
        <p:nvSpPr>
          <p:cNvPr id="9" name="Slide Number Placeholder 8">
            <a:extLst>
              <a:ext uri="{FF2B5EF4-FFF2-40B4-BE49-F238E27FC236}">
                <a16:creationId xmlns:a16="http://schemas.microsoft.com/office/drawing/2014/main" xmlns="" id="{AA4CE44F-F3E0-4F20-9E43-ECA6067CEF34}"/>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423556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D13AE-2361-4C76-ADAA-2261721A03D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E6E2637A-5C24-4FB0-8EAD-45E5CCAFB110}"/>
              </a:ext>
            </a:extLst>
          </p:cNvPr>
          <p:cNvSpPr>
            <a:spLocks noGrp="1"/>
          </p:cNvSpPr>
          <p:nvPr>
            <p:ph type="dt" sz="half" idx="10"/>
          </p:nvPr>
        </p:nvSpPr>
        <p:spPr/>
        <p:txBody>
          <a:bodyPr/>
          <a:lstStyle/>
          <a:p>
            <a:fld id="{BBD8D917-BD60-48FD-95E9-6F1ECEF7FEE6}" type="datetime1">
              <a:rPr lang="x-none" smtClean="0"/>
              <a:t>05/11/2020</a:t>
            </a:fld>
            <a:endParaRPr lang="x-none"/>
          </a:p>
        </p:txBody>
      </p:sp>
      <p:sp>
        <p:nvSpPr>
          <p:cNvPr id="4" name="Footer Placeholder 3">
            <a:extLst>
              <a:ext uri="{FF2B5EF4-FFF2-40B4-BE49-F238E27FC236}">
                <a16:creationId xmlns:a16="http://schemas.microsoft.com/office/drawing/2014/main" xmlns="" id="{BB9E1C36-CE75-4BFD-A759-ACEEA93AF328}"/>
              </a:ext>
            </a:extLst>
          </p:cNvPr>
          <p:cNvSpPr>
            <a:spLocks noGrp="1"/>
          </p:cNvSpPr>
          <p:nvPr>
            <p:ph type="ftr" sz="quarter" idx="11"/>
          </p:nvPr>
        </p:nvSpPr>
        <p:spPr/>
        <p:txBody>
          <a:bodyPr/>
          <a:lstStyle/>
          <a:p>
            <a:r>
              <a:rPr lang="en-GB" smtClean="0"/>
              <a:t>MRRH PERFORMANCE REVIEW JULY_SEPT 2020</a:t>
            </a:r>
            <a:endParaRPr lang="x-none"/>
          </a:p>
        </p:txBody>
      </p:sp>
      <p:sp>
        <p:nvSpPr>
          <p:cNvPr id="5" name="Slide Number Placeholder 4">
            <a:extLst>
              <a:ext uri="{FF2B5EF4-FFF2-40B4-BE49-F238E27FC236}">
                <a16:creationId xmlns:a16="http://schemas.microsoft.com/office/drawing/2014/main" xmlns="" id="{D870C512-9E2C-4EA3-95F7-D76690414CAA}"/>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3402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F4E44D-E28E-4586-B379-CC10C48A5D96}"/>
              </a:ext>
            </a:extLst>
          </p:cNvPr>
          <p:cNvSpPr>
            <a:spLocks noGrp="1"/>
          </p:cNvSpPr>
          <p:nvPr>
            <p:ph type="dt" sz="half" idx="10"/>
          </p:nvPr>
        </p:nvSpPr>
        <p:spPr/>
        <p:txBody>
          <a:bodyPr/>
          <a:lstStyle/>
          <a:p>
            <a:fld id="{19EB9171-0DBB-42EE-96FF-1B2A6FC95CD9}" type="datetime1">
              <a:rPr lang="x-none" smtClean="0"/>
              <a:t>05/11/2020</a:t>
            </a:fld>
            <a:endParaRPr lang="x-none"/>
          </a:p>
        </p:txBody>
      </p:sp>
      <p:sp>
        <p:nvSpPr>
          <p:cNvPr id="3" name="Footer Placeholder 2">
            <a:extLst>
              <a:ext uri="{FF2B5EF4-FFF2-40B4-BE49-F238E27FC236}">
                <a16:creationId xmlns:a16="http://schemas.microsoft.com/office/drawing/2014/main" xmlns="" id="{6BD6A195-E374-4BBA-91E1-C138C4BDADF4}"/>
              </a:ext>
            </a:extLst>
          </p:cNvPr>
          <p:cNvSpPr>
            <a:spLocks noGrp="1"/>
          </p:cNvSpPr>
          <p:nvPr>
            <p:ph type="ftr" sz="quarter" idx="11"/>
          </p:nvPr>
        </p:nvSpPr>
        <p:spPr/>
        <p:txBody>
          <a:bodyPr/>
          <a:lstStyle/>
          <a:p>
            <a:r>
              <a:rPr lang="en-GB" smtClean="0"/>
              <a:t>MRRH PERFORMANCE REVIEW JULY_SEPT 2020</a:t>
            </a:r>
            <a:endParaRPr lang="x-none"/>
          </a:p>
        </p:txBody>
      </p:sp>
      <p:sp>
        <p:nvSpPr>
          <p:cNvPr id="4" name="Slide Number Placeholder 3">
            <a:extLst>
              <a:ext uri="{FF2B5EF4-FFF2-40B4-BE49-F238E27FC236}">
                <a16:creationId xmlns:a16="http://schemas.microsoft.com/office/drawing/2014/main" xmlns="" id="{4890AEFF-ED64-404D-B17B-78ECB5479944}"/>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14882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A989C-62D5-42D5-A842-A91D449BF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9099134F-3798-468E-9195-4641E13D2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BF5BABE2-95A4-4FD7-8ECB-103F9E33F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184D678-7D96-463E-9DDF-2B56488C7E03}"/>
              </a:ext>
            </a:extLst>
          </p:cNvPr>
          <p:cNvSpPr>
            <a:spLocks noGrp="1"/>
          </p:cNvSpPr>
          <p:nvPr>
            <p:ph type="dt" sz="half" idx="10"/>
          </p:nvPr>
        </p:nvSpPr>
        <p:spPr/>
        <p:txBody>
          <a:bodyPr/>
          <a:lstStyle/>
          <a:p>
            <a:fld id="{752F7E16-9831-47D7-88B4-FFCB053ADED1}" type="datetime1">
              <a:rPr lang="x-none" smtClean="0"/>
              <a:t>05/11/2020</a:t>
            </a:fld>
            <a:endParaRPr lang="x-none"/>
          </a:p>
        </p:txBody>
      </p:sp>
      <p:sp>
        <p:nvSpPr>
          <p:cNvPr id="6" name="Footer Placeholder 5">
            <a:extLst>
              <a:ext uri="{FF2B5EF4-FFF2-40B4-BE49-F238E27FC236}">
                <a16:creationId xmlns:a16="http://schemas.microsoft.com/office/drawing/2014/main" xmlns="" id="{8CEB6C3E-F8D7-4BD7-9B89-B7EBEBE5C337}"/>
              </a:ext>
            </a:extLst>
          </p:cNvPr>
          <p:cNvSpPr>
            <a:spLocks noGrp="1"/>
          </p:cNvSpPr>
          <p:nvPr>
            <p:ph type="ftr" sz="quarter" idx="11"/>
          </p:nvPr>
        </p:nvSpPr>
        <p:spPr/>
        <p:txBody>
          <a:bodyPr/>
          <a:lstStyle/>
          <a:p>
            <a:r>
              <a:rPr lang="en-GB" smtClean="0"/>
              <a:t>MRRH PERFORMANCE REVIEW JULY_SEPT 2020</a:t>
            </a:r>
            <a:endParaRPr lang="x-none"/>
          </a:p>
        </p:txBody>
      </p:sp>
      <p:sp>
        <p:nvSpPr>
          <p:cNvPr id="7" name="Slide Number Placeholder 6">
            <a:extLst>
              <a:ext uri="{FF2B5EF4-FFF2-40B4-BE49-F238E27FC236}">
                <a16:creationId xmlns:a16="http://schemas.microsoft.com/office/drawing/2014/main" xmlns="" id="{FB031E59-A188-4DA0-AA60-C5A55CBA9AA0}"/>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172650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7BBC0-1157-4B9D-BAC4-E2B6071EB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13DB9616-ECEB-4CFC-A438-DF5DBA114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D587C86B-566B-4701-904D-470ADB0FC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009918A-F3F4-4A8A-B6F4-BCFD189FA32D}"/>
              </a:ext>
            </a:extLst>
          </p:cNvPr>
          <p:cNvSpPr>
            <a:spLocks noGrp="1"/>
          </p:cNvSpPr>
          <p:nvPr>
            <p:ph type="dt" sz="half" idx="10"/>
          </p:nvPr>
        </p:nvSpPr>
        <p:spPr/>
        <p:txBody>
          <a:bodyPr/>
          <a:lstStyle/>
          <a:p>
            <a:fld id="{E8F5C72A-E89E-4457-8D17-EFE39F742E87}" type="datetime1">
              <a:rPr lang="x-none" smtClean="0"/>
              <a:t>05/11/2020</a:t>
            </a:fld>
            <a:endParaRPr lang="x-none"/>
          </a:p>
        </p:txBody>
      </p:sp>
      <p:sp>
        <p:nvSpPr>
          <p:cNvPr id="6" name="Footer Placeholder 5">
            <a:extLst>
              <a:ext uri="{FF2B5EF4-FFF2-40B4-BE49-F238E27FC236}">
                <a16:creationId xmlns:a16="http://schemas.microsoft.com/office/drawing/2014/main" xmlns="" id="{E0A78A05-D79E-4ED6-83F8-F812AE808ABE}"/>
              </a:ext>
            </a:extLst>
          </p:cNvPr>
          <p:cNvSpPr>
            <a:spLocks noGrp="1"/>
          </p:cNvSpPr>
          <p:nvPr>
            <p:ph type="ftr" sz="quarter" idx="11"/>
          </p:nvPr>
        </p:nvSpPr>
        <p:spPr/>
        <p:txBody>
          <a:bodyPr/>
          <a:lstStyle/>
          <a:p>
            <a:r>
              <a:rPr lang="en-GB" smtClean="0"/>
              <a:t>MRRH PERFORMANCE REVIEW JULY_SEPT 2020</a:t>
            </a:r>
            <a:endParaRPr lang="x-none"/>
          </a:p>
        </p:txBody>
      </p:sp>
      <p:sp>
        <p:nvSpPr>
          <p:cNvPr id="7" name="Slide Number Placeholder 6">
            <a:extLst>
              <a:ext uri="{FF2B5EF4-FFF2-40B4-BE49-F238E27FC236}">
                <a16:creationId xmlns:a16="http://schemas.microsoft.com/office/drawing/2014/main" xmlns="" id="{84197EBA-9DEE-43DB-8BF6-80C96109F119}"/>
              </a:ext>
            </a:extLst>
          </p:cNvPr>
          <p:cNvSpPr>
            <a:spLocks noGrp="1"/>
          </p:cNvSpPr>
          <p:nvPr>
            <p:ph type="sldNum" sz="quarter" idx="12"/>
          </p:nvPr>
        </p:nvSpPr>
        <p:spPr/>
        <p:txBody>
          <a:bodyPr/>
          <a:lstStyle/>
          <a:p>
            <a:fld id="{3157860D-D7E0-4825-9BE4-E310F037DFFB}" type="slidenum">
              <a:rPr lang="x-none" smtClean="0"/>
              <a:t>‹#›</a:t>
            </a:fld>
            <a:endParaRPr lang="x-none"/>
          </a:p>
        </p:txBody>
      </p:sp>
    </p:spTree>
    <p:extLst>
      <p:ext uri="{BB962C8B-B14F-4D97-AF65-F5344CB8AC3E}">
        <p14:creationId xmlns:p14="http://schemas.microsoft.com/office/powerpoint/2010/main" val="102286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8BCF53F-D63C-4F7B-8CD5-48C9D0E57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7CB36481-0188-413F-B43B-83C3CABE0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DB4C7E3A-AF04-4276-AE93-47522FC04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C961B-88FB-4578-B1CB-0C4ABDCB2B17}" type="datetime1">
              <a:rPr lang="x-none" smtClean="0"/>
              <a:t>05/11/2020</a:t>
            </a:fld>
            <a:endParaRPr lang="x-none"/>
          </a:p>
        </p:txBody>
      </p:sp>
      <p:sp>
        <p:nvSpPr>
          <p:cNvPr id="5" name="Footer Placeholder 4">
            <a:extLst>
              <a:ext uri="{FF2B5EF4-FFF2-40B4-BE49-F238E27FC236}">
                <a16:creationId xmlns:a16="http://schemas.microsoft.com/office/drawing/2014/main" xmlns="" id="{F4E9070C-A523-4C99-AE84-2C1787426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MRRH PERFORMANCE REVIEW JULY_SEPT 2020</a:t>
            </a:r>
            <a:endParaRPr lang="x-none"/>
          </a:p>
        </p:txBody>
      </p:sp>
      <p:sp>
        <p:nvSpPr>
          <p:cNvPr id="6" name="Slide Number Placeholder 5">
            <a:extLst>
              <a:ext uri="{FF2B5EF4-FFF2-40B4-BE49-F238E27FC236}">
                <a16:creationId xmlns:a16="http://schemas.microsoft.com/office/drawing/2014/main" xmlns="" id="{3FB3E8EF-64BB-40CE-B96A-0DE70DE2F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7860D-D7E0-4825-9BE4-E310F037DFFB}" type="slidenum">
              <a:rPr lang="x-none" smtClean="0"/>
              <a:t>‹#›</a:t>
            </a:fld>
            <a:endParaRPr lang="x-none"/>
          </a:p>
        </p:txBody>
      </p:sp>
    </p:spTree>
    <p:extLst>
      <p:ext uri="{BB962C8B-B14F-4D97-AF65-F5344CB8AC3E}">
        <p14:creationId xmlns:p14="http://schemas.microsoft.com/office/powerpoint/2010/main" val="396636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Microsoft_Excel_97-2003_Worksheet2.xls"/><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idx="4294967295"/>
          </p:nvPr>
        </p:nvSpPr>
        <p:spPr>
          <a:xfrm>
            <a:off x="661181" y="4153365"/>
            <a:ext cx="10515600" cy="1937946"/>
          </a:xfrm>
        </p:spPr>
        <p:txBody>
          <a:bodyPr>
            <a:normAutofit/>
          </a:bodyPr>
          <a:lstStyle/>
          <a:p>
            <a:pPr marL="0" indent="0" algn="ctr">
              <a:buNone/>
            </a:pPr>
            <a:r>
              <a:rPr lang="en-US" b="1" dirty="0" smtClean="0">
                <a:latin typeface="Times New Roman" panose="02020603050405020304" pitchFamily="18" charset="0"/>
                <a:cs typeface="Times New Roman" panose="02020603050405020304" pitchFamily="18" charset="0"/>
              </a:rPr>
              <a:t>MBARARA REGIONAL REFERRAL HOSPITAL JULY-SEPTEMBER 2020 PERFORMANCE REVIEW</a:t>
            </a:r>
          </a:p>
          <a:p>
            <a:endParaRPr lang="en-US" b="1" dirty="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6</a:t>
            </a:r>
            <a:r>
              <a:rPr lang="en-US" b="1" baseline="30000" dirty="0" smtClean="0">
                <a:latin typeface="Times New Roman" panose="02020603050405020304" pitchFamily="18" charset="0"/>
                <a:cs typeface="Times New Roman" panose="02020603050405020304" pitchFamily="18" charset="0"/>
              </a:rPr>
              <a:t>TH</a:t>
            </a:r>
            <a:r>
              <a:rPr lang="en-US" b="1" dirty="0" smtClean="0">
                <a:latin typeface="Times New Roman" panose="02020603050405020304" pitchFamily="18" charset="0"/>
                <a:cs typeface="Times New Roman" panose="02020603050405020304" pitchFamily="18" charset="0"/>
              </a:rPr>
              <a:t> NOVEMBER 2020</a:t>
            </a:r>
            <a:endParaRPr lang="en-US"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984738" y="1111348"/>
            <a:ext cx="3756074" cy="1941341"/>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8398412" y="1111348"/>
            <a:ext cx="2501974" cy="1941341"/>
          </a:xfrm>
          <a:prstGeom prst="rect">
            <a:avLst/>
          </a:prstGeom>
          <a:noFill/>
          <a:ln>
            <a:noFill/>
          </a:ln>
        </p:spPr>
      </p:pic>
    </p:spTree>
    <p:extLst>
      <p:ext uri="{BB962C8B-B14F-4D97-AF65-F5344CB8AC3E}">
        <p14:creationId xmlns:p14="http://schemas.microsoft.com/office/powerpoint/2010/main" val="40066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10</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2878406982"/>
              </p:ext>
            </p:extLst>
          </p:nvPr>
        </p:nvGraphicFramePr>
        <p:xfrm>
          <a:off x="379828" y="520505"/>
          <a:ext cx="11812172" cy="583584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615397" y="0"/>
            <a:ext cx="4825218" cy="520506"/>
          </a:xfrm>
          <a:prstGeom prst="rect">
            <a:avLst/>
          </a:prstGeom>
          <a:noFill/>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HTS JULY-SEPT 2020</a:t>
            </a:r>
            <a:endParaRPr lang="en-US" sz="2400" b="1" dirty="0">
              <a:solidFill>
                <a:schemeClr val="tx1"/>
              </a:solidFill>
            </a:endParaRPr>
          </a:p>
        </p:txBody>
      </p:sp>
    </p:spTree>
    <p:extLst>
      <p:ext uri="{BB962C8B-B14F-4D97-AF65-F5344CB8AC3E}">
        <p14:creationId xmlns:p14="http://schemas.microsoft.com/office/powerpoint/2010/main" val="1509012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11</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828859292"/>
              </p:ext>
            </p:extLst>
          </p:nvPr>
        </p:nvGraphicFramePr>
        <p:xfrm>
          <a:off x="321973" y="584775"/>
          <a:ext cx="11165982" cy="558420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855971" y="0"/>
            <a:ext cx="6286080" cy="584775"/>
          </a:xfrm>
          <a:prstGeom prst="rect">
            <a:avLst/>
          </a:prstGeom>
        </p:spPr>
        <p:txBody>
          <a:bodyPr wrap="none">
            <a:spAutoFit/>
          </a:bodyPr>
          <a:lstStyle/>
          <a:p>
            <a:r>
              <a:rPr lang="en-GB" sz="3200" b="1" dirty="0">
                <a:solidFill>
                  <a:srgbClr val="000000"/>
                </a:solidFill>
              </a:rPr>
              <a:t>Newly identified positives </a:t>
            </a:r>
            <a:r>
              <a:rPr lang="en-GB" sz="3200" b="1" dirty="0" err="1">
                <a:solidFill>
                  <a:srgbClr val="000000"/>
                </a:solidFill>
              </a:rPr>
              <a:t>Vs</a:t>
            </a:r>
            <a:r>
              <a:rPr lang="en-GB" sz="3200" b="1" dirty="0">
                <a:solidFill>
                  <a:srgbClr val="000000"/>
                </a:solidFill>
              </a:rPr>
              <a:t> target</a:t>
            </a:r>
            <a:r>
              <a:rPr lang="en-GB" sz="3200" b="1" dirty="0"/>
              <a:t> </a:t>
            </a:r>
            <a:endParaRPr lang="en-US" sz="3200" b="1" dirty="0"/>
          </a:p>
        </p:txBody>
      </p:sp>
      <p:sp>
        <p:nvSpPr>
          <p:cNvPr id="6" name="Rectangle 5"/>
          <p:cNvSpPr/>
          <p:nvPr/>
        </p:nvSpPr>
        <p:spPr>
          <a:xfrm>
            <a:off x="4178104" y="875762"/>
            <a:ext cx="6330461" cy="14876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Comments</a:t>
            </a:r>
            <a:r>
              <a:rPr lang="en-US" dirty="0" smtClean="0">
                <a:solidFill>
                  <a:schemeClr val="tx1"/>
                </a:solidFill>
              </a:rPr>
              <a:t> </a:t>
            </a:r>
          </a:p>
          <a:p>
            <a:pPr algn="ctr"/>
            <a:r>
              <a:rPr lang="en-US" sz="2300" dirty="0" smtClean="0">
                <a:solidFill>
                  <a:schemeClr val="tx1"/>
                </a:solidFill>
              </a:rPr>
              <a:t>Our weekly target was 23</a:t>
            </a:r>
          </a:p>
          <a:p>
            <a:pPr algn="ctr"/>
            <a:r>
              <a:rPr lang="en-US" sz="2300" dirty="0" smtClean="0">
                <a:solidFill>
                  <a:schemeClr val="tx1"/>
                </a:solidFill>
              </a:rPr>
              <a:t>We improved our HIV case identification in the last 4 weeks where the weekly target was achieved</a:t>
            </a:r>
          </a:p>
          <a:p>
            <a:pPr algn="ctr"/>
            <a:r>
              <a:rPr lang="en-US" dirty="0" smtClean="0"/>
              <a:t> </a:t>
            </a:r>
            <a:endParaRPr lang="en-US" dirty="0"/>
          </a:p>
        </p:txBody>
      </p:sp>
    </p:spTree>
    <p:extLst>
      <p:ext uri="{BB962C8B-B14F-4D97-AF65-F5344CB8AC3E}">
        <p14:creationId xmlns:p14="http://schemas.microsoft.com/office/powerpoint/2010/main" val="2870662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12</a:t>
            </a:fld>
            <a:endParaRPr lang="x-none"/>
          </a:p>
        </p:txBody>
      </p:sp>
      <p:sp>
        <p:nvSpPr>
          <p:cNvPr id="4" name="Rectangle 3"/>
          <p:cNvSpPr/>
          <p:nvPr/>
        </p:nvSpPr>
        <p:spPr>
          <a:xfrm>
            <a:off x="2505571" y="376642"/>
            <a:ext cx="6951518" cy="461665"/>
          </a:xfrm>
          <a:prstGeom prst="rect">
            <a:avLst/>
          </a:prstGeom>
        </p:spPr>
        <p:txBody>
          <a:bodyPr wrap="none">
            <a:spAutoFit/>
          </a:bodyPr>
          <a:lstStyle/>
          <a:p>
            <a:r>
              <a:rPr lang="en-US" sz="2400" b="1" dirty="0"/>
              <a:t>Linkage rates across the </a:t>
            </a:r>
            <a:r>
              <a:rPr lang="en-US" sz="2400" b="1" dirty="0" smtClean="0"/>
              <a:t>quarters Oct-2019-Sept 2020</a:t>
            </a:r>
            <a:endParaRPr lang="en-US" sz="2400" b="1" dirty="0"/>
          </a:p>
        </p:txBody>
      </p:sp>
      <p:graphicFrame>
        <p:nvGraphicFramePr>
          <p:cNvPr id="6" name="Chart 5"/>
          <p:cNvGraphicFramePr>
            <a:graphicFrameLocks/>
          </p:cNvGraphicFramePr>
          <p:nvPr>
            <p:extLst>
              <p:ext uri="{D42A27DB-BD31-4B8C-83A1-F6EECF244321}">
                <p14:modId xmlns:p14="http://schemas.microsoft.com/office/powerpoint/2010/main" val="170944567"/>
              </p:ext>
            </p:extLst>
          </p:nvPr>
        </p:nvGraphicFramePr>
        <p:xfrm>
          <a:off x="309092" y="1262130"/>
          <a:ext cx="10129136" cy="4997002"/>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10185009" y="2096086"/>
            <a:ext cx="2274276" cy="30104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Our Linkage rates </a:t>
            </a:r>
            <a:r>
              <a:rPr lang="en-US" sz="2400" dirty="0" smtClean="0">
                <a:solidFill>
                  <a:schemeClr val="tx1"/>
                </a:solidFill>
              </a:rPr>
              <a:t>have </a:t>
            </a:r>
            <a:r>
              <a:rPr lang="en-US" sz="2400" dirty="0">
                <a:solidFill>
                  <a:schemeClr val="tx1"/>
                </a:solidFill>
              </a:rPr>
              <a:t>improved in Q4 from 87% in Q3 to 96%  in Q4 due to various interventions put in place.</a:t>
            </a:r>
          </a:p>
        </p:txBody>
      </p:sp>
    </p:spTree>
    <p:extLst>
      <p:ext uri="{BB962C8B-B14F-4D97-AF65-F5344CB8AC3E}">
        <p14:creationId xmlns:p14="http://schemas.microsoft.com/office/powerpoint/2010/main" val="327176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13</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1829906909"/>
              </p:ext>
            </p:extLst>
          </p:nvPr>
        </p:nvGraphicFramePr>
        <p:xfrm>
          <a:off x="1210613" y="1009586"/>
          <a:ext cx="7892570" cy="5381297"/>
        </p:xfrm>
        <a:graphic>
          <a:graphicData uri="http://schemas.openxmlformats.org/drawingml/2006/table">
            <a:tbl>
              <a:tblPr firstRow="1" firstCol="1" bandRow="1">
                <a:tableStyleId>{21E4AEA4-8DFA-4A89-87EB-49C32662AFE0}</a:tableStyleId>
              </a:tblPr>
              <a:tblGrid>
                <a:gridCol w="3991342"/>
                <a:gridCol w="1228367"/>
                <a:gridCol w="1420837"/>
                <a:gridCol w="1252024"/>
              </a:tblGrid>
              <a:tr h="432812">
                <a:tc>
                  <a:txBody>
                    <a:bodyPr/>
                    <a:lstStyle/>
                    <a:p>
                      <a:pPr algn="just">
                        <a:spcAft>
                          <a:spcPts val="1100"/>
                        </a:spcAft>
                      </a:pPr>
                      <a:r>
                        <a:rPr lang="en-US" sz="2400" dirty="0">
                          <a:effectLst/>
                        </a:rPr>
                        <a:t>Modality</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HTS_TST</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TST_POS</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Yield</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551">
                <a:tc>
                  <a:txBody>
                    <a:bodyPr/>
                    <a:lstStyle/>
                    <a:p>
                      <a:pPr algn="just">
                        <a:spcAft>
                          <a:spcPts val="1100"/>
                        </a:spcAft>
                      </a:pPr>
                      <a:r>
                        <a:rPr lang="en-US" sz="2400" dirty="0">
                          <a:effectLst/>
                        </a:rPr>
                        <a:t>Other PITC (</a:t>
                      </a:r>
                      <a:r>
                        <a:rPr lang="en-US" sz="2400" dirty="0" err="1">
                          <a:effectLst/>
                        </a:rPr>
                        <a:t>incl</a:t>
                      </a:r>
                      <a:r>
                        <a:rPr lang="en-US" sz="2400" dirty="0">
                          <a:effectLst/>
                        </a:rPr>
                        <a:t> tests for TB </a:t>
                      </a:r>
                      <a:r>
                        <a:rPr lang="en-US" sz="2400" dirty="0" err="1">
                          <a:effectLst/>
                        </a:rPr>
                        <a:t>pts</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9,320</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260</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2.8%</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812">
                <a:tc>
                  <a:txBody>
                    <a:bodyPr/>
                    <a:lstStyle/>
                    <a:p>
                      <a:pPr algn="just">
                        <a:spcAft>
                          <a:spcPts val="1100"/>
                        </a:spcAft>
                      </a:pPr>
                      <a:r>
                        <a:rPr lang="en-US" sz="2400" dirty="0">
                          <a:effectLst/>
                        </a:rPr>
                        <a:t>Pediatric</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152</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7</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4.6%</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6917">
                <a:tc>
                  <a:txBody>
                    <a:bodyPr/>
                    <a:lstStyle/>
                    <a:p>
                      <a:pPr algn="just">
                        <a:spcAft>
                          <a:spcPts val="1100"/>
                        </a:spcAft>
                      </a:pPr>
                      <a:r>
                        <a:rPr lang="en-US" sz="2400" dirty="0">
                          <a:effectLst/>
                        </a:rPr>
                        <a:t>Index Facility Client testing</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388</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268</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69.1%</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6917">
                <a:tc>
                  <a:txBody>
                    <a:bodyPr/>
                    <a:lstStyle/>
                    <a:p>
                      <a:pPr algn="just">
                        <a:spcAft>
                          <a:spcPts val="1100"/>
                        </a:spcAft>
                      </a:pPr>
                      <a:r>
                        <a:rPr lang="en-US" sz="2400" dirty="0">
                          <a:effectLst/>
                        </a:rPr>
                        <a:t>Index Community Client testing</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391</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190</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48.6%</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812">
                <a:tc>
                  <a:txBody>
                    <a:bodyPr/>
                    <a:lstStyle/>
                    <a:p>
                      <a:pPr algn="just">
                        <a:spcAft>
                          <a:spcPts val="1100"/>
                        </a:spcAft>
                      </a:pPr>
                      <a:r>
                        <a:rPr lang="en-US" sz="2400">
                          <a:effectLst/>
                        </a:rPr>
                        <a:t>MOBILE COMMUNITY</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228</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7</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3.1%</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812">
                <a:tc>
                  <a:txBody>
                    <a:bodyPr/>
                    <a:lstStyle/>
                    <a:p>
                      <a:pPr algn="just">
                        <a:spcAft>
                          <a:spcPts val="1100"/>
                        </a:spcAft>
                      </a:pPr>
                      <a:r>
                        <a:rPr lang="en-US" sz="2400">
                          <a:effectLst/>
                        </a:rPr>
                        <a:t>PMTCT (ANC 1 only)</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1835</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51</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2.8%</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6917">
                <a:tc>
                  <a:txBody>
                    <a:bodyPr/>
                    <a:lstStyle/>
                    <a:p>
                      <a:pPr algn="just">
                        <a:spcAft>
                          <a:spcPts val="1100"/>
                        </a:spcAft>
                      </a:pPr>
                      <a:r>
                        <a:rPr lang="en-US" sz="2400">
                          <a:effectLst/>
                        </a:rPr>
                        <a:t>PMTCT Post ANC Pregnancy/L&amp;D/BF</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1,991</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7</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0.4%</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812">
                <a:tc>
                  <a:txBody>
                    <a:bodyPr/>
                    <a:lstStyle/>
                    <a:p>
                      <a:pPr algn="just">
                        <a:spcAft>
                          <a:spcPts val="1100"/>
                        </a:spcAft>
                      </a:pPr>
                      <a:r>
                        <a:rPr lang="en-US" sz="2400">
                          <a:effectLst/>
                        </a:rPr>
                        <a:t>VCT COMMUNITY</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344</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04</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1.2%</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459">
                <a:tc>
                  <a:txBody>
                    <a:bodyPr/>
                    <a:lstStyle/>
                    <a:p>
                      <a:pPr algn="just">
                        <a:spcAft>
                          <a:spcPts val="1100"/>
                        </a:spcAft>
                      </a:pPr>
                      <a:r>
                        <a:rPr lang="en-US" sz="2400">
                          <a:effectLst/>
                        </a:rPr>
                        <a:t>Grand Total</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14,649</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a:effectLst/>
                        </a:rPr>
                        <a:t>794</a:t>
                      </a:r>
                      <a:endParaRPr lang="en-US" sz="240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1100"/>
                        </a:spcAft>
                      </a:pPr>
                      <a:r>
                        <a:rPr lang="en-US" sz="2400" dirty="0">
                          <a:effectLst/>
                        </a:rPr>
                        <a:t>5.4%</a:t>
                      </a:r>
                      <a:endParaRPr lang="en-US" sz="2400" dirty="0">
                        <a:effectLst/>
                        <a:latin typeface="Calibri"/>
                        <a:ea typeface="Times New Roman"/>
                        <a:cs typeface="Angsana New"/>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1129553" y="298240"/>
            <a:ext cx="10224247" cy="461665"/>
          </a:xfrm>
          <a:prstGeom prst="rect">
            <a:avLst/>
          </a:prstGeom>
        </p:spPr>
        <p:txBody>
          <a:bodyPr wrap="square">
            <a:spAutoFit/>
          </a:bodyPr>
          <a:lstStyle/>
          <a:p>
            <a:r>
              <a:rPr lang="en-US" sz="2400" b="1" dirty="0"/>
              <a:t>Table showing </a:t>
            </a:r>
            <a:r>
              <a:rPr lang="en-US" sz="2400" b="1" dirty="0" smtClean="0"/>
              <a:t>yield </a:t>
            </a:r>
            <a:r>
              <a:rPr lang="en-US" sz="2400" b="1" dirty="0"/>
              <a:t>at different testing points from Oct 2019 to Sept 2020</a:t>
            </a:r>
          </a:p>
        </p:txBody>
      </p:sp>
      <p:sp>
        <p:nvSpPr>
          <p:cNvPr id="6" name="Rectangle 5"/>
          <p:cNvSpPr/>
          <p:nvPr/>
        </p:nvSpPr>
        <p:spPr>
          <a:xfrm>
            <a:off x="9481625" y="1129237"/>
            <a:ext cx="2710375" cy="34286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Comments</a:t>
            </a:r>
          </a:p>
          <a:p>
            <a:pPr marL="285750" indent="-285750" algn="ctr">
              <a:buFont typeface="Wingdings" panose="05000000000000000000" pitchFamily="2" charset="2"/>
              <a:buChar char="v"/>
            </a:pPr>
            <a:r>
              <a:rPr lang="en-US" dirty="0" smtClean="0">
                <a:solidFill>
                  <a:schemeClr val="tx1"/>
                </a:solidFill>
              </a:rPr>
              <a:t>During the year, 14,649 clients received HIV Testing with 794(5.4%) clients testing Positive</a:t>
            </a:r>
          </a:p>
          <a:p>
            <a:pPr marL="285750" indent="-285750" algn="ctr">
              <a:buFont typeface="Wingdings" panose="05000000000000000000" pitchFamily="2" charset="2"/>
              <a:buChar char="v"/>
            </a:pPr>
            <a:r>
              <a:rPr lang="en-US" dirty="0" smtClean="0">
                <a:solidFill>
                  <a:schemeClr val="tx1"/>
                </a:solidFill>
              </a:rPr>
              <a:t>Index testing(Both Community and Facility yielded most at 48.6% and 69.1% respectively)</a:t>
            </a:r>
          </a:p>
          <a:p>
            <a:pPr marL="285750" indent="-285750" algn="ctr">
              <a:buFont typeface="Wingdings" panose="05000000000000000000" pitchFamily="2" charset="2"/>
              <a:buChar char="v"/>
            </a:pPr>
            <a:r>
              <a:rPr lang="en-US" dirty="0" smtClean="0">
                <a:solidFill>
                  <a:schemeClr val="tx1"/>
                </a:solidFill>
              </a:rPr>
              <a:t>Index testing contributed 58% of the total Positives</a:t>
            </a:r>
          </a:p>
          <a:p>
            <a:pPr algn="ctr"/>
            <a:endParaRPr lang="en-US" dirty="0"/>
          </a:p>
        </p:txBody>
      </p:sp>
    </p:spTree>
    <p:extLst>
      <p:ext uri="{BB962C8B-B14F-4D97-AF65-F5344CB8AC3E}">
        <p14:creationId xmlns:p14="http://schemas.microsoft.com/office/powerpoint/2010/main" val="1255439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14</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1064086730"/>
              </p:ext>
            </p:extLst>
          </p:nvPr>
        </p:nvGraphicFramePr>
        <p:xfrm>
          <a:off x="347731" y="1442435"/>
          <a:ext cx="10315976" cy="479094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385232" y="332639"/>
            <a:ext cx="6766148" cy="584775"/>
          </a:xfrm>
          <a:prstGeom prst="rect">
            <a:avLst/>
          </a:prstGeom>
        </p:spPr>
        <p:txBody>
          <a:bodyPr wrap="none">
            <a:spAutoFit/>
          </a:bodyPr>
          <a:lstStyle/>
          <a:p>
            <a:r>
              <a:rPr lang="en-US" sz="3200" b="1" dirty="0">
                <a:solidFill>
                  <a:srgbClr val="000000"/>
                </a:solidFill>
              </a:rPr>
              <a:t>HTS SELF </a:t>
            </a:r>
            <a:r>
              <a:rPr lang="en-US" sz="3200" b="1" dirty="0" smtClean="0">
                <a:solidFill>
                  <a:srgbClr val="000000"/>
                </a:solidFill>
              </a:rPr>
              <a:t>TESTING Oct-2019-Sept 2020</a:t>
            </a:r>
            <a:r>
              <a:rPr lang="en-US" sz="3200" b="1" dirty="0" smtClean="0"/>
              <a:t> </a:t>
            </a:r>
            <a:endParaRPr lang="en-US" sz="3200" b="1" dirty="0"/>
          </a:p>
        </p:txBody>
      </p:sp>
    </p:spTree>
    <p:extLst>
      <p:ext uri="{BB962C8B-B14F-4D97-AF65-F5344CB8AC3E}">
        <p14:creationId xmlns:p14="http://schemas.microsoft.com/office/powerpoint/2010/main" val="203390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15</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599768657"/>
              </p:ext>
            </p:extLst>
          </p:nvPr>
        </p:nvGraphicFramePr>
        <p:xfrm>
          <a:off x="932041" y="981808"/>
          <a:ext cx="8605838" cy="500686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380912" y="281124"/>
            <a:ext cx="7430176" cy="584775"/>
          </a:xfrm>
          <a:prstGeom prst="rect">
            <a:avLst/>
          </a:prstGeom>
        </p:spPr>
        <p:txBody>
          <a:bodyPr wrap="none">
            <a:spAutoFit/>
          </a:bodyPr>
          <a:lstStyle/>
          <a:p>
            <a:r>
              <a:rPr lang="en-US" sz="3200" b="1" dirty="0">
                <a:solidFill>
                  <a:srgbClr val="000000"/>
                </a:solidFill>
              </a:rPr>
              <a:t>HTS </a:t>
            </a:r>
            <a:r>
              <a:rPr lang="en-US" sz="3200" b="1" dirty="0" smtClean="0">
                <a:solidFill>
                  <a:srgbClr val="000000"/>
                </a:solidFill>
              </a:rPr>
              <a:t>RECENCY </a:t>
            </a:r>
            <a:r>
              <a:rPr lang="en-US" sz="3200" b="1" dirty="0">
                <a:solidFill>
                  <a:srgbClr val="000000"/>
                </a:solidFill>
              </a:rPr>
              <a:t>TESTING</a:t>
            </a:r>
            <a:r>
              <a:rPr lang="en-US" sz="3200" b="1" dirty="0"/>
              <a:t> </a:t>
            </a:r>
            <a:r>
              <a:rPr lang="en-US" sz="3200" b="1" dirty="0" smtClean="0"/>
              <a:t>Oct 2019-Sept 2020</a:t>
            </a:r>
            <a:endParaRPr lang="en-US" sz="3200" b="1" dirty="0"/>
          </a:p>
        </p:txBody>
      </p:sp>
      <p:sp>
        <p:nvSpPr>
          <p:cNvPr id="6" name="Rectangle 5"/>
          <p:cNvSpPr/>
          <p:nvPr/>
        </p:nvSpPr>
        <p:spPr>
          <a:xfrm>
            <a:off x="9144001" y="1094703"/>
            <a:ext cx="2884868" cy="3309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r>
              <a:rPr lang="en-US" sz="2400" dirty="0">
                <a:solidFill>
                  <a:schemeClr val="tx1"/>
                </a:solidFill>
              </a:rPr>
              <a:t>RRH conducted 72 </a:t>
            </a:r>
            <a:r>
              <a:rPr lang="en-US" sz="2400" dirty="0" err="1">
                <a:solidFill>
                  <a:schemeClr val="tx1"/>
                </a:solidFill>
              </a:rPr>
              <a:t>recency</a:t>
            </a:r>
            <a:r>
              <a:rPr lang="en-US" sz="2400" dirty="0">
                <a:solidFill>
                  <a:schemeClr val="tx1"/>
                </a:solidFill>
              </a:rPr>
              <a:t> HIV tests, of which, 07 were recent, 64 were long term and 01 turned negative</a:t>
            </a:r>
          </a:p>
        </p:txBody>
      </p:sp>
    </p:spTree>
    <p:extLst>
      <p:ext uri="{BB962C8B-B14F-4D97-AF65-F5344CB8AC3E}">
        <p14:creationId xmlns:p14="http://schemas.microsoft.com/office/powerpoint/2010/main" val="3335686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US" altLang="en-US" sz="6600" b="1" dirty="0">
                <a:solidFill>
                  <a:srgbClr val="1D6D32"/>
                </a:solidFill>
              </a:rPr>
              <a:t>ART CARE&amp;TREATMENT</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40049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17</a:t>
            </a:fld>
            <a:endParaRPr lang="x-none"/>
          </a:p>
        </p:txBody>
      </p:sp>
      <p:graphicFrame>
        <p:nvGraphicFramePr>
          <p:cNvPr id="4" name="Chart 3"/>
          <p:cNvGraphicFramePr>
            <a:graphicFrameLocks/>
          </p:cNvGraphicFramePr>
          <p:nvPr>
            <p:extLst/>
          </p:nvPr>
        </p:nvGraphicFramePr>
        <p:xfrm>
          <a:off x="231820" y="1236372"/>
          <a:ext cx="9643700" cy="502276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390919" y="422010"/>
            <a:ext cx="9066726" cy="461665"/>
          </a:xfrm>
          <a:prstGeom prst="rect">
            <a:avLst/>
          </a:prstGeom>
        </p:spPr>
        <p:txBody>
          <a:bodyPr wrap="square">
            <a:spAutoFit/>
          </a:bodyPr>
          <a:lstStyle/>
          <a:p>
            <a:r>
              <a:rPr lang="en-US" sz="2400" b="1" dirty="0">
                <a:ea typeface="Times New Roman" panose="02020603050405020304" pitchFamily="18" charset="0"/>
                <a:cs typeface="Angsana New"/>
              </a:rPr>
              <a:t>Newly enrolled clients and clients current</a:t>
            </a:r>
            <a:r>
              <a:rPr lang="en-US" sz="2400" dirty="0">
                <a:ea typeface="Times New Roman" panose="02020603050405020304" pitchFamily="18" charset="0"/>
                <a:cs typeface="Angsana New"/>
              </a:rPr>
              <a:t> </a:t>
            </a:r>
            <a:r>
              <a:rPr lang="en-US" sz="2400" b="1" dirty="0">
                <a:ea typeface="Times New Roman" panose="02020603050405020304" pitchFamily="18" charset="0"/>
                <a:cs typeface="Angsana New"/>
              </a:rPr>
              <a:t>in care across the quarters</a:t>
            </a:r>
            <a:endParaRPr lang="en-US" sz="2400" dirty="0"/>
          </a:p>
        </p:txBody>
      </p:sp>
      <p:sp>
        <p:nvSpPr>
          <p:cNvPr id="6" name="Rectangle 5"/>
          <p:cNvSpPr/>
          <p:nvPr/>
        </p:nvSpPr>
        <p:spPr>
          <a:xfrm>
            <a:off x="9734843" y="1488757"/>
            <a:ext cx="2569699" cy="22954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Net Loss 235</a:t>
            </a:r>
          </a:p>
          <a:p>
            <a:pPr marL="342900" indent="-342900" algn="ctr">
              <a:buFont typeface="Wingdings" panose="05000000000000000000" pitchFamily="2" charset="2"/>
              <a:buChar char="§"/>
            </a:pPr>
            <a:r>
              <a:rPr lang="en-US" sz="2400" dirty="0" smtClean="0">
                <a:solidFill>
                  <a:schemeClr val="tx1"/>
                </a:solidFill>
              </a:rPr>
              <a:t>Transferred out 205(87.2%)</a:t>
            </a:r>
          </a:p>
          <a:p>
            <a:pPr marL="342900" indent="-342900" algn="ctr">
              <a:buFont typeface="Wingdings" panose="05000000000000000000" pitchFamily="2" charset="2"/>
              <a:buChar char="§"/>
            </a:pPr>
            <a:r>
              <a:rPr lang="en-US" sz="2400" dirty="0" smtClean="0">
                <a:solidFill>
                  <a:schemeClr val="tx1"/>
                </a:solidFill>
              </a:rPr>
              <a:t>Died 09(3.8%)</a:t>
            </a:r>
          </a:p>
          <a:p>
            <a:pPr marL="342900" indent="-342900" algn="ctr">
              <a:buFont typeface="Wingdings" panose="05000000000000000000" pitchFamily="2" charset="2"/>
              <a:buChar char="§"/>
            </a:pPr>
            <a:r>
              <a:rPr lang="en-US" sz="2400" dirty="0" smtClean="0">
                <a:solidFill>
                  <a:schemeClr val="tx1"/>
                </a:solidFill>
              </a:rPr>
              <a:t>Lost to follow-up 21(9%)</a:t>
            </a:r>
            <a:endParaRPr lang="en-US" sz="2400" dirty="0">
              <a:solidFill>
                <a:schemeClr val="tx1"/>
              </a:solidFill>
            </a:endParaRPr>
          </a:p>
        </p:txBody>
      </p:sp>
    </p:spTree>
    <p:extLst>
      <p:ext uri="{BB962C8B-B14F-4D97-AF65-F5344CB8AC3E}">
        <p14:creationId xmlns:p14="http://schemas.microsoft.com/office/powerpoint/2010/main" val="206726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18</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60295987"/>
              </p:ext>
            </p:extLst>
          </p:nvPr>
        </p:nvGraphicFramePr>
        <p:xfrm>
          <a:off x="464023" y="886265"/>
          <a:ext cx="11245755" cy="529617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457498" y="171786"/>
            <a:ext cx="7780335" cy="553357"/>
          </a:xfrm>
          <a:prstGeom prst="rect">
            <a:avLst/>
          </a:prstGeom>
        </p:spPr>
        <p:txBody>
          <a:bodyPr wrap="none">
            <a:spAutoFit/>
          </a:bodyPr>
          <a:lstStyle/>
          <a:p>
            <a:pPr algn="ctr">
              <a:lnSpc>
                <a:spcPct val="107000"/>
              </a:lnSpc>
              <a:spcAft>
                <a:spcPts val="800"/>
              </a:spcAft>
            </a:pPr>
            <a:r>
              <a:rPr lang="en-GB" sz="2800" b="1" dirty="0">
                <a:latin typeface="Calibri" panose="020F0502020204030204" pitchFamily="34" charset="0"/>
                <a:ea typeface="Calibri" panose="020F0502020204030204" pitchFamily="34" charset="0"/>
                <a:cs typeface="Times New Roman" panose="02020603050405020304" pitchFamily="18" charset="0"/>
              </a:rPr>
              <a:t>Newly enrolled on ART by </a:t>
            </a:r>
            <a:r>
              <a:rPr lang="en-GB" sz="2800" b="1" dirty="0" smtClean="0">
                <a:latin typeface="Calibri" panose="020F0502020204030204" pitchFamily="34" charset="0"/>
                <a:ea typeface="Calibri" panose="020F0502020204030204" pitchFamily="34" charset="0"/>
                <a:cs typeface="Times New Roman" panose="02020603050405020304" pitchFamily="18" charset="0"/>
              </a:rPr>
              <a:t>district   (July-Sept 2020)</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886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B97EF02-57D2-411B-8994-A395947B505D}"/>
              </a:ext>
            </a:extLst>
          </p:cNvPr>
          <p:cNvSpPr>
            <a:spLocks noGrp="1"/>
          </p:cNvSpPr>
          <p:nvPr>
            <p:ph type="title"/>
          </p:nvPr>
        </p:nvSpPr>
        <p:spPr>
          <a:xfrm>
            <a:off x="838200" y="154110"/>
            <a:ext cx="10515600" cy="605546"/>
          </a:xfrm>
        </p:spPr>
        <p:txBody>
          <a:bodyPr>
            <a:normAutofit fontScale="90000"/>
          </a:bodyPr>
          <a:lstStyle/>
          <a:p>
            <a:pPr algn="ctr"/>
            <a:r>
              <a:rPr lang="en-GB" b="1" dirty="0"/>
              <a:t>ACTIVE </a:t>
            </a:r>
            <a:r>
              <a:rPr lang="en-GB" b="1" dirty="0" smtClean="0"/>
              <a:t>CLIENTS by Regimen Line  Sept 2020</a:t>
            </a:r>
            <a:endParaRPr lang="x-none" b="1" dirty="0"/>
          </a:p>
        </p:txBody>
      </p:sp>
      <p:graphicFrame>
        <p:nvGraphicFramePr>
          <p:cNvPr id="6" name="Content Placeholder 5">
            <a:extLst>
              <a:ext uri="{FF2B5EF4-FFF2-40B4-BE49-F238E27FC236}">
                <a16:creationId xmlns:a16="http://schemas.microsoft.com/office/drawing/2014/main" xmlns="" id="{32BA9E2F-7153-450B-9CB5-60BA6FC4E61C}"/>
              </a:ext>
            </a:extLst>
          </p:cNvPr>
          <p:cNvGraphicFramePr>
            <a:graphicFrameLocks noGrp="1"/>
          </p:cNvGraphicFramePr>
          <p:nvPr>
            <p:ph idx="1"/>
            <p:extLst>
              <p:ext uri="{D42A27DB-BD31-4B8C-83A1-F6EECF244321}">
                <p14:modId xmlns:p14="http://schemas.microsoft.com/office/powerpoint/2010/main" val="124710175"/>
              </p:ext>
            </p:extLst>
          </p:nvPr>
        </p:nvGraphicFramePr>
        <p:xfrm>
          <a:off x="838200" y="759656"/>
          <a:ext cx="10515600" cy="5417307"/>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19</a:t>
            </a:fld>
            <a:endParaRPr lang="x-none"/>
          </a:p>
        </p:txBody>
      </p:sp>
      <p:sp>
        <p:nvSpPr>
          <p:cNvPr id="5" name="Rectangle 4"/>
          <p:cNvSpPr/>
          <p:nvPr/>
        </p:nvSpPr>
        <p:spPr>
          <a:xfrm>
            <a:off x="6993228" y="759657"/>
            <a:ext cx="4855335" cy="25462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Comments</a:t>
            </a:r>
          </a:p>
          <a:p>
            <a:pPr marL="285750" indent="-285750">
              <a:buFont typeface="Wingdings" panose="05000000000000000000" pitchFamily="2" charset="2"/>
              <a:buChar char="§"/>
            </a:pPr>
            <a:r>
              <a:rPr lang="en-US" sz="2400" dirty="0" smtClean="0">
                <a:solidFill>
                  <a:schemeClr val="tx1"/>
                </a:solidFill>
              </a:rPr>
              <a:t>1</a:t>
            </a:r>
            <a:r>
              <a:rPr lang="en-US" sz="2400" baseline="30000" dirty="0" smtClean="0">
                <a:solidFill>
                  <a:schemeClr val="tx1"/>
                </a:solidFill>
              </a:rPr>
              <a:t>st</a:t>
            </a:r>
            <a:r>
              <a:rPr lang="en-US" sz="2400" dirty="0" smtClean="0">
                <a:solidFill>
                  <a:schemeClr val="tx1"/>
                </a:solidFill>
              </a:rPr>
              <a:t> line regimen accounted for 90% of our active clients , 9.84% for 2</a:t>
            </a:r>
            <a:r>
              <a:rPr lang="en-US" sz="2400" baseline="30000" dirty="0" smtClean="0">
                <a:solidFill>
                  <a:schemeClr val="tx1"/>
                </a:solidFill>
              </a:rPr>
              <a:t>nd</a:t>
            </a:r>
            <a:r>
              <a:rPr lang="en-US" sz="2400" dirty="0" smtClean="0">
                <a:solidFill>
                  <a:schemeClr val="tx1"/>
                </a:solidFill>
              </a:rPr>
              <a:t> line and 0.16% for 3</a:t>
            </a:r>
            <a:r>
              <a:rPr lang="en-US" sz="2400" baseline="30000" dirty="0" smtClean="0">
                <a:solidFill>
                  <a:schemeClr val="tx1"/>
                </a:solidFill>
              </a:rPr>
              <a:t>rd</a:t>
            </a:r>
            <a:r>
              <a:rPr lang="en-US" sz="2400" dirty="0" smtClean="0">
                <a:solidFill>
                  <a:schemeClr val="tx1"/>
                </a:solidFill>
              </a:rPr>
              <a:t> line</a:t>
            </a:r>
          </a:p>
          <a:p>
            <a:pPr marL="285750" indent="-285750">
              <a:buFont typeface="Wingdings" panose="05000000000000000000" pitchFamily="2" charset="2"/>
              <a:buChar char="§"/>
            </a:pPr>
            <a:r>
              <a:rPr lang="en-US" sz="2400" dirty="0" smtClean="0">
                <a:solidFill>
                  <a:schemeClr val="tx1"/>
                </a:solidFill>
              </a:rPr>
              <a:t>Male clients seem to be failing  as more are on 3</a:t>
            </a:r>
            <a:r>
              <a:rPr lang="en-US" sz="2400" baseline="30000" dirty="0" smtClean="0">
                <a:solidFill>
                  <a:schemeClr val="tx1"/>
                </a:solidFill>
              </a:rPr>
              <a:t>rd</a:t>
            </a:r>
            <a:r>
              <a:rPr lang="en-US" sz="2400" dirty="0" smtClean="0">
                <a:solidFill>
                  <a:schemeClr val="tx1"/>
                </a:solidFill>
              </a:rPr>
              <a:t> line than female</a:t>
            </a:r>
          </a:p>
          <a:p>
            <a:pPr marL="285750" indent="-285750" algn="ctr">
              <a:buFont typeface="Wingdings" panose="05000000000000000000" pitchFamily="2" charset="2"/>
              <a:buChar char="§"/>
            </a:pPr>
            <a:endParaRPr lang="en-US" dirty="0" smtClean="0">
              <a:solidFill>
                <a:schemeClr val="tx1"/>
              </a:solidFill>
            </a:endParaRPr>
          </a:p>
          <a:p>
            <a:pPr algn="ctr"/>
            <a:endParaRPr lang="en-US" dirty="0"/>
          </a:p>
        </p:txBody>
      </p:sp>
    </p:spTree>
    <p:extLst>
      <p:ext uri="{BB962C8B-B14F-4D97-AF65-F5344CB8AC3E}">
        <p14:creationId xmlns:p14="http://schemas.microsoft.com/office/powerpoint/2010/main" val="349925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a:t>
            </a:fld>
            <a:endParaRPr lang="x-none"/>
          </a:p>
        </p:txBody>
      </p:sp>
      <p:pic>
        <p:nvPicPr>
          <p:cNvPr id="1026" name="Picture 3" descr="Map&#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0" y="573737"/>
            <a:ext cx="9852337" cy="57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797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20</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2636583442"/>
              </p:ext>
            </p:extLst>
          </p:nvPr>
        </p:nvGraphicFramePr>
        <p:xfrm>
          <a:off x="347729" y="701789"/>
          <a:ext cx="11462197" cy="565456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4038600" y="178568"/>
            <a:ext cx="5296002" cy="523220"/>
          </a:xfrm>
          <a:prstGeom prst="rect">
            <a:avLst/>
          </a:prstGeom>
        </p:spPr>
        <p:txBody>
          <a:bodyPr wrap="none">
            <a:spAutoFit/>
          </a:bodyPr>
          <a:lstStyle/>
          <a:p>
            <a:pPr algn="ctr"/>
            <a:r>
              <a:rPr lang="en-US" sz="2800" b="1" dirty="0"/>
              <a:t>Active by age category and gender</a:t>
            </a:r>
          </a:p>
        </p:txBody>
      </p:sp>
      <p:sp>
        <p:nvSpPr>
          <p:cNvPr id="6" name="Rectangle 5"/>
          <p:cNvSpPr/>
          <p:nvPr/>
        </p:nvSpPr>
        <p:spPr>
          <a:xfrm>
            <a:off x="1406768" y="912803"/>
            <a:ext cx="6527410" cy="1492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Comments</a:t>
            </a:r>
          </a:p>
          <a:p>
            <a:r>
              <a:rPr lang="en-US" sz="2400" dirty="0" smtClean="0">
                <a:solidFill>
                  <a:schemeClr val="tx1"/>
                </a:solidFill>
              </a:rPr>
              <a:t>5% of our active clients are children(0-14 years)</a:t>
            </a:r>
          </a:p>
          <a:p>
            <a:pPr algn="ctr"/>
            <a:r>
              <a:rPr lang="en-US" sz="2400" dirty="0" smtClean="0">
                <a:solidFill>
                  <a:schemeClr val="tx1"/>
                </a:solidFill>
              </a:rPr>
              <a:t>95% are adults(3% of 15-19 years and 92% of age 20+ years</a:t>
            </a:r>
            <a:r>
              <a:rPr lang="en-US" dirty="0" smtClean="0"/>
              <a:t>)</a:t>
            </a:r>
            <a:endParaRPr lang="en-US" dirty="0"/>
          </a:p>
        </p:txBody>
      </p:sp>
    </p:spTree>
    <p:extLst>
      <p:ext uri="{BB962C8B-B14F-4D97-AF65-F5344CB8AC3E}">
        <p14:creationId xmlns:p14="http://schemas.microsoft.com/office/powerpoint/2010/main" val="1430786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DD4DE1AB-3DE1-4801-9C5F-D2510A7984D0}"/>
              </a:ext>
            </a:extLst>
          </p:cNvPr>
          <p:cNvGraphicFramePr>
            <a:graphicFrameLocks noGrp="1"/>
          </p:cNvGraphicFramePr>
          <p:nvPr>
            <p:ph idx="4294967295"/>
            <p:extLst>
              <p:ext uri="{D42A27DB-BD31-4B8C-83A1-F6EECF244321}">
                <p14:modId xmlns:p14="http://schemas.microsoft.com/office/powerpoint/2010/main" val="2384999093"/>
              </p:ext>
            </p:extLst>
          </p:nvPr>
        </p:nvGraphicFramePr>
        <p:xfrm>
          <a:off x="596347" y="437322"/>
          <a:ext cx="11079837" cy="5739641"/>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21</a:t>
            </a:fld>
            <a:endParaRPr lang="x-none"/>
          </a:p>
        </p:txBody>
      </p:sp>
    </p:spTree>
    <p:extLst>
      <p:ext uri="{BB962C8B-B14F-4D97-AF65-F5344CB8AC3E}">
        <p14:creationId xmlns:p14="http://schemas.microsoft.com/office/powerpoint/2010/main" val="3133132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22</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2173839708"/>
              </p:ext>
            </p:extLst>
          </p:nvPr>
        </p:nvGraphicFramePr>
        <p:xfrm>
          <a:off x="489044" y="1126395"/>
          <a:ext cx="8079475" cy="5029200"/>
        </p:xfrm>
        <a:graphic>
          <a:graphicData uri="http://schemas.openxmlformats.org/drawingml/2006/table">
            <a:tbl>
              <a:tblPr>
                <a:tableStyleId>{22838BEF-8BB2-4498-84A7-C5851F593DF1}</a:tableStyleId>
              </a:tblPr>
              <a:tblGrid>
                <a:gridCol w="3257853"/>
                <a:gridCol w="2085025"/>
                <a:gridCol w="2736597"/>
              </a:tblGrid>
              <a:tr h="298090">
                <a:tc>
                  <a:txBody>
                    <a:bodyPr/>
                    <a:lstStyle/>
                    <a:p>
                      <a:pPr algn="l" fontAlgn="b"/>
                      <a:r>
                        <a:rPr lang="en-US" sz="2000" u="none" strike="noStrike" dirty="0">
                          <a:effectLst/>
                        </a:rPr>
                        <a:t>Kasese</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0.17%</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Rakai</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0.20%</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Kanungu</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30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0.26%</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Lyantonde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33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0.28%</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Mitooma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0.35%</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Kabale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0.39%</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dirty="0" smtClean="0">
                          <a:effectLst/>
                        </a:rPr>
                        <a:t>Rwampara</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50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0.43%</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Kamwengye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56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0.48%</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Rukungiri</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111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0.96%</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Sheema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252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2.17%</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Ibanda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265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2.29%</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Ntungamo</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467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4.03%</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Kiruhura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581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5.01%</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Bushenyi</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712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6.14%</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Isingiro</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1648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14.22%</a:t>
                      </a:r>
                      <a:endParaRPr lang="en-US" sz="2000" b="0" i="0" u="none" strike="noStrike">
                        <a:solidFill>
                          <a:srgbClr val="000000"/>
                        </a:solidFill>
                        <a:effectLst/>
                        <a:latin typeface="Calibri" panose="020F0502020204030204" pitchFamily="34" charset="0"/>
                      </a:endParaRPr>
                    </a:p>
                  </a:txBody>
                  <a:tcPr marL="9525" marR="9525" marT="9525" marB="0" anchor="b"/>
                </a:tc>
              </a:tr>
              <a:tr h="298090">
                <a:tc>
                  <a:txBody>
                    <a:bodyPr/>
                    <a:lstStyle/>
                    <a:p>
                      <a:pPr algn="l" fontAlgn="b"/>
                      <a:r>
                        <a:rPr lang="en-US" sz="2000" u="none" strike="noStrike">
                          <a:effectLst/>
                        </a:rPr>
                        <a:t>Mbarara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7133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61.56%</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Rectangle 4"/>
          <p:cNvSpPr/>
          <p:nvPr/>
        </p:nvSpPr>
        <p:spPr>
          <a:xfrm>
            <a:off x="8610600" y="1132764"/>
            <a:ext cx="3581400" cy="5049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ln w="0"/>
                <a:solidFill>
                  <a:schemeClr val="tx1"/>
                </a:solidFill>
                <a:effectLst>
                  <a:outerShdw blurRad="38100" dist="19050" dir="2700000" algn="tl" rotWithShape="0">
                    <a:schemeClr val="dk1">
                      <a:alpha val="40000"/>
                    </a:schemeClr>
                  </a:outerShdw>
                </a:effectLst>
              </a:rPr>
              <a:t>Bukomansimbi, Fortportal, </a:t>
            </a:r>
            <a:r>
              <a:rPr lang="en-US" sz="2400" dirty="0" smtClean="0">
                <a:ln w="0"/>
                <a:solidFill>
                  <a:schemeClr val="tx1"/>
                </a:solidFill>
                <a:effectLst>
                  <a:outerShdw blurRad="38100" dist="19050" dir="2700000" algn="tl" rotWithShape="0">
                    <a:schemeClr val="dk1">
                      <a:alpha val="40000"/>
                    </a:schemeClr>
                  </a:outerShdw>
                </a:effectLst>
              </a:rPr>
              <a:t>Kaabongo, Kalangala</a:t>
            </a:r>
            <a:r>
              <a:rPr lang="en-US" sz="2400" dirty="0">
                <a:ln w="0"/>
                <a:solidFill>
                  <a:schemeClr val="tx1"/>
                </a:solidFill>
                <a:effectLst>
                  <a:outerShdw blurRad="38100" dist="19050" dir="2700000" algn="tl" rotWithShape="0">
                    <a:schemeClr val="dk1">
                      <a:alpha val="40000"/>
                    </a:schemeClr>
                  </a:outerShdw>
                </a:effectLst>
              </a:rPr>
              <a:t>, Kibaale, Masindi, </a:t>
            </a:r>
            <a:r>
              <a:rPr lang="en-US" sz="2400" dirty="0" err="1">
                <a:ln w="0"/>
                <a:solidFill>
                  <a:schemeClr val="tx1"/>
                </a:solidFill>
                <a:effectLst>
                  <a:outerShdw blurRad="38100" dist="19050" dir="2700000" algn="tl" rotWithShape="0">
                    <a:schemeClr val="dk1">
                      <a:alpha val="40000"/>
                    </a:schemeClr>
                  </a:outerShdw>
                </a:effectLst>
              </a:rPr>
              <a:t>Mpigi</a:t>
            </a:r>
            <a:r>
              <a:rPr lang="en-US" sz="2400" dirty="0">
                <a:ln w="0"/>
                <a:solidFill>
                  <a:schemeClr val="tx1"/>
                </a:solidFill>
                <a:effectLst>
                  <a:outerShdw blurRad="38100" dist="19050" dir="2700000" algn="tl" rotWithShape="0">
                    <a:schemeClr val="dk1">
                      <a:alpha val="40000"/>
                    </a:schemeClr>
                  </a:outerShdw>
                </a:effectLst>
              </a:rPr>
              <a:t>, </a:t>
            </a:r>
            <a:r>
              <a:rPr lang="en-US" sz="2400" dirty="0" err="1">
                <a:ln w="0"/>
                <a:solidFill>
                  <a:schemeClr val="tx1"/>
                </a:solidFill>
                <a:effectLst>
                  <a:outerShdw blurRad="38100" dist="19050" dir="2700000" algn="tl" rotWithShape="0">
                    <a:schemeClr val="dk1">
                      <a:alpha val="40000"/>
                    </a:schemeClr>
                  </a:outerShdw>
                </a:effectLst>
              </a:rPr>
              <a:t>Mubende</a:t>
            </a:r>
            <a:r>
              <a:rPr lang="en-US" sz="2400" dirty="0">
                <a:ln w="0"/>
                <a:solidFill>
                  <a:schemeClr val="tx1"/>
                </a:solidFill>
                <a:effectLst>
                  <a:outerShdw blurRad="38100" dist="19050" dir="2700000" algn="tl" rotWithShape="0">
                    <a:schemeClr val="dk1">
                      <a:alpha val="40000"/>
                    </a:schemeClr>
                  </a:outerShdw>
                </a:effectLst>
              </a:rPr>
              <a:t>, </a:t>
            </a:r>
            <a:r>
              <a:rPr lang="en-US" sz="2400" dirty="0" err="1">
                <a:ln w="0"/>
                <a:solidFill>
                  <a:schemeClr val="tx1"/>
                </a:solidFill>
                <a:effectLst>
                  <a:outerShdw blurRad="38100" dist="19050" dir="2700000" algn="tl" rotWithShape="0">
                    <a:schemeClr val="dk1">
                      <a:alpha val="40000"/>
                    </a:schemeClr>
                  </a:outerShdw>
                </a:effectLst>
              </a:rPr>
              <a:t>Rukiga</a:t>
            </a:r>
            <a:r>
              <a:rPr lang="en-US" sz="2400" dirty="0">
                <a:ln w="0"/>
                <a:solidFill>
                  <a:schemeClr val="tx1"/>
                </a:solidFill>
                <a:effectLst>
                  <a:outerShdw blurRad="38100" dist="19050" dir="2700000" algn="tl" rotWithShape="0">
                    <a:schemeClr val="dk1">
                      <a:alpha val="40000"/>
                    </a:schemeClr>
                  </a:outerShdw>
                </a:effectLst>
              </a:rPr>
              <a:t>, </a:t>
            </a:r>
            <a:r>
              <a:rPr lang="en-US" sz="2400" dirty="0" err="1">
                <a:ln w="0"/>
                <a:solidFill>
                  <a:schemeClr val="tx1"/>
                </a:solidFill>
                <a:effectLst>
                  <a:outerShdw blurRad="38100" dist="19050" dir="2700000" algn="tl" rotWithShape="0">
                    <a:schemeClr val="dk1">
                      <a:alpha val="40000"/>
                    </a:schemeClr>
                  </a:outerShdw>
                </a:effectLst>
              </a:rPr>
              <a:t>Sanga</a:t>
            </a:r>
            <a:r>
              <a:rPr lang="en-US" sz="2400" dirty="0">
                <a:ln w="0"/>
                <a:solidFill>
                  <a:schemeClr val="tx1"/>
                </a:solidFill>
                <a:effectLst>
                  <a:outerShdw blurRad="38100" dist="19050" dir="2700000" algn="tl" rotWithShape="0">
                    <a:schemeClr val="dk1">
                      <a:alpha val="40000"/>
                    </a:schemeClr>
                  </a:outerShdw>
                </a:effectLst>
              </a:rPr>
              <a:t>, </a:t>
            </a:r>
            <a:r>
              <a:rPr lang="en-US" sz="2400" dirty="0" err="1">
                <a:ln w="0"/>
                <a:solidFill>
                  <a:schemeClr val="tx1"/>
                </a:solidFill>
                <a:effectLst>
                  <a:outerShdw blurRad="38100" dist="19050" dir="2700000" algn="tl" rotWithShape="0">
                    <a:schemeClr val="dk1">
                      <a:alpha val="40000"/>
                    </a:schemeClr>
                  </a:outerShdw>
                </a:effectLst>
              </a:rPr>
              <a:t>Soroti</a:t>
            </a:r>
            <a:r>
              <a:rPr lang="en-US" sz="2400" dirty="0">
                <a:ln w="0"/>
                <a:solidFill>
                  <a:schemeClr val="tx1"/>
                </a:solidFill>
                <a:effectLst>
                  <a:outerShdw blurRad="38100" dist="19050" dir="2700000" algn="tl" rotWithShape="0">
                    <a:schemeClr val="dk1">
                      <a:alpha val="40000"/>
                    </a:schemeClr>
                  </a:outerShdw>
                </a:effectLst>
              </a:rPr>
              <a:t>, Tanzania, </a:t>
            </a:r>
            <a:r>
              <a:rPr lang="en-US" sz="2400" dirty="0" err="1">
                <a:ln w="0"/>
                <a:solidFill>
                  <a:schemeClr val="tx1"/>
                </a:solidFill>
                <a:effectLst>
                  <a:outerShdw blurRad="38100" dist="19050" dir="2700000" algn="tl" rotWithShape="0">
                    <a:schemeClr val="dk1">
                      <a:alpha val="40000"/>
                    </a:schemeClr>
                  </a:outerShdw>
                </a:effectLst>
              </a:rPr>
              <a:t>Buhweju</a:t>
            </a:r>
            <a:r>
              <a:rPr lang="en-US" sz="2400" dirty="0">
                <a:ln w="0"/>
                <a:solidFill>
                  <a:schemeClr val="tx1"/>
                </a:solidFill>
                <a:effectLst>
                  <a:outerShdw blurRad="38100" dist="19050" dir="2700000" algn="tl" rotWithShape="0">
                    <a:schemeClr val="dk1">
                      <a:alpha val="40000"/>
                    </a:schemeClr>
                  </a:outerShdw>
                </a:effectLst>
              </a:rPr>
              <a:t>, </a:t>
            </a:r>
            <a:r>
              <a:rPr lang="en-US" sz="2400" dirty="0" err="1">
                <a:ln w="0"/>
                <a:solidFill>
                  <a:schemeClr val="tx1"/>
                </a:solidFill>
                <a:effectLst>
                  <a:outerShdw blurRad="38100" dist="19050" dir="2700000" algn="tl" rotWithShape="0">
                    <a:schemeClr val="dk1">
                      <a:alpha val="40000"/>
                    </a:schemeClr>
                  </a:outerShdw>
                </a:effectLst>
              </a:rPr>
              <a:t>Rubirizi</a:t>
            </a:r>
            <a:r>
              <a:rPr lang="en-US" sz="2400" dirty="0">
                <a:ln w="0"/>
                <a:solidFill>
                  <a:schemeClr val="tx1"/>
                </a:solidFill>
                <a:effectLst>
                  <a:outerShdw blurRad="38100" dist="19050" dir="2700000" algn="tl" rotWithShape="0">
                    <a:schemeClr val="dk1">
                      <a:alpha val="40000"/>
                    </a:schemeClr>
                  </a:outerShdw>
                </a:effectLst>
              </a:rPr>
              <a:t>, </a:t>
            </a:r>
            <a:r>
              <a:rPr lang="en-US" sz="2400" dirty="0" err="1">
                <a:ln w="0"/>
                <a:solidFill>
                  <a:schemeClr val="tx1"/>
                </a:solidFill>
                <a:effectLst>
                  <a:outerShdw blurRad="38100" dist="19050" dir="2700000" algn="tl" rotWithShape="0">
                    <a:schemeClr val="dk1">
                      <a:alpha val="40000"/>
                    </a:schemeClr>
                  </a:outerShdw>
                </a:effectLst>
              </a:rPr>
              <a:t>Masaka</a:t>
            </a:r>
            <a:r>
              <a:rPr lang="en-US" sz="2400" dirty="0">
                <a:ln w="0"/>
                <a:solidFill>
                  <a:schemeClr val="tx1"/>
                </a:solidFill>
                <a:effectLst>
                  <a:outerShdw blurRad="38100" dist="19050" dir="2700000" algn="tl" rotWithShape="0">
                    <a:schemeClr val="dk1">
                      <a:alpha val="40000"/>
                    </a:schemeClr>
                  </a:outerShdw>
                </a:effectLst>
              </a:rPr>
              <a:t>, Kampala</a:t>
            </a:r>
          </a:p>
          <a:p>
            <a:pPr algn="just"/>
            <a:r>
              <a:rPr lang="en-GB" sz="2400" dirty="0" smtClean="0">
                <a:ln w="0"/>
                <a:solidFill>
                  <a:schemeClr val="tx1"/>
                </a:solidFill>
                <a:effectLst>
                  <a:outerShdw blurRad="38100" dist="19050" dir="2700000" algn="tl" rotWithShape="0">
                    <a:schemeClr val="dk1">
                      <a:alpha val="40000"/>
                    </a:schemeClr>
                  </a:outerShdw>
                </a:effectLst>
              </a:rPr>
              <a:t>Give us less than 20 patients each,</a:t>
            </a:r>
          </a:p>
          <a:p>
            <a:pPr algn="just"/>
            <a:r>
              <a:rPr lang="en-GB" sz="2400" dirty="0" smtClean="0">
                <a:ln w="0"/>
                <a:solidFill>
                  <a:schemeClr val="tx1"/>
                </a:solidFill>
                <a:effectLst>
                  <a:outerShdw blurRad="38100" dist="19050" dir="2700000" algn="tl" rotWithShape="0">
                    <a:schemeClr val="dk1">
                      <a:alpha val="40000"/>
                    </a:schemeClr>
                  </a:outerShdw>
                </a:effectLst>
              </a:rPr>
              <a:t>70% of active clients in </a:t>
            </a:r>
            <a:r>
              <a:rPr lang="en-GB" sz="2400" dirty="0" err="1" smtClean="0">
                <a:ln w="0"/>
                <a:solidFill>
                  <a:schemeClr val="tx1"/>
                </a:solidFill>
                <a:effectLst>
                  <a:outerShdw blurRad="38100" dist="19050" dir="2700000" algn="tl" rotWithShape="0">
                    <a:schemeClr val="dk1">
                      <a:alpha val="40000"/>
                    </a:schemeClr>
                  </a:outerShdw>
                </a:effectLst>
              </a:rPr>
              <a:t>Mbarara</a:t>
            </a:r>
            <a:r>
              <a:rPr lang="en-GB" sz="2400" dirty="0" smtClean="0">
                <a:ln w="0"/>
                <a:solidFill>
                  <a:schemeClr val="tx1"/>
                </a:solidFill>
                <a:effectLst>
                  <a:outerShdw blurRad="38100" dist="19050" dir="2700000" algn="tl" rotWithShape="0">
                    <a:schemeClr val="dk1">
                      <a:alpha val="40000"/>
                    </a:schemeClr>
                  </a:outerShdw>
                </a:effectLst>
              </a:rPr>
              <a:t> come from the city. </a:t>
            </a:r>
            <a:r>
              <a:rPr lang="en-GB" sz="2400" dirty="0" err="1" smtClean="0">
                <a:ln w="0"/>
                <a:solidFill>
                  <a:schemeClr val="tx1"/>
                </a:solidFill>
                <a:effectLst>
                  <a:outerShdw blurRad="38100" dist="19050" dir="2700000" algn="tl" rotWithShape="0">
                    <a:schemeClr val="dk1">
                      <a:alpha val="40000"/>
                    </a:schemeClr>
                  </a:outerShdw>
                </a:effectLst>
              </a:rPr>
              <a:t>Isingiro</a:t>
            </a:r>
            <a:r>
              <a:rPr lang="en-GB" sz="2400" dirty="0" smtClean="0">
                <a:ln w="0"/>
                <a:solidFill>
                  <a:schemeClr val="tx1"/>
                </a:solidFill>
                <a:effectLst>
                  <a:outerShdw blurRad="38100" dist="19050" dir="2700000" algn="tl" rotWithShape="0">
                    <a:schemeClr val="dk1">
                      <a:alpha val="40000"/>
                    </a:schemeClr>
                  </a:outerShdw>
                </a:effectLst>
              </a:rPr>
              <a:t> also gives us a significant percentage 14.2%</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924939" y="405493"/>
            <a:ext cx="6342121" cy="553357"/>
          </a:xfrm>
          <a:prstGeom prst="rect">
            <a:avLst/>
          </a:prstGeom>
        </p:spPr>
        <p:txBody>
          <a:bodyPr wrap="none">
            <a:spAutoFit/>
          </a:bodyPr>
          <a:lstStyle/>
          <a:p>
            <a:pPr>
              <a:lnSpc>
                <a:spcPct val="107000"/>
              </a:lnSpc>
              <a:spcAft>
                <a:spcPts val="800"/>
              </a:spcAft>
              <a:tabLst>
                <a:tab pos="923925" algn="l"/>
              </a:tabLst>
            </a:pPr>
            <a:r>
              <a:rPr lang="en-GB" sz="2800" dirty="0">
                <a:latin typeface="Calibri" panose="020F0502020204030204" pitchFamily="34" charset="0"/>
                <a:ea typeface="Calibri" panose="020F0502020204030204" pitchFamily="34" charset="0"/>
                <a:cs typeface="Times New Roman" panose="02020603050405020304" pitchFamily="18" charset="0"/>
              </a:rPr>
              <a:t>MRRH Active clients distributed by District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21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9C3F448-17BA-4AF9-92FD-220A40BDEA1D}"/>
              </a:ext>
            </a:extLst>
          </p:cNvPr>
          <p:cNvGraphicFramePr>
            <a:graphicFrameLocks noGrp="1"/>
          </p:cNvGraphicFramePr>
          <p:nvPr>
            <p:extLst>
              <p:ext uri="{D42A27DB-BD31-4B8C-83A1-F6EECF244321}">
                <p14:modId xmlns:p14="http://schemas.microsoft.com/office/powerpoint/2010/main" val="1975725410"/>
              </p:ext>
            </p:extLst>
          </p:nvPr>
        </p:nvGraphicFramePr>
        <p:xfrm>
          <a:off x="100977" y="798491"/>
          <a:ext cx="7964850" cy="5495181"/>
        </p:xfrm>
        <a:graphic>
          <a:graphicData uri="http://schemas.openxmlformats.org/drawingml/2006/table">
            <a:tbl>
              <a:tblPr>
                <a:tableStyleId>{22838BEF-8BB2-4498-84A7-C5851F593DF1}</a:tableStyleId>
              </a:tblPr>
              <a:tblGrid>
                <a:gridCol w="2873220">
                  <a:extLst>
                    <a:ext uri="{9D8B030D-6E8A-4147-A177-3AD203B41FA5}">
                      <a16:colId xmlns:a16="http://schemas.microsoft.com/office/drawing/2014/main" xmlns="" val="4109269985"/>
                    </a:ext>
                  </a:extLst>
                </a:gridCol>
                <a:gridCol w="2215496">
                  <a:extLst>
                    <a:ext uri="{9D8B030D-6E8A-4147-A177-3AD203B41FA5}">
                      <a16:colId xmlns:a16="http://schemas.microsoft.com/office/drawing/2014/main" xmlns="" val="4104843811"/>
                    </a:ext>
                  </a:extLst>
                </a:gridCol>
                <a:gridCol w="2876134">
                  <a:extLst>
                    <a:ext uri="{9D8B030D-6E8A-4147-A177-3AD203B41FA5}">
                      <a16:colId xmlns:a16="http://schemas.microsoft.com/office/drawing/2014/main" xmlns="" val="583293473"/>
                    </a:ext>
                  </a:extLst>
                </a:gridCol>
              </a:tblGrid>
              <a:tr h="527600">
                <a:tc>
                  <a:txBody>
                    <a:bodyPr/>
                    <a:lstStyle/>
                    <a:p>
                      <a:pPr algn="l" fontAlgn="b"/>
                      <a:r>
                        <a:rPr lang="en-GB" sz="2000" b="1" u="none" strike="noStrike" dirty="0">
                          <a:effectLst/>
                        </a:rPr>
                        <a:t>District</a:t>
                      </a:r>
                      <a:endParaRPr lang="en-GB" sz="2000" b="1" i="0" u="none" strike="noStrike" dirty="0">
                        <a:solidFill>
                          <a:srgbClr val="000000"/>
                        </a:solidFill>
                        <a:effectLst/>
                        <a:latin typeface="Calibri" panose="020F0502020204030204" pitchFamily="34" charset="0"/>
                      </a:endParaRPr>
                    </a:p>
                  </a:txBody>
                  <a:tcPr marL="7912" marR="7912" marT="7912" marB="0" anchor="b"/>
                </a:tc>
                <a:tc>
                  <a:txBody>
                    <a:bodyPr/>
                    <a:lstStyle/>
                    <a:p>
                      <a:pPr algn="ctr" fontAlgn="b"/>
                      <a:r>
                        <a:rPr lang="en-GB" sz="2000" b="1" u="none" strike="noStrike" dirty="0">
                          <a:effectLst/>
                        </a:rPr>
                        <a:t>No. lost</a:t>
                      </a:r>
                      <a:endParaRPr lang="en-GB" sz="2000" b="1" i="0" u="none" strike="noStrike" dirty="0">
                        <a:solidFill>
                          <a:srgbClr val="000000"/>
                        </a:solidFill>
                        <a:effectLst/>
                        <a:latin typeface="Calibri" panose="020F0502020204030204" pitchFamily="34" charset="0"/>
                      </a:endParaRPr>
                    </a:p>
                  </a:txBody>
                  <a:tcPr marL="7912" marR="7912" marT="7912" marB="0" anchor="b"/>
                </a:tc>
                <a:tc>
                  <a:txBody>
                    <a:bodyPr/>
                    <a:lstStyle/>
                    <a:p>
                      <a:pPr algn="l" fontAlgn="b"/>
                      <a:r>
                        <a:rPr lang="en-GB" sz="2000" b="1" u="none" strike="noStrike" dirty="0">
                          <a:effectLst/>
                        </a:rPr>
                        <a:t>Percentage</a:t>
                      </a:r>
                      <a:endParaRPr lang="en-GB" sz="2000" b="1" i="0" u="none" strike="noStrike" dirty="0">
                        <a:solidFill>
                          <a:srgbClr val="000000"/>
                        </a:solidFill>
                        <a:effectLst/>
                        <a:latin typeface="Calibri" panose="020F0502020204030204" pitchFamily="34" charset="0"/>
                      </a:endParaRPr>
                    </a:p>
                  </a:txBody>
                  <a:tcPr marL="7912" marR="7912" marT="7912" marB="0" anchor="b"/>
                </a:tc>
                <a:extLst>
                  <a:ext uri="{0D108BD9-81ED-4DB2-BD59-A6C34878D82A}">
                    <a16:rowId xmlns:a16="http://schemas.microsoft.com/office/drawing/2014/main" xmlns="" val="243007381"/>
                  </a:ext>
                </a:extLst>
              </a:tr>
              <a:tr h="158230">
                <a:tc>
                  <a:txBody>
                    <a:bodyPr/>
                    <a:lstStyle/>
                    <a:p>
                      <a:pPr algn="l" fontAlgn="b"/>
                      <a:r>
                        <a:rPr lang="en-GB" sz="2000" u="none" strike="noStrike">
                          <a:effectLst/>
                          <a:latin typeface="+mn-lt"/>
                        </a:rPr>
                        <a:t>Mbarara</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189</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49.5%</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1748174280"/>
                  </a:ext>
                </a:extLst>
              </a:tr>
              <a:tr h="158230">
                <a:tc>
                  <a:txBody>
                    <a:bodyPr/>
                    <a:lstStyle/>
                    <a:p>
                      <a:pPr algn="l" fontAlgn="b"/>
                      <a:r>
                        <a:rPr lang="en-GB" sz="2000" u="none" strike="noStrike">
                          <a:effectLst/>
                          <a:latin typeface="+mn-lt"/>
                        </a:rPr>
                        <a:t>Isingiro</a:t>
                      </a:r>
                      <a:endParaRPr lang="en-GB" sz="2000" b="0" i="0" u="none" strike="noStrike">
                        <a:solidFill>
                          <a:srgbClr val="000000"/>
                        </a:solidFill>
                        <a:effectLst/>
                        <a:latin typeface="+mn-lt"/>
                      </a:endParaRPr>
                    </a:p>
                  </a:txBody>
                  <a:tcPr marL="7912" marR="7912" marT="7912" marB="0" anchor="b"/>
                </a:tc>
                <a:tc>
                  <a:txBody>
                    <a:bodyPr/>
                    <a:lstStyle/>
                    <a:p>
                      <a:pPr algn="ctr" fontAlgn="b"/>
                      <a:r>
                        <a:rPr lang="en-GB" sz="2000" u="none" strike="noStrike" dirty="0" smtClean="0">
                          <a:effectLst/>
                          <a:latin typeface="+mn-lt"/>
                        </a:rPr>
                        <a:t>68</a:t>
                      </a:r>
                      <a:endParaRPr lang="x-none" sz="2000" b="0" i="0" u="none" strike="noStrike" dirty="0">
                        <a:solidFill>
                          <a:srgbClr val="000000"/>
                        </a:solidFill>
                        <a:effectLst/>
                        <a:latin typeface="+mn-lt"/>
                      </a:endParaRPr>
                    </a:p>
                  </a:txBody>
                  <a:tcPr marL="7912" marR="7912" marT="7912" marB="0" anchor="b"/>
                </a:tc>
                <a:tc>
                  <a:txBody>
                    <a:bodyPr/>
                    <a:lstStyle/>
                    <a:p>
                      <a:pPr algn="ctr" fontAlgn="b"/>
                      <a:r>
                        <a:rPr lang="x-none" sz="2000" u="none" strike="noStrike" dirty="0" smtClean="0">
                          <a:effectLst/>
                          <a:latin typeface="+mn-lt"/>
                        </a:rPr>
                        <a:t>1</a:t>
                      </a:r>
                      <a:r>
                        <a:rPr lang="en-GB" sz="2000" u="none" strike="noStrike" dirty="0" smtClean="0">
                          <a:effectLst/>
                          <a:latin typeface="+mn-lt"/>
                        </a:rPr>
                        <a:t>7</a:t>
                      </a:r>
                      <a:r>
                        <a:rPr lang="x-none" sz="2000" u="none" strike="noStrike" dirty="0" smtClean="0">
                          <a:effectLst/>
                          <a:latin typeface="+mn-lt"/>
                        </a:rPr>
                        <a:t>.</a:t>
                      </a:r>
                      <a:r>
                        <a:rPr lang="en-GB" sz="2000" u="none" strike="noStrike" dirty="0" smtClean="0">
                          <a:effectLst/>
                          <a:latin typeface="+mn-lt"/>
                        </a:rPr>
                        <a:t>8</a:t>
                      </a:r>
                      <a:r>
                        <a:rPr lang="x-none" sz="2000" u="none" strike="noStrike" dirty="0" smtClean="0">
                          <a:effectLst/>
                          <a:latin typeface="+mn-lt"/>
                        </a:rPr>
                        <a:t>%</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3729336783"/>
                  </a:ext>
                </a:extLst>
              </a:tr>
              <a:tr h="158230">
                <a:tc>
                  <a:txBody>
                    <a:bodyPr/>
                    <a:lstStyle/>
                    <a:p>
                      <a:pPr algn="l" fontAlgn="b"/>
                      <a:r>
                        <a:rPr lang="en-GB" sz="2000" u="none" strike="noStrike">
                          <a:effectLst/>
                          <a:latin typeface="+mn-lt"/>
                        </a:rPr>
                        <a:t>Ntungamo</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30</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7.9%</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1880322307"/>
                  </a:ext>
                </a:extLst>
              </a:tr>
              <a:tr h="158230">
                <a:tc>
                  <a:txBody>
                    <a:bodyPr/>
                    <a:lstStyle/>
                    <a:p>
                      <a:pPr algn="l" fontAlgn="b"/>
                      <a:r>
                        <a:rPr lang="en-GB" sz="2000" u="none" strike="noStrike">
                          <a:effectLst/>
                          <a:latin typeface="+mn-lt"/>
                        </a:rPr>
                        <a:t>Bushenyi</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29</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7.6%</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887178908"/>
                  </a:ext>
                </a:extLst>
              </a:tr>
              <a:tr h="158230">
                <a:tc>
                  <a:txBody>
                    <a:bodyPr/>
                    <a:lstStyle/>
                    <a:p>
                      <a:pPr algn="l" fontAlgn="b"/>
                      <a:r>
                        <a:rPr lang="en-GB" sz="2000" u="none" strike="noStrike">
                          <a:effectLst/>
                          <a:latin typeface="+mn-lt"/>
                        </a:rPr>
                        <a:t>Kiruhura</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25</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6.5%</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2168451339"/>
                  </a:ext>
                </a:extLst>
              </a:tr>
              <a:tr h="158230">
                <a:tc>
                  <a:txBody>
                    <a:bodyPr/>
                    <a:lstStyle/>
                    <a:p>
                      <a:pPr algn="l" fontAlgn="b"/>
                      <a:r>
                        <a:rPr lang="en-GB" sz="2000" u="none" strike="noStrike" dirty="0" err="1">
                          <a:effectLst/>
                          <a:latin typeface="+mn-lt"/>
                        </a:rPr>
                        <a:t>Sheema</a:t>
                      </a:r>
                      <a:endParaRPr lang="en-GB" sz="2000" b="0" i="0" u="none" strike="noStrike" dirty="0">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10</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2.6%</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1833858285"/>
                  </a:ext>
                </a:extLst>
              </a:tr>
              <a:tr h="316461">
                <a:tc>
                  <a:txBody>
                    <a:bodyPr/>
                    <a:lstStyle/>
                    <a:p>
                      <a:pPr algn="l" fontAlgn="b"/>
                      <a:r>
                        <a:rPr lang="en-GB" sz="2000" u="none" strike="noStrike">
                          <a:effectLst/>
                          <a:latin typeface="+mn-lt"/>
                        </a:rPr>
                        <a:t>Rukungiri</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6</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1.6%</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3834488894"/>
                  </a:ext>
                </a:extLst>
              </a:tr>
              <a:tr h="158230">
                <a:tc>
                  <a:txBody>
                    <a:bodyPr/>
                    <a:lstStyle/>
                    <a:p>
                      <a:pPr algn="l" fontAlgn="b"/>
                      <a:r>
                        <a:rPr lang="en-GB" sz="2000" u="none" strike="noStrike">
                          <a:effectLst/>
                          <a:latin typeface="+mn-lt"/>
                        </a:rPr>
                        <a:t>Ibanda</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5</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1.3%</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1887449324"/>
                  </a:ext>
                </a:extLst>
              </a:tr>
              <a:tr h="158230">
                <a:tc>
                  <a:txBody>
                    <a:bodyPr/>
                    <a:lstStyle/>
                    <a:p>
                      <a:pPr algn="l" fontAlgn="b"/>
                      <a:r>
                        <a:rPr lang="en-GB" sz="2000" u="none" strike="noStrike">
                          <a:effectLst/>
                          <a:latin typeface="+mn-lt"/>
                        </a:rPr>
                        <a:t>Mitooma</a:t>
                      </a:r>
                      <a:endParaRPr lang="en-GB"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a:effectLst/>
                          <a:latin typeface="+mn-lt"/>
                        </a:rPr>
                        <a:t>3</a:t>
                      </a:r>
                      <a:endParaRPr lang="x-none" sz="2000" b="0" i="0" u="none" strike="noStrike">
                        <a:solidFill>
                          <a:srgbClr val="000000"/>
                        </a:solidFill>
                        <a:effectLst/>
                        <a:latin typeface="+mn-lt"/>
                      </a:endParaRPr>
                    </a:p>
                  </a:txBody>
                  <a:tcPr marL="7912" marR="7912" marT="7912" marB="0" anchor="b"/>
                </a:tc>
                <a:tc>
                  <a:txBody>
                    <a:bodyPr/>
                    <a:lstStyle/>
                    <a:p>
                      <a:pPr algn="ctr" fontAlgn="b"/>
                      <a:r>
                        <a:rPr lang="x-none" sz="2000" u="none" strike="noStrike" dirty="0">
                          <a:effectLst/>
                          <a:latin typeface="+mn-lt"/>
                        </a:rPr>
                        <a:t>0.8%</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676556632"/>
                  </a:ext>
                </a:extLst>
              </a:tr>
              <a:tr h="573344">
                <a:tc>
                  <a:txBody>
                    <a:bodyPr/>
                    <a:lstStyle/>
                    <a:p>
                      <a:pPr algn="l" fontAlgn="b"/>
                      <a:r>
                        <a:rPr lang="en-GB" sz="2000" u="none" strike="noStrike" dirty="0" err="1" smtClean="0">
                          <a:effectLst/>
                          <a:latin typeface="+mn-lt"/>
                        </a:rPr>
                        <a:t>Lyantonde</a:t>
                      </a:r>
                      <a:r>
                        <a:rPr lang="en-GB" sz="2000" u="none" strike="noStrike" dirty="0" smtClean="0">
                          <a:effectLst/>
                          <a:latin typeface="+mn-lt"/>
                        </a:rPr>
                        <a:t>, </a:t>
                      </a:r>
                      <a:r>
                        <a:rPr lang="en-GB" sz="2000" u="none" strike="noStrike" dirty="0" err="1">
                          <a:effectLst/>
                          <a:latin typeface="+mn-lt"/>
                        </a:rPr>
                        <a:t>Kamwengye</a:t>
                      </a:r>
                      <a:r>
                        <a:rPr lang="en-GB" sz="2000" u="none" strike="noStrike" dirty="0">
                          <a:effectLst/>
                          <a:latin typeface="+mn-lt"/>
                        </a:rPr>
                        <a:t>, </a:t>
                      </a:r>
                      <a:r>
                        <a:rPr lang="en-GB" sz="2000" u="none" strike="noStrike" dirty="0" err="1" smtClean="0">
                          <a:effectLst/>
                          <a:latin typeface="+mn-lt"/>
                        </a:rPr>
                        <a:t>Kanungu</a:t>
                      </a:r>
                      <a:r>
                        <a:rPr lang="en-GB" sz="2000" u="none" strike="noStrike" dirty="0" smtClean="0">
                          <a:effectLst/>
                          <a:latin typeface="+mn-lt"/>
                        </a:rPr>
                        <a:t> </a:t>
                      </a:r>
                      <a:r>
                        <a:rPr lang="en-GB" sz="2000" u="none" strike="noStrike" dirty="0">
                          <a:effectLst/>
                          <a:latin typeface="+mn-lt"/>
                        </a:rPr>
                        <a:t>&amp;</a:t>
                      </a:r>
                      <a:endParaRPr lang="en-GB" sz="2000" b="0" i="0" u="none" strike="noStrike" dirty="0">
                        <a:solidFill>
                          <a:srgbClr val="000000"/>
                        </a:solidFill>
                        <a:effectLst/>
                        <a:latin typeface="+mn-lt"/>
                      </a:endParaRPr>
                    </a:p>
                    <a:p>
                      <a:pPr algn="l" fontAlgn="b"/>
                      <a:r>
                        <a:rPr lang="en-GB" sz="2000" u="none" strike="noStrike" dirty="0" err="1" smtClean="0">
                          <a:effectLst/>
                          <a:latin typeface="+mn-lt"/>
                        </a:rPr>
                        <a:t>Rubirizi</a:t>
                      </a:r>
                      <a:endParaRPr lang="en-GB" sz="2000" b="0" i="0" u="none" strike="noStrike" dirty="0">
                        <a:solidFill>
                          <a:srgbClr val="000000"/>
                        </a:solidFill>
                        <a:effectLst/>
                        <a:latin typeface="+mn-lt"/>
                      </a:endParaRPr>
                    </a:p>
                  </a:txBody>
                  <a:tcPr marL="7912" marR="7912" marT="7912" marB="0" anchor="b"/>
                </a:tc>
                <a:tc>
                  <a:txBody>
                    <a:bodyPr/>
                    <a:lstStyle/>
                    <a:p>
                      <a:pPr algn="ctr" fontAlgn="b"/>
                      <a:r>
                        <a:rPr lang="en-GB" sz="2000" u="none" strike="noStrike" dirty="0">
                          <a:effectLst/>
                          <a:latin typeface="+mn-lt"/>
                        </a:rPr>
                        <a:t>2 </a:t>
                      </a:r>
                      <a:r>
                        <a:rPr lang="en-GB" sz="2000" u="none" strike="noStrike" dirty="0" smtClean="0">
                          <a:effectLst/>
                          <a:latin typeface="+mn-lt"/>
                        </a:rPr>
                        <a:t>Clients each</a:t>
                      </a:r>
                      <a:endParaRPr lang="en-GB" sz="2000" u="none" strike="noStrike" dirty="0">
                        <a:effectLst/>
                        <a:latin typeface="+mn-lt"/>
                      </a:endParaRPr>
                    </a:p>
                  </a:txBody>
                  <a:tcPr marL="7912" marR="7912" marT="7912" marB="0" anchor="b"/>
                </a:tc>
                <a:tc>
                  <a:txBody>
                    <a:bodyPr/>
                    <a:lstStyle/>
                    <a:p>
                      <a:pPr algn="ctr" fontAlgn="b"/>
                      <a:endParaRPr lang="en-GB" sz="2000" u="none" strike="noStrike" dirty="0">
                        <a:effectLst/>
                        <a:latin typeface="+mn-lt"/>
                      </a:endParaRPr>
                    </a:p>
                    <a:p>
                      <a:pPr algn="ctr" fontAlgn="b"/>
                      <a:r>
                        <a:rPr lang="en-GB" sz="2000" u="none" strike="noStrike" dirty="0">
                          <a:effectLst/>
                          <a:latin typeface="+mn-lt"/>
                        </a:rPr>
                        <a:t>0.5% </a:t>
                      </a:r>
                      <a:r>
                        <a:rPr lang="en-GB" sz="2000" u="none" strike="noStrike" dirty="0" smtClean="0">
                          <a:effectLst/>
                          <a:latin typeface="+mn-lt"/>
                        </a:rPr>
                        <a:t>each</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3470109246"/>
                  </a:ext>
                </a:extLst>
              </a:tr>
              <a:tr h="515155">
                <a:tc>
                  <a:txBody>
                    <a:bodyPr/>
                    <a:lstStyle/>
                    <a:p>
                      <a:pPr algn="l" fontAlgn="b"/>
                      <a:r>
                        <a:rPr lang="en-GB" sz="2000" u="none" strike="noStrike" dirty="0" err="1">
                          <a:effectLst/>
                          <a:latin typeface="+mn-lt"/>
                        </a:rPr>
                        <a:t>Rwampara</a:t>
                      </a:r>
                      <a:r>
                        <a:rPr lang="en-GB" sz="2000" u="none" strike="noStrike" dirty="0">
                          <a:effectLst/>
                          <a:latin typeface="+mn-lt"/>
                        </a:rPr>
                        <a:t>, </a:t>
                      </a:r>
                      <a:r>
                        <a:rPr lang="en-GB" sz="2000" u="none" strike="noStrike" dirty="0" err="1" smtClean="0">
                          <a:effectLst/>
                          <a:latin typeface="+mn-lt"/>
                        </a:rPr>
                        <a:t>Hoima</a:t>
                      </a:r>
                      <a:r>
                        <a:rPr lang="en-GB" sz="2000" u="none" strike="noStrike" dirty="0" smtClean="0">
                          <a:effectLst/>
                          <a:latin typeface="+mn-lt"/>
                        </a:rPr>
                        <a:t>, </a:t>
                      </a:r>
                      <a:r>
                        <a:rPr lang="en-GB" sz="2000" u="none" strike="noStrike" dirty="0" err="1">
                          <a:effectLst/>
                          <a:latin typeface="+mn-lt"/>
                        </a:rPr>
                        <a:t>Lwengo</a:t>
                      </a:r>
                      <a:r>
                        <a:rPr lang="en-GB" sz="2000" u="none" strike="noStrike" dirty="0">
                          <a:effectLst/>
                          <a:latin typeface="+mn-lt"/>
                        </a:rPr>
                        <a:t>, </a:t>
                      </a:r>
                      <a:r>
                        <a:rPr lang="en-GB" sz="2000" u="none" strike="noStrike" dirty="0" err="1">
                          <a:effectLst/>
                          <a:latin typeface="+mn-lt"/>
                        </a:rPr>
                        <a:t>Kabale,Gulu</a:t>
                      </a:r>
                      <a:r>
                        <a:rPr lang="en-GB" sz="2000" u="none" strike="noStrike" dirty="0">
                          <a:effectLst/>
                          <a:latin typeface="+mn-lt"/>
                        </a:rPr>
                        <a:t>, Kampala, </a:t>
                      </a:r>
                      <a:r>
                        <a:rPr lang="en-GB" sz="2000" u="none" strike="noStrike" dirty="0" err="1" smtClean="0">
                          <a:effectLst/>
                          <a:latin typeface="+mn-lt"/>
                        </a:rPr>
                        <a:t>Kyotera</a:t>
                      </a:r>
                      <a:r>
                        <a:rPr lang="en-GB" sz="2000" u="none" strike="noStrike" dirty="0" smtClean="0">
                          <a:effectLst/>
                          <a:latin typeface="+mn-lt"/>
                        </a:rPr>
                        <a:t>, </a:t>
                      </a:r>
                      <a:r>
                        <a:rPr lang="en-GB" sz="2000" u="none" strike="noStrike" dirty="0">
                          <a:effectLst/>
                          <a:latin typeface="+mn-lt"/>
                        </a:rPr>
                        <a:t>Kasese&amp; </a:t>
                      </a:r>
                      <a:r>
                        <a:rPr lang="en-GB" sz="2000" u="none" strike="noStrike" dirty="0" err="1">
                          <a:effectLst/>
                          <a:latin typeface="+mn-lt"/>
                        </a:rPr>
                        <a:t>Kazo</a:t>
                      </a:r>
                      <a:endParaRPr lang="en-GB" sz="2000" b="0" i="0" u="none" strike="noStrike" dirty="0">
                        <a:solidFill>
                          <a:srgbClr val="000000"/>
                        </a:solidFill>
                        <a:effectLst/>
                        <a:latin typeface="+mn-lt"/>
                      </a:endParaRPr>
                    </a:p>
                  </a:txBody>
                  <a:tcPr marL="7912" marR="7912" marT="7912" marB="0" anchor="b"/>
                </a:tc>
                <a:tc>
                  <a:txBody>
                    <a:bodyPr/>
                    <a:lstStyle/>
                    <a:p>
                      <a:pPr algn="ctr" fontAlgn="b"/>
                      <a:r>
                        <a:rPr lang="en-GB" sz="2000" u="none" strike="noStrike" dirty="0">
                          <a:effectLst/>
                          <a:latin typeface="+mn-lt"/>
                        </a:rPr>
                        <a:t>1 </a:t>
                      </a:r>
                      <a:r>
                        <a:rPr lang="en-GB" sz="2000" u="none" strike="noStrike" dirty="0" smtClean="0">
                          <a:effectLst/>
                          <a:latin typeface="+mn-lt"/>
                        </a:rPr>
                        <a:t>Clients each</a:t>
                      </a:r>
                      <a:endParaRPr lang="x-none" sz="2000" b="0" i="0" u="none" strike="noStrike" dirty="0">
                        <a:solidFill>
                          <a:srgbClr val="000000"/>
                        </a:solidFill>
                        <a:effectLst/>
                        <a:latin typeface="+mn-lt"/>
                      </a:endParaRPr>
                    </a:p>
                  </a:txBody>
                  <a:tcPr marL="7912" marR="7912" marT="7912" marB="0" anchor="b"/>
                </a:tc>
                <a:tc>
                  <a:txBody>
                    <a:bodyPr/>
                    <a:lstStyle/>
                    <a:p>
                      <a:pPr algn="ctr" fontAlgn="b"/>
                      <a:r>
                        <a:rPr lang="en-GB" sz="2000" u="none" strike="noStrike" dirty="0">
                          <a:effectLst/>
                          <a:latin typeface="+mn-lt"/>
                        </a:rPr>
                        <a:t>0.3% </a:t>
                      </a:r>
                      <a:r>
                        <a:rPr lang="en-GB" sz="2000" u="none" strike="noStrike" dirty="0" smtClean="0">
                          <a:effectLst/>
                          <a:latin typeface="+mn-lt"/>
                        </a:rPr>
                        <a:t>each</a:t>
                      </a:r>
                      <a:endParaRPr lang="x-none" sz="2000" b="0" i="0" u="none" strike="noStrike" dirty="0">
                        <a:solidFill>
                          <a:srgbClr val="000000"/>
                        </a:solidFill>
                        <a:effectLst/>
                        <a:latin typeface="+mn-lt"/>
                      </a:endParaRPr>
                    </a:p>
                  </a:txBody>
                  <a:tcPr marL="7912" marR="7912" marT="7912" marB="0" anchor="b"/>
                </a:tc>
                <a:extLst>
                  <a:ext uri="{0D108BD9-81ED-4DB2-BD59-A6C34878D82A}">
                    <a16:rowId xmlns:a16="http://schemas.microsoft.com/office/drawing/2014/main" xmlns="" val="1336847642"/>
                  </a:ext>
                </a:extLst>
              </a:tr>
            </a:tbl>
          </a:graphicData>
        </a:graphic>
      </p:graphicFrame>
      <p:sp>
        <p:nvSpPr>
          <p:cNvPr id="4" name="Rectangle 3">
            <a:extLst>
              <a:ext uri="{FF2B5EF4-FFF2-40B4-BE49-F238E27FC236}">
                <a16:creationId xmlns:a16="http://schemas.microsoft.com/office/drawing/2014/main" xmlns="" id="{80BA6DA5-C8CC-4186-9D39-D74A661E2EC3}"/>
              </a:ext>
            </a:extLst>
          </p:cNvPr>
          <p:cNvSpPr/>
          <p:nvPr/>
        </p:nvSpPr>
        <p:spPr>
          <a:xfrm>
            <a:off x="687906" y="0"/>
            <a:ext cx="9341468" cy="646331"/>
          </a:xfrm>
          <a:prstGeom prst="rect">
            <a:avLst/>
          </a:prstGeom>
        </p:spPr>
        <p:txBody>
          <a:bodyPr wrap="none">
            <a:spAutoFit/>
          </a:bodyPr>
          <a:lstStyle/>
          <a:p>
            <a:pPr algn="ctr" fontAlgn="b"/>
            <a:r>
              <a:rPr lang="en-GB" sz="3600" dirty="0"/>
              <a:t>Percentage </a:t>
            </a:r>
            <a:r>
              <a:rPr lang="en-GB" sz="3600" dirty="0" smtClean="0"/>
              <a:t>lost/Missed </a:t>
            </a:r>
            <a:r>
              <a:rPr lang="en-GB" sz="3600" dirty="0"/>
              <a:t>by </a:t>
            </a:r>
            <a:r>
              <a:rPr lang="en-GB" sz="3600" dirty="0" smtClean="0"/>
              <a:t>district July-Sept 2020</a:t>
            </a:r>
            <a:endParaRPr lang="en-GB" sz="3600" dirty="0">
              <a:solidFill>
                <a:srgbClr val="000000"/>
              </a:solidFill>
              <a:latin typeface="Calibri" panose="020F0502020204030204" pitchFamily="34" charset="0"/>
            </a:endParaRPr>
          </a:p>
        </p:txBody>
      </p:sp>
      <p:sp>
        <p:nvSpPr>
          <p:cNvPr id="6" name="Footer Placeholder 5"/>
          <p:cNvSpPr>
            <a:spLocks noGrp="1"/>
          </p:cNvSpPr>
          <p:nvPr>
            <p:ph type="ftr" sz="quarter" idx="11"/>
          </p:nvPr>
        </p:nvSpPr>
        <p:spPr/>
        <p:txBody>
          <a:bodyPr/>
          <a:lstStyle/>
          <a:p>
            <a:r>
              <a:rPr lang="en-GB" smtClean="0"/>
              <a:t>MRRH PERFORMANCE REVIEW JULY_SEPT 2020</a:t>
            </a:r>
            <a:endParaRPr lang="x-none"/>
          </a:p>
        </p:txBody>
      </p:sp>
      <p:sp>
        <p:nvSpPr>
          <p:cNvPr id="7" name="Slide Number Placeholder 6"/>
          <p:cNvSpPr>
            <a:spLocks noGrp="1"/>
          </p:cNvSpPr>
          <p:nvPr>
            <p:ph type="sldNum" sz="quarter" idx="12"/>
          </p:nvPr>
        </p:nvSpPr>
        <p:spPr/>
        <p:txBody>
          <a:bodyPr/>
          <a:lstStyle/>
          <a:p>
            <a:fld id="{3157860D-D7E0-4825-9BE4-E310F037DFFB}" type="slidenum">
              <a:rPr lang="x-none" smtClean="0"/>
              <a:t>23</a:t>
            </a:fld>
            <a:endParaRPr lang="x-none"/>
          </a:p>
        </p:txBody>
      </p:sp>
      <p:sp>
        <p:nvSpPr>
          <p:cNvPr id="8" name="Rectangle 7"/>
          <p:cNvSpPr/>
          <p:nvPr/>
        </p:nvSpPr>
        <p:spPr>
          <a:xfrm>
            <a:off x="8153400" y="818866"/>
            <a:ext cx="3911221" cy="5390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sz="2800" dirty="0" smtClean="0">
                <a:ln w="0"/>
                <a:solidFill>
                  <a:schemeClr val="tx1"/>
                </a:solidFill>
                <a:effectLst>
                  <a:outerShdw blurRad="38100" dist="19050" dir="2700000" algn="tl" rotWithShape="0">
                    <a:schemeClr val="dk1">
                      <a:alpha val="40000"/>
                    </a:schemeClr>
                  </a:outerShdw>
                </a:effectLst>
              </a:rPr>
              <a:t>In most cases when we are asked what the underlying causes to low retention are one of the answers is TRANSPORT CHALLENGES !!</a:t>
            </a:r>
          </a:p>
          <a:p>
            <a:pPr algn="just"/>
            <a:r>
              <a:rPr lang="en-GB" sz="2800" dirty="0" smtClean="0">
                <a:ln w="0"/>
                <a:solidFill>
                  <a:schemeClr val="tx1"/>
                </a:solidFill>
                <a:effectLst>
                  <a:outerShdw blurRad="38100" dist="19050" dir="2700000" algn="tl" rotWithShape="0">
                    <a:schemeClr val="dk1">
                      <a:alpha val="40000"/>
                    </a:schemeClr>
                  </a:outerShdw>
                </a:effectLst>
              </a:rPr>
              <a:t>Around 50% of our lost clients come from </a:t>
            </a:r>
            <a:r>
              <a:rPr lang="en-GB" sz="2800" dirty="0" err="1" smtClean="0">
                <a:ln w="0"/>
                <a:solidFill>
                  <a:schemeClr val="tx1"/>
                </a:solidFill>
                <a:effectLst>
                  <a:outerShdw blurRad="38100" dist="19050" dir="2700000" algn="tl" rotWithShape="0">
                    <a:schemeClr val="dk1">
                      <a:alpha val="40000"/>
                    </a:schemeClr>
                  </a:outerShdw>
                </a:effectLst>
              </a:rPr>
              <a:t>Mbarara</a:t>
            </a:r>
            <a:r>
              <a:rPr lang="en-GB" sz="2800" dirty="0" smtClean="0">
                <a:ln w="0"/>
                <a:solidFill>
                  <a:schemeClr val="tx1"/>
                </a:solidFill>
                <a:effectLst>
                  <a:outerShdw blurRad="38100" dist="19050" dir="2700000" algn="tl" rotWithShape="0">
                    <a:schemeClr val="dk1">
                      <a:alpha val="40000"/>
                    </a:schemeClr>
                  </a:outerShdw>
                </a:effectLst>
              </a:rPr>
              <a:t> which is less than 70% active. </a:t>
            </a:r>
            <a:r>
              <a:rPr lang="en-GB" sz="2800" dirty="0" err="1" smtClean="0">
                <a:ln w="0"/>
                <a:solidFill>
                  <a:schemeClr val="tx1"/>
                </a:solidFill>
                <a:effectLst>
                  <a:outerShdw blurRad="38100" dist="19050" dir="2700000" algn="tl" rotWithShape="0">
                    <a:schemeClr val="dk1">
                      <a:alpha val="40000"/>
                    </a:schemeClr>
                  </a:outerShdw>
                </a:effectLst>
              </a:rPr>
              <a:t>Isingiro</a:t>
            </a:r>
            <a:r>
              <a:rPr lang="en-GB" sz="2800" dirty="0" smtClean="0">
                <a:ln w="0"/>
                <a:solidFill>
                  <a:schemeClr val="tx1"/>
                </a:solidFill>
                <a:effectLst>
                  <a:outerShdw blurRad="38100" dist="19050" dir="2700000" algn="tl" rotWithShape="0">
                    <a:schemeClr val="dk1">
                      <a:alpha val="40000"/>
                    </a:schemeClr>
                  </a:outerShdw>
                </a:effectLst>
              </a:rPr>
              <a:t> has 17.8% higher than 14.2%, </a:t>
            </a:r>
            <a:r>
              <a:rPr lang="en-GB" sz="2800" dirty="0" err="1" smtClean="0">
                <a:ln w="0"/>
                <a:solidFill>
                  <a:schemeClr val="tx1"/>
                </a:solidFill>
                <a:effectLst>
                  <a:outerShdw blurRad="38100" dist="19050" dir="2700000" algn="tl" rotWithShape="0">
                    <a:schemeClr val="dk1">
                      <a:alpha val="40000"/>
                    </a:schemeClr>
                  </a:outerShdw>
                </a:effectLst>
              </a:rPr>
              <a:t>Ntungamo</a:t>
            </a:r>
            <a:r>
              <a:rPr lang="en-GB" sz="2800" dirty="0" smtClean="0">
                <a:ln w="0"/>
                <a:solidFill>
                  <a:schemeClr val="tx1"/>
                </a:solidFill>
                <a:effectLst>
                  <a:outerShdw blurRad="38100" dist="19050" dir="2700000" algn="tl" rotWithShape="0">
                    <a:schemeClr val="dk1">
                      <a:alpha val="40000"/>
                    </a:schemeClr>
                  </a:outerShdw>
                </a:effectLst>
              </a:rPr>
              <a:t> 7.9% as compared to 4% active</a:t>
            </a:r>
            <a:endParaRPr lang="en-US"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9348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z="1400" b="1" smtClean="0"/>
              <a:t>24</a:t>
            </a:fld>
            <a:endParaRPr lang="x-none" sz="1400" b="1"/>
          </a:p>
        </p:txBody>
      </p:sp>
      <p:graphicFrame>
        <p:nvGraphicFramePr>
          <p:cNvPr id="4" name="Table 3">
            <a:extLst>
              <a:ext uri="{FF2B5EF4-FFF2-40B4-BE49-F238E27FC236}">
                <a16:creationId xmlns:a16="http://schemas.microsoft.com/office/drawing/2014/main" xmlns="" id="{8A6AEE28-D68F-4DFD-B2FE-F20C3E68A7BD}"/>
              </a:ext>
            </a:extLst>
          </p:cNvPr>
          <p:cNvGraphicFramePr>
            <a:graphicFrameLocks noGrp="1"/>
          </p:cNvGraphicFramePr>
          <p:nvPr>
            <p:extLst>
              <p:ext uri="{D42A27DB-BD31-4B8C-83A1-F6EECF244321}">
                <p14:modId xmlns:p14="http://schemas.microsoft.com/office/powerpoint/2010/main" val="1168495335"/>
              </p:ext>
            </p:extLst>
          </p:nvPr>
        </p:nvGraphicFramePr>
        <p:xfrm>
          <a:off x="354265" y="860805"/>
          <a:ext cx="8489483" cy="3163076"/>
        </p:xfrm>
        <a:graphic>
          <a:graphicData uri="http://schemas.openxmlformats.org/drawingml/2006/table">
            <a:tbl>
              <a:tblPr>
                <a:tableStyleId>{22838BEF-8BB2-4498-84A7-C5851F593DF1}</a:tableStyleId>
              </a:tblPr>
              <a:tblGrid>
                <a:gridCol w="3440183">
                  <a:extLst>
                    <a:ext uri="{9D8B030D-6E8A-4147-A177-3AD203B41FA5}">
                      <a16:colId xmlns:a16="http://schemas.microsoft.com/office/drawing/2014/main" xmlns="" val="2767314574"/>
                    </a:ext>
                  </a:extLst>
                </a:gridCol>
                <a:gridCol w="2385934">
                  <a:extLst>
                    <a:ext uri="{9D8B030D-6E8A-4147-A177-3AD203B41FA5}">
                      <a16:colId xmlns:a16="http://schemas.microsoft.com/office/drawing/2014/main" xmlns="" val="1289847212"/>
                    </a:ext>
                  </a:extLst>
                </a:gridCol>
                <a:gridCol w="2663366">
                  <a:extLst>
                    <a:ext uri="{9D8B030D-6E8A-4147-A177-3AD203B41FA5}">
                      <a16:colId xmlns:a16="http://schemas.microsoft.com/office/drawing/2014/main" xmlns="" val="2264659582"/>
                    </a:ext>
                  </a:extLst>
                </a:gridCol>
              </a:tblGrid>
              <a:tr h="581629">
                <a:tc>
                  <a:txBody>
                    <a:bodyPr/>
                    <a:lstStyle/>
                    <a:p>
                      <a:pPr algn="l" fontAlgn="b"/>
                      <a:r>
                        <a:rPr lang="en-GB" sz="2400" b="1" i="0" u="none" strike="noStrike" dirty="0" smtClean="0">
                          <a:solidFill>
                            <a:schemeClr val="dk1"/>
                          </a:solidFill>
                          <a:effectLst/>
                          <a:latin typeface="+mn-lt"/>
                        </a:rPr>
                        <a:t>Months</a:t>
                      </a:r>
                      <a:r>
                        <a:rPr lang="en-GB" sz="2400" b="1" i="0" u="none" strike="noStrike" baseline="0" dirty="0" smtClean="0">
                          <a:solidFill>
                            <a:schemeClr val="dk1"/>
                          </a:solidFill>
                          <a:effectLst/>
                          <a:latin typeface="+mn-lt"/>
                        </a:rPr>
                        <a:t> Since ART START</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u="none" strike="noStrike" dirty="0">
                          <a:effectLst/>
                          <a:latin typeface="+mn-lt"/>
                        </a:rPr>
                        <a:t>Number</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u="none" strike="noStrike" dirty="0">
                          <a:effectLst/>
                          <a:latin typeface="+mn-lt"/>
                        </a:rPr>
                        <a:t>PERCENTAGE</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4069558"/>
                  </a:ext>
                </a:extLst>
              </a:tr>
              <a:tr h="666889">
                <a:tc>
                  <a:txBody>
                    <a:bodyPr/>
                    <a:lstStyle/>
                    <a:p>
                      <a:pPr algn="l" fontAlgn="b"/>
                      <a:r>
                        <a:rPr lang="en-GB" sz="2400" b="1" u="none" strike="noStrike" dirty="0">
                          <a:effectLst/>
                          <a:latin typeface="+mn-lt"/>
                        </a:rPr>
                        <a:t>&lt;= 3 MONTHS</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22</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a:effectLst/>
                          <a:latin typeface="+mn-lt"/>
                        </a:rPr>
                        <a:t>6%</a:t>
                      </a:r>
                      <a:endParaRPr lang="x-none" sz="24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75312532"/>
                  </a:ext>
                </a:extLst>
              </a:tr>
              <a:tr h="683601">
                <a:tc>
                  <a:txBody>
                    <a:bodyPr/>
                    <a:lstStyle/>
                    <a:p>
                      <a:pPr algn="l" fontAlgn="b"/>
                      <a:r>
                        <a:rPr lang="en-GB" sz="2400" b="1" u="none" strike="noStrike" dirty="0">
                          <a:effectLst/>
                          <a:latin typeface="+mn-lt"/>
                        </a:rPr>
                        <a:t>4-6 MONTHS</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12</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3%</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90938329"/>
                  </a:ext>
                </a:extLst>
              </a:tr>
              <a:tr h="607647">
                <a:tc>
                  <a:txBody>
                    <a:bodyPr/>
                    <a:lstStyle/>
                    <a:p>
                      <a:pPr algn="l" fontAlgn="b"/>
                      <a:r>
                        <a:rPr lang="en-GB" sz="2400" b="1" u="none" strike="noStrike" dirty="0">
                          <a:effectLst/>
                          <a:latin typeface="+mn-lt"/>
                        </a:rPr>
                        <a:t>More than 6 months</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348</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91%</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0843646"/>
                  </a:ext>
                </a:extLst>
              </a:tr>
              <a:tr h="623310">
                <a:tc>
                  <a:txBody>
                    <a:bodyPr/>
                    <a:lstStyle/>
                    <a:p>
                      <a:pPr algn="l" fontAlgn="b"/>
                      <a:r>
                        <a:rPr lang="en-GB" sz="2400" b="1" u="none" strike="noStrike" dirty="0">
                          <a:effectLst/>
                          <a:latin typeface="+mn-lt"/>
                        </a:rPr>
                        <a:t>Total</a:t>
                      </a:r>
                      <a:endParaRPr lang="en-GB" sz="2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382</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400" u="none" strike="noStrike" dirty="0">
                          <a:effectLst/>
                          <a:latin typeface="+mn-lt"/>
                        </a:rPr>
                        <a:t>100%</a:t>
                      </a:r>
                      <a:endParaRPr lang="x-none"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69068232"/>
                  </a:ext>
                </a:extLst>
              </a:tr>
            </a:tbl>
          </a:graphicData>
        </a:graphic>
      </p:graphicFrame>
      <p:sp>
        <p:nvSpPr>
          <p:cNvPr id="5" name="Rectangle 4"/>
          <p:cNvSpPr/>
          <p:nvPr/>
        </p:nvSpPr>
        <p:spPr>
          <a:xfrm>
            <a:off x="8898340" y="928048"/>
            <a:ext cx="3098042" cy="3503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sz="3600" dirty="0" smtClean="0">
                <a:ln w="0"/>
                <a:solidFill>
                  <a:schemeClr val="tx1"/>
                </a:solidFill>
                <a:effectLst>
                  <a:outerShdw blurRad="38100" dist="19050" dir="2700000" algn="tl" rotWithShape="0">
                    <a:schemeClr val="dk1">
                      <a:alpha val="40000"/>
                    </a:schemeClr>
                  </a:outerShdw>
                </a:effectLst>
              </a:rPr>
              <a:t>91% of our clients who get lost have been on ART for more than 6 months</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448099" y="161484"/>
            <a:ext cx="4556417" cy="461665"/>
          </a:xfrm>
          <a:prstGeom prst="rect">
            <a:avLst/>
          </a:prstGeom>
        </p:spPr>
        <p:txBody>
          <a:bodyPr wrap="square">
            <a:spAutoFit/>
          </a:bodyPr>
          <a:lstStyle/>
          <a:p>
            <a:pPr algn="ctr" fontAlgn="b"/>
            <a:r>
              <a:rPr lang="en-GB" sz="2400" b="1" dirty="0"/>
              <a:t>LOST by period of ART start</a:t>
            </a:r>
            <a:endParaRPr lang="en-GB" sz="2400" b="1" dirty="0">
              <a:solidFill>
                <a:srgbClr val="000000"/>
              </a:solidFill>
            </a:endParaRPr>
          </a:p>
        </p:txBody>
      </p:sp>
    </p:spTree>
    <p:extLst>
      <p:ext uri="{BB962C8B-B14F-4D97-AF65-F5344CB8AC3E}">
        <p14:creationId xmlns:p14="http://schemas.microsoft.com/office/powerpoint/2010/main" val="3871968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lnSpcReduction="10000"/>
          </a:bodyPr>
          <a:lstStyle/>
          <a:p>
            <a:pPr marL="0" indent="0">
              <a:buNone/>
              <a:defRPr/>
            </a:pPr>
            <a:endParaRPr lang="en-US" altLang="en-US" dirty="0"/>
          </a:p>
          <a:p>
            <a:pPr marL="0" indent="0">
              <a:buNone/>
              <a:defRPr/>
            </a:pPr>
            <a:endParaRPr lang="en-US" altLang="en-US" dirty="0"/>
          </a:p>
          <a:p>
            <a:pPr marL="0" indent="0" algn="ctr">
              <a:buNone/>
              <a:defRPr/>
            </a:pPr>
            <a:r>
              <a:rPr lang="en-US" altLang="en-US" sz="6600" b="1" dirty="0" smtClean="0">
                <a:solidFill>
                  <a:srgbClr val="1D6D32"/>
                </a:solidFill>
              </a:rPr>
              <a:t>VIRAL LOAD TESTING AND RETENTION</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35618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26</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715751350"/>
              </p:ext>
            </p:extLst>
          </p:nvPr>
        </p:nvGraphicFramePr>
        <p:xfrm>
          <a:off x="386366" y="461665"/>
          <a:ext cx="11359165" cy="589468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877439" y="0"/>
            <a:ext cx="7907742" cy="461665"/>
          </a:xfrm>
          <a:prstGeom prst="rect">
            <a:avLst/>
          </a:prstGeom>
        </p:spPr>
        <p:txBody>
          <a:bodyPr wrap="none">
            <a:spAutoFit/>
          </a:bodyPr>
          <a:lstStyle/>
          <a:p>
            <a:pPr algn="ctr"/>
            <a:r>
              <a:rPr lang="en-GB" sz="2400" b="1" dirty="0">
                <a:solidFill>
                  <a:srgbClr val="000000"/>
                </a:solidFill>
              </a:rPr>
              <a:t>Viral load suppression rate for </a:t>
            </a:r>
            <a:r>
              <a:rPr lang="en-GB" sz="2400" b="1" dirty="0" smtClean="0">
                <a:solidFill>
                  <a:srgbClr val="000000"/>
                </a:solidFill>
              </a:rPr>
              <a:t>July-September 2020 </a:t>
            </a:r>
            <a:r>
              <a:rPr lang="en-GB" sz="2400" b="1" dirty="0">
                <a:solidFill>
                  <a:srgbClr val="000000"/>
                </a:solidFill>
              </a:rPr>
              <a:t>Quarter</a:t>
            </a:r>
            <a:r>
              <a:rPr lang="en-GB" sz="2400" b="1" dirty="0"/>
              <a:t> </a:t>
            </a:r>
            <a:endParaRPr lang="en-US" sz="2400" b="1" dirty="0"/>
          </a:p>
        </p:txBody>
      </p:sp>
    </p:spTree>
    <p:extLst>
      <p:ext uri="{BB962C8B-B14F-4D97-AF65-F5344CB8AC3E}">
        <p14:creationId xmlns:p14="http://schemas.microsoft.com/office/powerpoint/2010/main" val="67134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27</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3011478178"/>
              </p:ext>
            </p:extLst>
          </p:nvPr>
        </p:nvGraphicFramePr>
        <p:xfrm>
          <a:off x="772733" y="627834"/>
          <a:ext cx="10740980" cy="572851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561203" y="220798"/>
            <a:ext cx="7205499" cy="421654"/>
          </a:xfrm>
          <a:prstGeom prst="rect">
            <a:avLst/>
          </a:prstGeom>
        </p:spPr>
        <p:txBody>
          <a:bodyPr wrap="none">
            <a:spAutoFit/>
          </a:bodyPr>
          <a:lstStyle/>
          <a:p>
            <a:pPr>
              <a:lnSpc>
                <a:spcPct val="107000"/>
              </a:lnSpc>
              <a:spcAft>
                <a:spcPts val="800"/>
              </a:spcAft>
            </a:pPr>
            <a:r>
              <a:rPr lang="en-GB" sz="2000" b="1" dirty="0">
                <a:latin typeface="Calibri" panose="020F0502020204030204" pitchFamily="34" charset="0"/>
                <a:ea typeface="Calibri" panose="020F0502020204030204" pitchFamily="34" charset="0"/>
                <a:cs typeface="Times New Roman" panose="02020603050405020304" pitchFamily="18" charset="0"/>
              </a:rPr>
              <a:t>Management of Non suppressed </a:t>
            </a:r>
            <a:r>
              <a:rPr lang="en-GB" sz="2000" b="1" dirty="0" smtClean="0">
                <a:latin typeface="Calibri" panose="020F0502020204030204" pitchFamily="34" charset="0"/>
                <a:ea typeface="Calibri" panose="020F0502020204030204" pitchFamily="34" charset="0"/>
                <a:cs typeface="Times New Roman" panose="02020603050405020304" pitchFamily="18" charset="0"/>
              </a:rPr>
              <a:t>clients 6months cohort for Adults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132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28</a:t>
            </a:fld>
            <a:endParaRPr lang="x-none"/>
          </a:p>
        </p:txBody>
      </p:sp>
      <p:sp>
        <p:nvSpPr>
          <p:cNvPr id="5" name="Rectangle 4"/>
          <p:cNvSpPr/>
          <p:nvPr/>
        </p:nvSpPr>
        <p:spPr>
          <a:xfrm>
            <a:off x="2221800" y="298071"/>
            <a:ext cx="9192773" cy="421654"/>
          </a:xfrm>
          <a:prstGeom prst="rect">
            <a:avLst/>
          </a:prstGeom>
        </p:spPr>
        <p:txBody>
          <a:bodyPr wrap="none">
            <a:spAutoFit/>
          </a:bodyPr>
          <a:lstStyle/>
          <a:p>
            <a:pPr>
              <a:lnSpc>
                <a:spcPct val="107000"/>
              </a:lnSpc>
              <a:spcAft>
                <a:spcPts val="800"/>
              </a:spcAft>
            </a:pPr>
            <a:r>
              <a:rPr lang="en-GB" sz="2000" b="1" dirty="0">
                <a:latin typeface="Calibri" panose="020F0502020204030204" pitchFamily="34" charset="0"/>
                <a:ea typeface="Calibri" panose="020F0502020204030204" pitchFamily="34" charset="0"/>
                <a:cs typeface="Times New Roman" panose="02020603050405020304" pitchFamily="18" charset="0"/>
              </a:rPr>
              <a:t>Management of Non suppressed </a:t>
            </a:r>
            <a:r>
              <a:rPr lang="en-GB" sz="2000" b="1" dirty="0" smtClean="0">
                <a:latin typeface="Calibri" panose="020F0502020204030204" pitchFamily="34" charset="0"/>
                <a:ea typeface="Calibri" panose="020F0502020204030204" pitchFamily="34" charset="0"/>
                <a:cs typeface="Times New Roman" panose="02020603050405020304" pitchFamily="18" charset="0"/>
              </a:rPr>
              <a:t>clients 6months cohort for Children and Adolescents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2487701164"/>
              </p:ext>
            </p:extLst>
          </p:nvPr>
        </p:nvGraphicFramePr>
        <p:xfrm>
          <a:off x="296214" y="991673"/>
          <a:ext cx="11681138" cy="49841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3874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2C3B0D6E-49D6-4F44-A90E-ACCF1ABB4E0F}"/>
              </a:ext>
            </a:extLst>
          </p:cNvPr>
          <p:cNvGraphicFramePr>
            <a:graphicFrameLocks noGrp="1"/>
          </p:cNvGraphicFramePr>
          <p:nvPr>
            <p:extLst>
              <p:ext uri="{D42A27DB-BD31-4B8C-83A1-F6EECF244321}">
                <p14:modId xmlns:p14="http://schemas.microsoft.com/office/powerpoint/2010/main" val="1260414250"/>
              </p:ext>
            </p:extLst>
          </p:nvPr>
        </p:nvGraphicFramePr>
        <p:xfrm>
          <a:off x="279602" y="1384945"/>
          <a:ext cx="11401535" cy="4590783"/>
        </p:xfrm>
        <a:graphic>
          <a:graphicData uri="http://schemas.openxmlformats.org/drawingml/2006/table">
            <a:tbl>
              <a:tblPr>
                <a:tableStyleId>{22838BEF-8BB2-4498-84A7-C5851F593DF1}</a:tableStyleId>
              </a:tblPr>
              <a:tblGrid>
                <a:gridCol w="1802416">
                  <a:extLst>
                    <a:ext uri="{9D8B030D-6E8A-4147-A177-3AD203B41FA5}">
                      <a16:colId xmlns:a16="http://schemas.microsoft.com/office/drawing/2014/main" xmlns="" val="541240768"/>
                    </a:ext>
                  </a:extLst>
                </a:gridCol>
                <a:gridCol w="2896110">
                  <a:extLst>
                    <a:ext uri="{9D8B030D-6E8A-4147-A177-3AD203B41FA5}">
                      <a16:colId xmlns:a16="http://schemas.microsoft.com/office/drawing/2014/main" xmlns="" val="1049260592"/>
                    </a:ext>
                  </a:extLst>
                </a:gridCol>
                <a:gridCol w="2157480">
                  <a:extLst>
                    <a:ext uri="{9D8B030D-6E8A-4147-A177-3AD203B41FA5}">
                      <a16:colId xmlns:a16="http://schemas.microsoft.com/office/drawing/2014/main" xmlns="" val="3845371511"/>
                    </a:ext>
                  </a:extLst>
                </a:gridCol>
                <a:gridCol w="2141009">
                  <a:extLst>
                    <a:ext uri="{9D8B030D-6E8A-4147-A177-3AD203B41FA5}">
                      <a16:colId xmlns:a16="http://schemas.microsoft.com/office/drawing/2014/main" xmlns="" val="302948511"/>
                    </a:ext>
                  </a:extLst>
                </a:gridCol>
                <a:gridCol w="2404520">
                  <a:extLst>
                    <a:ext uri="{9D8B030D-6E8A-4147-A177-3AD203B41FA5}">
                      <a16:colId xmlns:a16="http://schemas.microsoft.com/office/drawing/2014/main" xmlns="" val="4055271625"/>
                    </a:ext>
                  </a:extLst>
                </a:gridCol>
              </a:tblGrid>
              <a:tr h="851818">
                <a:tc>
                  <a:txBody>
                    <a:bodyPr/>
                    <a:lstStyle/>
                    <a:p>
                      <a:pPr algn="l" fontAlgn="b"/>
                      <a:r>
                        <a:rPr lang="x-none" sz="2800" u="none" strike="noStrike" dirty="0">
                          <a:effectLst/>
                        </a:rPr>
                        <a:t> </a:t>
                      </a:r>
                      <a:r>
                        <a:rPr lang="en-US" sz="2800" u="none" strike="noStrike" dirty="0" smtClean="0">
                          <a:effectLst/>
                        </a:rPr>
                        <a:t>Months</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0" i="0" u="none" strike="noStrike" dirty="0" smtClean="0">
                          <a:solidFill>
                            <a:schemeClr val="dk1"/>
                          </a:solidFill>
                          <a:effectLst/>
                          <a:latin typeface="+mn-lt"/>
                        </a:rPr>
                        <a:t>Client Type</a:t>
                      </a:r>
                      <a:r>
                        <a:rPr lang="en-US" sz="2800" b="0" i="0" u="none" strike="noStrike" baseline="0" dirty="0" smtClean="0">
                          <a:solidFill>
                            <a:schemeClr val="dk1"/>
                          </a:solidFill>
                          <a:effectLst/>
                          <a:latin typeface="+mn-lt"/>
                        </a:rPr>
                        <a:t> </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800" u="none" strike="noStrike" dirty="0" smtClean="0">
                          <a:effectLst/>
                        </a:rPr>
                        <a:t>NET CURRENT COHORT</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800" u="none" strike="noStrike" dirty="0" smtClean="0">
                          <a:effectLst/>
                        </a:rPr>
                        <a:t>ALIVE &amp; ON ART</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800" u="none" strike="noStrike" dirty="0">
                          <a:effectLst/>
                        </a:rPr>
                        <a:t>RETENTION</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25872201"/>
                  </a:ext>
                </a:extLst>
              </a:tr>
              <a:tr h="621303">
                <a:tc rowSpan="2">
                  <a:txBody>
                    <a:bodyPr/>
                    <a:lstStyle/>
                    <a:p>
                      <a:pPr algn="ctr" fontAlgn="b"/>
                      <a:r>
                        <a:rPr lang="en-GB" sz="2800" u="none" strike="noStrike">
                          <a:effectLst/>
                        </a:rPr>
                        <a:t>6months</a:t>
                      </a:r>
                      <a:endParaRPr lang="en-GB"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800" u="none" strike="noStrike" dirty="0">
                          <a:effectLst/>
                        </a:rPr>
                        <a:t>ALL PATIENTS</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a:effectLst/>
                        </a:rPr>
                        <a:t>188</a:t>
                      </a:r>
                      <a:endParaRPr lang="x-none"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165</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87.8%</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621887434"/>
                  </a:ext>
                </a:extLst>
              </a:tr>
              <a:tr h="621303">
                <a:tc vMerge="1">
                  <a:txBody>
                    <a:bodyPr/>
                    <a:lstStyle/>
                    <a:p>
                      <a:endParaRPr lang="x-none"/>
                    </a:p>
                  </a:txBody>
                  <a:tcPr/>
                </a:tc>
                <a:tc>
                  <a:txBody>
                    <a:bodyPr/>
                    <a:lstStyle/>
                    <a:p>
                      <a:pPr algn="l" fontAlgn="b"/>
                      <a:r>
                        <a:rPr lang="en-GB" sz="2800" u="none" strike="noStrike" dirty="0">
                          <a:effectLst/>
                        </a:rPr>
                        <a:t>EMTCT</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21</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a:effectLst/>
                        </a:rPr>
                        <a:t>21</a:t>
                      </a:r>
                      <a:endParaRPr lang="x-none"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100.0%</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783278316"/>
                  </a:ext>
                </a:extLst>
              </a:tr>
              <a:tr h="621303">
                <a:tc rowSpan="2">
                  <a:txBody>
                    <a:bodyPr/>
                    <a:lstStyle/>
                    <a:p>
                      <a:pPr algn="ctr" fontAlgn="b"/>
                      <a:r>
                        <a:rPr lang="en-GB" sz="2800" u="none" strike="noStrike">
                          <a:effectLst/>
                        </a:rPr>
                        <a:t>12months</a:t>
                      </a:r>
                      <a:endParaRPr lang="en-GB"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800" u="none" strike="noStrike" dirty="0">
                          <a:effectLst/>
                        </a:rPr>
                        <a:t>ALL PATIENTS</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173</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a:effectLst/>
                        </a:rPr>
                        <a:t>125</a:t>
                      </a:r>
                      <a:endParaRPr lang="x-none"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72.3%</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226130202"/>
                  </a:ext>
                </a:extLst>
              </a:tr>
              <a:tr h="621303">
                <a:tc vMerge="1">
                  <a:txBody>
                    <a:bodyPr/>
                    <a:lstStyle/>
                    <a:p>
                      <a:endParaRPr lang="x-none"/>
                    </a:p>
                  </a:txBody>
                  <a:tcPr/>
                </a:tc>
                <a:tc>
                  <a:txBody>
                    <a:bodyPr/>
                    <a:lstStyle/>
                    <a:p>
                      <a:pPr algn="l" fontAlgn="b"/>
                      <a:r>
                        <a:rPr lang="en-GB" sz="2800" u="none" strike="noStrike" dirty="0">
                          <a:effectLst/>
                        </a:rPr>
                        <a:t>EMTCT</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a:effectLst/>
                        </a:rPr>
                        <a:t>14</a:t>
                      </a:r>
                      <a:endParaRPr lang="x-none"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10</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71.4%</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30937326"/>
                  </a:ext>
                </a:extLst>
              </a:tr>
              <a:tr h="621303">
                <a:tc rowSpan="2">
                  <a:txBody>
                    <a:bodyPr/>
                    <a:lstStyle/>
                    <a:p>
                      <a:pPr algn="ctr" fontAlgn="b"/>
                      <a:r>
                        <a:rPr lang="en-GB" sz="2800" u="none" strike="noStrike" dirty="0">
                          <a:effectLst/>
                        </a:rPr>
                        <a:t>24months</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800" u="none" strike="noStrike" dirty="0">
                          <a:effectLst/>
                        </a:rPr>
                        <a:t>ALL PATIENTS</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a:effectLst/>
                        </a:rPr>
                        <a:t>208</a:t>
                      </a:r>
                      <a:endParaRPr lang="x-none"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144</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69.2%</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712032179"/>
                  </a:ext>
                </a:extLst>
              </a:tr>
              <a:tr h="621303">
                <a:tc vMerge="1">
                  <a:txBody>
                    <a:bodyPr/>
                    <a:lstStyle/>
                    <a:p>
                      <a:endParaRPr lang="x-none"/>
                    </a:p>
                  </a:txBody>
                  <a:tcPr/>
                </a:tc>
                <a:tc>
                  <a:txBody>
                    <a:bodyPr/>
                    <a:lstStyle/>
                    <a:p>
                      <a:pPr algn="l" fontAlgn="b"/>
                      <a:r>
                        <a:rPr lang="en-GB" sz="2800" u="none" strike="noStrike" dirty="0">
                          <a:effectLst/>
                        </a:rPr>
                        <a:t>EMTCT</a:t>
                      </a:r>
                      <a:endParaRPr lang="en-GB"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16</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8</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x-none" sz="2800" u="none" strike="noStrike" dirty="0">
                          <a:effectLst/>
                        </a:rPr>
                        <a:t>50.0%</a:t>
                      </a:r>
                      <a:endParaRPr lang="x-none"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3145087337"/>
                  </a:ext>
                </a:extLst>
              </a:tr>
            </a:tbl>
          </a:graphicData>
        </a:graphic>
      </p:graphicFrame>
      <p:sp>
        <p:nvSpPr>
          <p:cNvPr id="3" name="Rectangle 2">
            <a:extLst>
              <a:ext uri="{FF2B5EF4-FFF2-40B4-BE49-F238E27FC236}">
                <a16:creationId xmlns:a16="http://schemas.microsoft.com/office/drawing/2014/main" xmlns="" id="{462933A7-7B2D-4DDA-A826-072BA8DF0EB3}"/>
              </a:ext>
            </a:extLst>
          </p:cNvPr>
          <p:cNvSpPr/>
          <p:nvPr/>
        </p:nvSpPr>
        <p:spPr>
          <a:xfrm>
            <a:off x="1573106" y="660160"/>
            <a:ext cx="8621720" cy="523220"/>
          </a:xfrm>
          <a:prstGeom prst="rect">
            <a:avLst/>
          </a:prstGeom>
        </p:spPr>
        <p:txBody>
          <a:bodyPr wrap="none">
            <a:spAutoFit/>
          </a:bodyPr>
          <a:lstStyle/>
          <a:p>
            <a:pPr algn="ctr"/>
            <a:r>
              <a:rPr lang="en-US" sz="2800" b="1" dirty="0">
                <a:solidFill>
                  <a:srgbClr val="000000"/>
                </a:solidFill>
                <a:cs typeface="Times New Roman" panose="02020603050405020304" pitchFamily="18" charset="0"/>
              </a:rPr>
              <a:t>RETENTION </a:t>
            </a:r>
            <a:r>
              <a:rPr lang="en-US" sz="2800" b="1" dirty="0" smtClean="0">
                <a:solidFill>
                  <a:srgbClr val="000000"/>
                </a:solidFill>
                <a:cs typeface="Times New Roman" panose="02020603050405020304" pitchFamily="18" charset="0"/>
              </a:rPr>
              <a:t>JULY-SEPTEMBER 2020</a:t>
            </a:r>
            <a:r>
              <a:rPr lang="en-US" sz="2800" b="1" dirty="0" smtClean="0">
                <a:cs typeface="Times New Roman" panose="02020603050405020304" pitchFamily="18" charset="0"/>
              </a:rPr>
              <a:t> </a:t>
            </a:r>
            <a:r>
              <a:rPr lang="en-US" sz="2800" b="1" dirty="0">
                <a:cs typeface="Times New Roman" panose="02020603050405020304" pitchFamily="18" charset="0"/>
              </a:rPr>
              <a:t>REPORTING QUARTER</a:t>
            </a:r>
          </a:p>
        </p:txBody>
      </p:sp>
      <p:sp>
        <p:nvSpPr>
          <p:cNvPr id="5" name="Footer Placeholder 4"/>
          <p:cNvSpPr>
            <a:spLocks noGrp="1"/>
          </p:cNvSpPr>
          <p:nvPr>
            <p:ph type="ftr" sz="quarter" idx="11"/>
          </p:nvPr>
        </p:nvSpPr>
        <p:spPr/>
        <p:txBody>
          <a:bodyPr/>
          <a:lstStyle/>
          <a:p>
            <a:r>
              <a:rPr lang="en-GB" smtClean="0"/>
              <a:t>MRRH PERFORMANCE REVIEW JULY_SEPT 2020</a:t>
            </a:r>
            <a:endParaRPr lang="x-none"/>
          </a:p>
        </p:txBody>
      </p:sp>
      <p:sp>
        <p:nvSpPr>
          <p:cNvPr id="6" name="Slide Number Placeholder 5"/>
          <p:cNvSpPr>
            <a:spLocks noGrp="1"/>
          </p:cNvSpPr>
          <p:nvPr>
            <p:ph type="sldNum" sz="quarter" idx="12"/>
          </p:nvPr>
        </p:nvSpPr>
        <p:spPr/>
        <p:txBody>
          <a:bodyPr/>
          <a:lstStyle/>
          <a:p>
            <a:fld id="{3157860D-D7E0-4825-9BE4-E310F037DFFB}" type="slidenum">
              <a:rPr lang="x-none" smtClean="0"/>
              <a:t>29</a:t>
            </a:fld>
            <a:endParaRPr lang="x-none"/>
          </a:p>
        </p:txBody>
      </p:sp>
    </p:spTree>
    <p:extLst>
      <p:ext uri="{BB962C8B-B14F-4D97-AF65-F5344CB8AC3E}">
        <p14:creationId xmlns:p14="http://schemas.microsoft.com/office/powerpoint/2010/main" val="48864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437"/>
            <a:ext cx="10515600" cy="337626"/>
          </a:xfrm>
        </p:spPr>
        <p:txBody>
          <a:bodyPr>
            <a:normAutofit fontScale="90000"/>
          </a:bodyPr>
          <a:lstStyle/>
          <a:p>
            <a:r>
              <a:rPr lang="en-US" b="1" dirty="0"/>
              <a:t>About </a:t>
            </a:r>
            <a:r>
              <a:rPr lang="en-US" b="1" dirty="0" err="1"/>
              <a:t>Mbarara</a:t>
            </a:r>
            <a:r>
              <a:rPr lang="en-US" b="1" dirty="0"/>
              <a:t> Regional Referral Hospital</a:t>
            </a:r>
            <a:r>
              <a:rPr lang="en-US" dirty="0"/>
              <a:t>.</a:t>
            </a:r>
            <a:br>
              <a:rPr lang="en-US" dirty="0"/>
            </a:br>
            <a:endParaRPr lang="en-US" dirty="0"/>
          </a:p>
        </p:txBody>
      </p:sp>
      <p:sp>
        <p:nvSpPr>
          <p:cNvPr id="3" name="Content Placeholder 2"/>
          <p:cNvSpPr>
            <a:spLocks noGrp="1"/>
          </p:cNvSpPr>
          <p:nvPr>
            <p:ph idx="1"/>
          </p:nvPr>
        </p:nvSpPr>
        <p:spPr>
          <a:xfrm>
            <a:off x="627771" y="844063"/>
            <a:ext cx="10936458" cy="5740864"/>
          </a:xfrm>
        </p:spPr>
        <p:txBody>
          <a:bodyPr>
            <a:normAutofit/>
          </a:bodyPr>
          <a:lstStyle/>
          <a:p>
            <a:r>
              <a:rPr lang="en-US" sz="3200" dirty="0" smtClean="0"/>
              <a:t>MRRH </a:t>
            </a:r>
            <a:r>
              <a:rPr lang="en-US" sz="3200" dirty="0"/>
              <a:t>is located in the center of </a:t>
            </a:r>
            <a:r>
              <a:rPr lang="en-US" sz="3200" dirty="0" err="1"/>
              <a:t>Mbarara</a:t>
            </a:r>
            <a:r>
              <a:rPr lang="en-US" sz="3200" dirty="0"/>
              <a:t> City [about 270 km from Kampala] next to </a:t>
            </a:r>
            <a:r>
              <a:rPr lang="en-US" sz="3200" dirty="0" err="1"/>
              <a:t>Mbarara</a:t>
            </a:r>
            <a:r>
              <a:rPr lang="en-US" sz="3200" dirty="0"/>
              <a:t> University of Science and technology along the </a:t>
            </a:r>
            <a:r>
              <a:rPr lang="en-US" sz="3200" dirty="0" err="1"/>
              <a:t>Mbarara</a:t>
            </a:r>
            <a:r>
              <a:rPr lang="en-US" sz="3200" dirty="0"/>
              <a:t> - </a:t>
            </a:r>
            <a:r>
              <a:rPr lang="en-US" sz="3200" dirty="0" err="1"/>
              <a:t>Kabale</a:t>
            </a:r>
            <a:r>
              <a:rPr lang="en-US" sz="3200" dirty="0"/>
              <a:t> – Fort Portal highway.</a:t>
            </a:r>
          </a:p>
          <a:p>
            <a:r>
              <a:rPr lang="en-US" sz="3200" dirty="0"/>
              <a:t>MRRH serves an estimated catchment population of about 4 million people coming mainly from the districts of </a:t>
            </a:r>
            <a:r>
              <a:rPr lang="en-US" sz="3200" dirty="0" err="1"/>
              <a:t>Ankole</a:t>
            </a:r>
            <a:r>
              <a:rPr lang="en-US" sz="3200" dirty="0"/>
              <a:t> sub-region including </a:t>
            </a:r>
            <a:r>
              <a:rPr lang="en-US" sz="3200" dirty="0" err="1"/>
              <a:t>Mbarara</a:t>
            </a:r>
            <a:r>
              <a:rPr lang="en-US" sz="3200" dirty="0"/>
              <a:t>, </a:t>
            </a:r>
            <a:r>
              <a:rPr lang="en-US" sz="3200" dirty="0" err="1"/>
              <a:t>Bushenyi</a:t>
            </a:r>
            <a:r>
              <a:rPr lang="en-US" sz="3200" dirty="0"/>
              <a:t>, </a:t>
            </a:r>
            <a:r>
              <a:rPr lang="en-US" sz="3200" dirty="0" err="1"/>
              <a:t>Sheema</a:t>
            </a:r>
            <a:r>
              <a:rPr lang="en-US" sz="3200" dirty="0"/>
              <a:t>, </a:t>
            </a:r>
            <a:r>
              <a:rPr lang="en-US" sz="3200" dirty="0" err="1"/>
              <a:t>Ntungamo</a:t>
            </a:r>
            <a:r>
              <a:rPr lang="en-US" sz="3200" dirty="0"/>
              <a:t>, </a:t>
            </a:r>
            <a:r>
              <a:rPr lang="en-US" sz="3200" dirty="0" err="1"/>
              <a:t>Kiruhura</a:t>
            </a:r>
            <a:r>
              <a:rPr lang="en-US" sz="3200" dirty="0"/>
              <a:t>, </a:t>
            </a:r>
            <a:r>
              <a:rPr lang="en-US" sz="3200" dirty="0" err="1"/>
              <a:t>Ibanda</a:t>
            </a:r>
            <a:r>
              <a:rPr lang="en-US" sz="3200" dirty="0"/>
              <a:t>, </a:t>
            </a:r>
            <a:r>
              <a:rPr lang="en-US" sz="3200" dirty="0" err="1"/>
              <a:t>Buhweju</a:t>
            </a:r>
            <a:r>
              <a:rPr lang="en-US" sz="3200" dirty="0"/>
              <a:t>, </a:t>
            </a:r>
            <a:r>
              <a:rPr lang="en-US" sz="3200" dirty="0" err="1"/>
              <a:t>Isingiro</a:t>
            </a:r>
            <a:r>
              <a:rPr lang="en-US" sz="3200" dirty="0"/>
              <a:t>, </a:t>
            </a:r>
            <a:r>
              <a:rPr lang="en-US" sz="3200" dirty="0" err="1"/>
              <a:t>Mitooma</a:t>
            </a:r>
            <a:r>
              <a:rPr lang="en-US" sz="3200" dirty="0"/>
              <a:t> and </a:t>
            </a:r>
            <a:r>
              <a:rPr lang="en-US" sz="3200" dirty="0" err="1"/>
              <a:t>Rubirizi</a:t>
            </a:r>
            <a:r>
              <a:rPr lang="en-US" sz="3200" dirty="0"/>
              <a:t>. Additionally, the Hospital also receives referrals from the districts neighboring </a:t>
            </a:r>
            <a:r>
              <a:rPr lang="en-US" sz="3200" dirty="0" err="1"/>
              <a:t>Ankole</a:t>
            </a:r>
            <a:r>
              <a:rPr lang="en-US" sz="3200" dirty="0"/>
              <a:t> sub-region including mainly </a:t>
            </a:r>
            <a:r>
              <a:rPr lang="en-US" sz="3200" dirty="0" err="1"/>
              <a:t>Rukungiri</a:t>
            </a:r>
            <a:r>
              <a:rPr lang="en-US" sz="3200" dirty="0"/>
              <a:t>, </a:t>
            </a:r>
            <a:r>
              <a:rPr lang="en-US" sz="3200" dirty="0" err="1"/>
              <a:t>Lyatonde</a:t>
            </a:r>
            <a:r>
              <a:rPr lang="en-US" sz="3200" dirty="0"/>
              <a:t>, </a:t>
            </a:r>
            <a:r>
              <a:rPr lang="en-US" sz="3200" dirty="0" err="1"/>
              <a:t>Kabale</a:t>
            </a:r>
            <a:r>
              <a:rPr lang="en-US" sz="3200" dirty="0"/>
              <a:t>, </a:t>
            </a:r>
            <a:r>
              <a:rPr lang="en-US" sz="3200" dirty="0" err="1"/>
              <a:t>Kamwegye</a:t>
            </a:r>
            <a:r>
              <a:rPr lang="en-US" sz="3200" dirty="0"/>
              <a:t> and </a:t>
            </a:r>
            <a:r>
              <a:rPr lang="en-US" sz="3200" dirty="0" err="1"/>
              <a:t>Rakai</a:t>
            </a:r>
            <a:r>
              <a:rPr lang="en-US" sz="3200" dirty="0"/>
              <a:t>: The Hospital also receives clients referred from neighboring states of Tanzania, Democratic republic of Congo (DRC) &amp; Rwanda.</a:t>
            </a:r>
          </a:p>
          <a:p>
            <a:endParaRPr lang="en-US" dirty="0"/>
          </a:p>
        </p:txBody>
      </p:sp>
    </p:spTree>
    <p:extLst>
      <p:ext uri="{BB962C8B-B14F-4D97-AF65-F5344CB8AC3E}">
        <p14:creationId xmlns:p14="http://schemas.microsoft.com/office/powerpoint/2010/main" val="33583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GB" altLang="en-US" sz="6600" b="1" dirty="0" smtClean="0">
                <a:solidFill>
                  <a:srgbClr val="1D6D32"/>
                </a:solidFill>
              </a:rPr>
              <a:t>TB/HIV</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50996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31</a:t>
            </a:fld>
            <a:endParaRPr lang="x-none"/>
          </a:p>
        </p:txBody>
      </p:sp>
      <p:graphicFrame>
        <p:nvGraphicFramePr>
          <p:cNvPr id="5" name="Table 4"/>
          <p:cNvGraphicFramePr>
            <a:graphicFrameLocks noGrp="1"/>
          </p:cNvGraphicFramePr>
          <p:nvPr>
            <p:extLst>
              <p:ext uri="{D42A27DB-BD31-4B8C-83A1-F6EECF244321}">
                <p14:modId xmlns:p14="http://schemas.microsoft.com/office/powerpoint/2010/main" val="391130794"/>
              </p:ext>
            </p:extLst>
          </p:nvPr>
        </p:nvGraphicFramePr>
        <p:xfrm>
          <a:off x="2264502" y="1056068"/>
          <a:ext cx="7662996" cy="3009495"/>
        </p:xfrm>
        <a:graphic>
          <a:graphicData uri="http://schemas.openxmlformats.org/drawingml/2006/table">
            <a:tbl>
              <a:tblPr>
                <a:tableStyleId>{5C22544A-7EE6-4342-B048-85BDC9FD1C3A}</a:tableStyleId>
              </a:tblPr>
              <a:tblGrid>
                <a:gridCol w="2554332"/>
                <a:gridCol w="2554332"/>
                <a:gridCol w="2554332"/>
              </a:tblGrid>
              <a:tr h="659046">
                <a:tc>
                  <a:txBody>
                    <a:bodyPr/>
                    <a:lstStyle/>
                    <a:p>
                      <a:pPr algn="l" fontAlgn="b"/>
                      <a:r>
                        <a:rPr lang="en-US" sz="2800" b="0" i="0" u="none" strike="noStrike" dirty="0" smtClean="0">
                          <a:solidFill>
                            <a:srgbClr val="000000"/>
                          </a:solidFill>
                          <a:effectLst/>
                          <a:latin typeface="Calibri" panose="020F0502020204030204" pitchFamily="34" charset="0"/>
                        </a:rPr>
                        <a:t>Test Type</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smtClean="0">
                          <a:solidFill>
                            <a:srgbClr val="000000"/>
                          </a:solidFill>
                          <a:effectLst/>
                          <a:latin typeface="Calibri" panose="020F0502020204030204" pitchFamily="34" charset="0"/>
                        </a:rPr>
                        <a:t>Number</a:t>
                      </a:r>
                      <a:r>
                        <a:rPr lang="en-US" sz="2800" b="0" i="0" u="none" strike="noStrike" baseline="0" dirty="0" smtClean="0">
                          <a:solidFill>
                            <a:srgbClr val="000000"/>
                          </a:solidFill>
                          <a:effectLst/>
                          <a:latin typeface="Calibri" panose="020F0502020204030204" pitchFamily="34" charset="0"/>
                        </a:rPr>
                        <a:t> Tested</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smtClean="0">
                          <a:solidFill>
                            <a:srgbClr val="000000"/>
                          </a:solidFill>
                          <a:effectLst/>
                          <a:latin typeface="Calibri" panose="020F0502020204030204" pitchFamily="34" charset="0"/>
                        </a:rPr>
                        <a:t>Positive</a:t>
                      </a:r>
                      <a:r>
                        <a:rPr lang="en-US" sz="2800" b="0" i="0" u="none" strike="noStrike" baseline="0" dirty="0" smtClean="0">
                          <a:solidFill>
                            <a:srgbClr val="000000"/>
                          </a:solidFill>
                          <a:effectLst/>
                          <a:latin typeface="Calibri" panose="020F0502020204030204" pitchFamily="34" charset="0"/>
                        </a:rPr>
                        <a:t> Test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9784">
                <a:tc>
                  <a:txBody>
                    <a:bodyPr/>
                    <a:lstStyle/>
                    <a:p>
                      <a:pPr algn="l" fontAlgn="b"/>
                      <a:r>
                        <a:rPr lang="en-US" sz="2800" u="none" strike="noStrike" dirty="0" smtClean="0">
                          <a:effectLst/>
                        </a:rPr>
                        <a:t>Gene-</a:t>
                      </a:r>
                      <a:r>
                        <a:rPr lang="en-US" sz="2800" u="none" strike="noStrike" dirty="0" err="1" smtClean="0">
                          <a:effectLst/>
                        </a:rPr>
                        <a:t>Xpert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474</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59</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4297">
                <a:tc>
                  <a:txBody>
                    <a:bodyPr/>
                    <a:lstStyle/>
                    <a:p>
                      <a:pPr algn="l" fontAlgn="b"/>
                      <a:r>
                        <a:rPr lang="en-US" sz="2800" u="none" strike="noStrike" dirty="0">
                          <a:effectLst/>
                        </a:rPr>
                        <a:t>TB LAM</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36</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27</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662">
                <a:tc>
                  <a:txBody>
                    <a:bodyPr/>
                    <a:lstStyle/>
                    <a:p>
                      <a:pPr algn="l" fontAlgn="b"/>
                      <a:r>
                        <a:rPr lang="en-US" sz="2800" u="none" strike="noStrike" dirty="0">
                          <a:effectLst/>
                        </a:rPr>
                        <a:t>Chest X-ray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3</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3</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706">
                <a:tc>
                  <a:txBody>
                    <a:bodyPr/>
                    <a:lstStyle/>
                    <a:p>
                      <a:pPr algn="l" fontAlgn="b"/>
                      <a:r>
                        <a:rPr lang="en-US" sz="2800" b="0" i="0" u="none" strike="noStrike" dirty="0" smtClean="0">
                          <a:solidFill>
                            <a:srgbClr val="000000"/>
                          </a:solidFill>
                          <a:effectLst/>
                          <a:latin typeface="Calibri" panose="020F0502020204030204" pitchFamily="34" charset="0"/>
                        </a:rPr>
                        <a:t>TOTAL</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smtClean="0">
                          <a:solidFill>
                            <a:srgbClr val="000000"/>
                          </a:solidFill>
                          <a:effectLst/>
                          <a:latin typeface="Calibri" panose="020F0502020204030204" pitchFamily="34" charset="0"/>
                        </a:rPr>
                        <a:t>513</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smtClean="0">
                          <a:solidFill>
                            <a:srgbClr val="000000"/>
                          </a:solidFill>
                          <a:effectLst/>
                          <a:latin typeface="Calibri" panose="020F0502020204030204" pitchFamily="34" charset="0"/>
                        </a:rPr>
                        <a:t>89</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640169" y="296214"/>
            <a:ext cx="6156101" cy="759854"/>
          </a:xfrm>
          <a:prstGeom prst="rect">
            <a:avLst/>
          </a:prstGeom>
          <a:solidFill>
            <a:schemeClr val="bg1"/>
          </a:solidFill>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solidFill>
                  <a:schemeClr val="tx1"/>
                </a:solidFill>
              </a:rPr>
              <a:t>TB EXAMINATION JULY-SEPT 2020</a:t>
            </a:r>
            <a:endParaRPr lang="en-US" sz="2800" b="1" dirty="0">
              <a:solidFill>
                <a:schemeClr val="tx1"/>
              </a:solidFill>
            </a:endParaRPr>
          </a:p>
        </p:txBody>
      </p:sp>
    </p:spTree>
    <p:extLst>
      <p:ext uri="{BB962C8B-B14F-4D97-AF65-F5344CB8AC3E}">
        <p14:creationId xmlns:p14="http://schemas.microsoft.com/office/powerpoint/2010/main" val="465850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32</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3769243982"/>
              </p:ext>
            </p:extLst>
          </p:nvPr>
        </p:nvGraphicFramePr>
        <p:xfrm>
          <a:off x="399246" y="565150"/>
          <a:ext cx="5125791" cy="5791200"/>
        </p:xfrm>
        <a:graphic>
          <a:graphicData uri="http://schemas.openxmlformats.org/drawingml/2006/table">
            <a:tbl>
              <a:tblPr>
                <a:tableStyleId>{BC89EF96-8CEA-46FF-86C4-4CE0E7609802}</a:tableStyleId>
              </a:tblPr>
              <a:tblGrid>
                <a:gridCol w="2894152"/>
                <a:gridCol w="2231639"/>
              </a:tblGrid>
              <a:tr h="273723">
                <a:tc>
                  <a:txBody>
                    <a:bodyPr/>
                    <a:lstStyle/>
                    <a:p>
                      <a:pPr algn="l" fontAlgn="b"/>
                      <a:r>
                        <a:rPr lang="en-US" sz="2000" b="1" u="none" strike="noStrike" dirty="0">
                          <a:effectLst/>
                        </a:rPr>
                        <a:t>District</a:t>
                      </a:r>
                      <a:endParaRPr lang="en-US"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rPr>
                        <a:t>Number</a:t>
                      </a:r>
                      <a:endParaRPr lang="en-US"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Mbarara</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a:effectLst/>
                        </a:rPr>
                        <a:t>51</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Isingiro</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a:effectLst/>
                        </a:rPr>
                        <a:t>41</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K</a:t>
                      </a:r>
                      <a:r>
                        <a:rPr lang="en-US" sz="2000" u="none" strike="noStrike" dirty="0" err="1" smtClean="0">
                          <a:effectLst/>
                        </a:rPr>
                        <a:t>iruhura</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S</a:t>
                      </a:r>
                      <a:r>
                        <a:rPr lang="en-US" sz="2000" u="none" strike="noStrike" dirty="0" err="1" smtClean="0">
                          <a:effectLst/>
                        </a:rPr>
                        <a:t>heema</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a:effectLst/>
                        </a:rPr>
                        <a:t>Rwampara</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Bushenyi</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Ntungamo</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Mitooma</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L</a:t>
                      </a:r>
                      <a:r>
                        <a:rPr lang="en-US" sz="2000" u="none" strike="noStrike" dirty="0" err="1" smtClean="0">
                          <a:effectLst/>
                        </a:rPr>
                        <a:t>yantonde</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I</a:t>
                      </a:r>
                      <a:r>
                        <a:rPr lang="en-US" sz="2000" u="none" strike="noStrike" dirty="0" err="1" smtClean="0">
                          <a:effectLst/>
                        </a:rPr>
                        <a:t>banda</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Rakai</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dirty="0" err="1">
                          <a:effectLst/>
                        </a:rPr>
                        <a:t>K</a:t>
                      </a:r>
                      <a:r>
                        <a:rPr lang="en-US" sz="2000" u="none" strike="noStrike" dirty="0" err="1" smtClean="0">
                          <a:effectLst/>
                        </a:rPr>
                        <a:t>azo</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Kanungu</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Kamwengye</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Rukiga</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Lwengo</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Kampala</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723">
                <a:tc>
                  <a:txBody>
                    <a:bodyPr/>
                    <a:lstStyle/>
                    <a:p>
                      <a:pPr algn="l" fontAlgn="b"/>
                      <a:r>
                        <a:rPr lang="en-US" sz="2000" u="none" strike="noStrike">
                          <a:effectLst/>
                        </a:rPr>
                        <a:t>Buhweju</a:t>
                      </a:r>
                      <a:endParaRPr lang="en-US"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9110405"/>
              </p:ext>
            </p:extLst>
          </p:nvPr>
        </p:nvGraphicFramePr>
        <p:xfrm>
          <a:off x="5917127" y="580353"/>
          <a:ext cx="5545069" cy="2860418"/>
        </p:xfrm>
        <a:graphic>
          <a:graphicData uri="http://schemas.openxmlformats.org/drawingml/2006/table">
            <a:tbl>
              <a:tblPr>
                <a:tableStyleId>{BC89EF96-8CEA-46FF-86C4-4CE0E7609802}</a:tableStyleId>
              </a:tblPr>
              <a:tblGrid>
                <a:gridCol w="1848834"/>
                <a:gridCol w="1584101"/>
                <a:gridCol w="2112134"/>
              </a:tblGrid>
              <a:tr h="545062">
                <a:tc>
                  <a:txBody>
                    <a:bodyPr/>
                    <a:lstStyle/>
                    <a:p>
                      <a:pPr algn="l" fontAlgn="b"/>
                      <a:r>
                        <a:rPr lang="en-GB" sz="2000" b="1" u="none" strike="noStrike" dirty="0" smtClean="0">
                          <a:effectLst/>
                        </a:rPr>
                        <a:t>Patient Category</a:t>
                      </a:r>
                      <a:endParaRPr lang="en-US"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000" b="1" u="none" strike="noStrike" dirty="0" smtClean="0">
                          <a:effectLst/>
                        </a:rPr>
                        <a:t>Total Number</a:t>
                      </a:r>
                      <a:endParaRPr lang="en-GB" sz="2000" b="1" i="0" u="none" strike="noStrike" dirty="0" smtClean="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000" b="1" i="0" u="none" strike="noStrike" dirty="0" smtClean="0">
                          <a:solidFill>
                            <a:srgbClr val="000000"/>
                          </a:solidFill>
                          <a:effectLst/>
                          <a:latin typeface="Calibri" panose="020F0502020204030204" pitchFamily="34" charset="0"/>
                        </a:rPr>
                        <a:t>Children(0-14 </a:t>
                      </a:r>
                      <a:r>
                        <a:rPr lang="en-GB" sz="2000" b="1" i="0" u="none" strike="noStrike" dirty="0" err="1" smtClean="0">
                          <a:solidFill>
                            <a:srgbClr val="000000"/>
                          </a:solidFill>
                          <a:effectLst/>
                          <a:latin typeface="Calibri" panose="020F0502020204030204" pitchFamily="34" charset="0"/>
                        </a:rPr>
                        <a:t>yrs</a:t>
                      </a:r>
                      <a:r>
                        <a:rPr lang="en-GB" sz="2000" b="1" i="0" u="none" strike="noStrike" dirty="0" smtClean="0">
                          <a:solidFill>
                            <a:srgbClr val="000000"/>
                          </a:solidFill>
                          <a:effectLst/>
                          <a:latin typeface="Calibri" panose="020F0502020204030204" pitchFamily="34" charset="0"/>
                        </a:rPr>
                        <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839">
                <a:tc>
                  <a:txBody>
                    <a:bodyPr/>
                    <a:lstStyle/>
                    <a:p>
                      <a:pPr algn="l" fontAlgn="b"/>
                      <a:r>
                        <a:rPr lang="en-US" sz="2400" u="none" strike="noStrike">
                          <a:effectLst/>
                        </a:rPr>
                        <a:t>EP</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0" i="0" u="none" strike="noStrike" dirty="0" smtClean="0">
                          <a:solidFill>
                            <a:srgbClr val="000000"/>
                          </a:solidFill>
                          <a:effectLst/>
                          <a:latin typeface="Calibri" panose="020F0502020204030204" pitchFamily="34" charset="0"/>
                        </a:rPr>
                        <a:t>02</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839">
                <a:tc>
                  <a:txBody>
                    <a:bodyPr/>
                    <a:lstStyle/>
                    <a:p>
                      <a:pPr algn="l" fontAlgn="b"/>
                      <a:r>
                        <a:rPr lang="en-US" sz="2400" u="none" strike="noStrike">
                          <a:effectLst/>
                        </a:rPr>
                        <a:t>PBC</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86</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0" i="0" u="none" strike="noStrike" dirty="0" smtClean="0">
                          <a:solidFill>
                            <a:srgbClr val="000000"/>
                          </a:solidFill>
                          <a:effectLst/>
                          <a:latin typeface="Calibri" panose="020F0502020204030204" pitchFamily="34" charset="0"/>
                        </a:rPr>
                        <a:t>00</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839">
                <a:tc>
                  <a:txBody>
                    <a:bodyPr/>
                    <a:lstStyle/>
                    <a:p>
                      <a:pPr algn="l" fontAlgn="b"/>
                      <a:r>
                        <a:rPr lang="en-US" sz="2400" u="none" strike="noStrike" dirty="0">
                          <a:effectLst/>
                        </a:rPr>
                        <a:t>PCD</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33</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0" i="0" u="none" strike="noStrike" dirty="0" smtClean="0">
                          <a:solidFill>
                            <a:srgbClr val="000000"/>
                          </a:solidFill>
                          <a:effectLst/>
                          <a:latin typeface="Calibri" panose="020F0502020204030204" pitchFamily="34" charset="0"/>
                        </a:rPr>
                        <a:t>16</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839">
                <a:tc>
                  <a:txBody>
                    <a:bodyPr/>
                    <a:lstStyle/>
                    <a:p>
                      <a:pPr algn="l" fontAlgn="b"/>
                      <a:r>
                        <a:rPr lang="en-GB" sz="2400" b="1" u="none" strike="noStrike" dirty="0" smtClean="0">
                          <a:effectLst/>
                        </a:rPr>
                        <a:t>Total</a:t>
                      </a:r>
                      <a:endParaRPr lang="en-US" sz="24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u="none" strike="noStrike" dirty="0" smtClean="0">
                          <a:effectLst/>
                        </a:rPr>
                        <a:t>137</a:t>
                      </a:r>
                      <a:endParaRPr lang="en-US" sz="24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smtClean="0">
                          <a:solidFill>
                            <a:srgbClr val="000000"/>
                          </a:solidFill>
                          <a:effectLst/>
                          <a:latin typeface="Calibri" panose="020F0502020204030204" pitchFamily="34" charset="0"/>
                        </a:rPr>
                        <a:t>18</a:t>
                      </a:r>
                      <a:endParaRPr lang="en-US" sz="24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5872766" y="4172755"/>
            <a:ext cx="6130344" cy="18482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sz="2400" dirty="0" smtClean="0"/>
              <a:t>73 males and 64 females were registered and of these we had 18 children</a:t>
            </a:r>
          </a:p>
          <a:p>
            <a:pPr algn="just"/>
            <a:r>
              <a:rPr lang="en-GB" sz="2400" dirty="0" smtClean="0"/>
              <a:t>37% from </a:t>
            </a:r>
            <a:r>
              <a:rPr lang="en-GB" sz="2400" dirty="0" err="1" smtClean="0"/>
              <a:t>Mbarara</a:t>
            </a:r>
            <a:r>
              <a:rPr lang="en-GB" sz="2400" dirty="0" smtClean="0"/>
              <a:t> and 30% from </a:t>
            </a:r>
            <a:r>
              <a:rPr lang="en-GB" sz="2400" dirty="0" err="1" smtClean="0"/>
              <a:t>Isingiro</a:t>
            </a:r>
            <a:endParaRPr lang="en-GB" sz="2400" dirty="0" smtClean="0"/>
          </a:p>
          <a:p>
            <a:pPr algn="just"/>
            <a:r>
              <a:rPr lang="en-GB" sz="2400" dirty="0" smtClean="0"/>
              <a:t>75% of </a:t>
            </a:r>
            <a:r>
              <a:rPr lang="en-GB" sz="2400" dirty="0" err="1" smtClean="0"/>
              <a:t>Mbarara</a:t>
            </a:r>
            <a:r>
              <a:rPr lang="en-GB" sz="2400" dirty="0" smtClean="0"/>
              <a:t> cases come from the city</a:t>
            </a:r>
            <a:endParaRPr lang="en-US" sz="2400" dirty="0"/>
          </a:p>
        </p:txBody>
      </p:sp>
      <p:sp>
        <p:nvSpPr>
          <p:cNvPr id="7" name="Rectangle 6"/>
          <p:cNvSpPr/>
          <p:nvPr/>
        </p:nvSpPr>
        <p:spPr>
          <a:xfrm>
            <a:off x="2667218" y="101889"/>
            <a:ext cx="5089022" cy="400110"/>
          </a:xfrm>
          <a:prstGeom prst="rect">
            <a:avLst/>
          </a:prstGeom>
        </p:spPr>
        <p:txBody>
          <a:bodyPr wrap="none">
            <a:spAutoFit/>
          </a:bodyPr>
          <a:lstStyle/>
          <a:p>
            <a:r>
              <a:rPr lang="en-US" sz="2000" b="1" dirty="0"/>
              <a:t>TB cases Identified at MRRH in July- Sept 2020</a:t>
            </a:r>
          </a:p>
        </p:txBody>
      </p:sp>
    </p:spTree>
    <p:extLst>
      <p:ext uri="{BB962C8B-B14F-4D97-AF65-F5344CB8AC3E}">
        <p14:creationId xmlns:p14="http://schemas.microsoft.com/office/powerpoint/2010/main" val="4242597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33</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1390883280"/>
              </p:ext>
            </p:extLst>
          </p:nvPr>
        </p:nvGraphicFramePr>
        <p:xfrm>
          <a:off x="837123" y="916184"/>
          <a:ext cx="10831135" cy="3520716"/>
        </p:xfrm>
        <a:graphic>
          <a:graphicData uri="http://schemas.openxmlformats.org/drawingml/2006/table">
            <a:tbl>
              <a:tblPr>
                <a:tableStyleId>{BC89EF96-8CEA-46FF-86C4-4CE0E7609802}</a:tableStyleId>
              </a:tblPr>
              <a:tblGrid>
                <a:gridCol w="1547305"/>
                <a:gridCol w="1547305"/>
                <a:gridCol w="1547305"/>
                <a:gridCol w="1547305"/>
                <a:gridCol w="1547305"/>
                <a:gridCol w="1547305"/>
                <a:gridCol w="1547305"/>
              </a:tblGrid>
              <a:tr h="701601">
                <a:tc>
                  <a:txBody>
                    <a:bodyPr/>
                    <a:lstStyle/>
                    <a:p>
                      <a:pPr algn="l" fontAlgn="b"/>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STARTED</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CURED</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COMPLETED</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DIED</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LTF</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NOT EVALUATED</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7299">
                <a:tc>
                  <a:txBody>
                    <a:bodyPr/>
                    <a:lstStyle/>
                    <a:p>
                      <a:pPr algn="l" fontAlgn="b"/>
                      <a:r>
                        <a:rPr lang="en-US" sz="2400" u="none" strike="noStrike" dirty="0">
                          <a:effectLst/>
                        </a:rPr>
                        <a:t>PBC</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41</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7299">
                <a:tc>
                  <a:txBody>
                    <a:bodyPr/>
                    <a:lstStyle/>
                    <a:p>
                      <a:pPr algn="l" fontAlgn="b"/>
                      <a:r>
                        <a:rPr lang="en-US" sz="2400" u="none" strike="noStrike">
                          <a:effectLst/>
                        </a:rPr>
                        <a:t>PCD</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95</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 </a:t>
                      </a:r>
                      <a:r>
                        <a:rPr lang="en-US" sz="2400" u="none" strike="noStrike" dirty="0" smtClean="0">
                          <a:effectLst/>
                        </a:rPr>
                        <a:t>00</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75</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13</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7299">
                <a:tc>
                  <a:txBody>
                    <a:bodyPr/>
                    <a:lstStyle/>
                    <a:p>
                      <a:pPr algn="l" fontAlgn="b"/>
                      <a:r>
                        <a:rPr lang="en-US" sz="2400" u="none" strike="noStrike">
                          <a:effectLst/>
                        </a:rPr>
                        <a:t>EP</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12</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 </a:t>
                      </a:r>
                      <a:r>
                        <a:rPr lang="en-US" sz="2400" u="none" strike="noStrike" dirty="0" smtClean="0">
                          <a:effectLst/>
                        </a:rPr>
                        <a:t>00</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8</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7299">
                <a:tc>
                  <a:txBody>
                    <a:bodyPr/>
                    <a:lstStyle/>
                    <a:p>
                      <a:pPr algn="l" fontAlgn="b"/>
                      <a:r>
                        <a:rPr lang="en-US" sz="2400" u="none" strike="noStrike">
                          <a:effectLst/>
                        </a:rPr>
                        <a:t>TOTAL</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148</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27</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90</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17</a:t>
                      </a:r>
                      <a:endParaRPr lang="en-US" sz="2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13</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801646" y="224291"/>
            <a:ext cx="5373843" cy="461665"/>
          </a:xfrm>
          <a:prstGeom prst="rect">
            <a:avLst/>
          </a:prstGeom>
        </p:spPr>
        <p:txBody>
          <a:bodyPr wrap="none">
            <a:spAutoFit/>
          </a:bodyPr>
          <a:lstStyle/>
          <a:p>
            <a:r>
              <a:rPr lang="en-GB" sz="2400" b="1" dirty="0">
                <a:solidFill>
                  <a:srgbClr val="000000"/>
                </a:solidFill>
              </a:rPr>
              <a:t>TREATMENT OUTCOMES AT 12 MONTHS</a:t>
            </a:r>
            <a:r>
              <a:rPr lang="en-GB" sz="2400" b="1" dirty="0"/>
              <a:t> </a:t>
            </a:r>
            <a:endParaRPr lang="en-US" sz="2400" b="1" dirty="0"/>
          </a:p>
        </p:txBody>
      </p:sp>
      <p:sp>
        <p:nvSpPr>
          <p:cNvPr id="6" name="Rectangle 5"/>
          <p:cNvSpPr/>
          <p:nvPr/>
        </p:nvSpPr>
        <p:spPr>
          <a:xfrm>
            <a:off x="2222695" y="4628271"/>
            <a:ext cx="8356210" cy="128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Comment</a:t>
            </a:r>
          </a:p>
          <a:p>
            <a:r>
              <a:rPr lang="en-US" sz="2000" dirty="0" smtClean="0">
                <a:solidFill>
                  <a:schemeClr val="tx1"/>
                </a:solidFill>
              </a:rPr>
              <a:t>18% were cured, 60.8% completed, 11.5% died,8.8% were lost to follow-up and 0.7% not evaluated</a:t>
            </a:r>
            <a:endParaRPr lang="en-US" sz="2000" dirty="0">
              <a:solidFill>
                <a:schemeClr val="tx1"/>
              </a:solidFill>
            </a:endParaRPr>
          </a:p>
        </p:txBody>
      </p:sp>
    </p:spTree>
    <p:extLst>
      <p:ext uri="{BB962C8B-B14F-4D97-AF65-F5344CB8AC3E}">
        <p14:creationId xmlns:p14="http://schemas.microsoft.com/office/powerpoint/2010/main" val="4046616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Accountability of 13 LTU</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7097113"/>
              </p:ext>
            </p:extLst>
          </p:nvPr>
        </p:nvGraphicFramePr>
        <p:xfrm>
          <a:off x="1107581" y="2246534"/>
          <a:ext cx="9620519" cy="3907155"/>
        </p:xfrm>
        <a:graphic>
          <a:graphicData uri="http://schemas.openxmlformats.org/drawingml/2006/table">
            <a:tbl>
              <a:tblPr>
                <a:tableStyleId>{5C22544A-7EE6-4342-B048-85BDC9FD1C3A}</a:tableStyleId>
              </a:tblPr>
              <a:tblGrid>
                <a:gridCol w="1755836"/>
                <a:gridCol w="1975316"/>
                <a:gridCol w="2048475"/>
                <a:gridCol w="2085056"/>
                <a:gridCol w="1755836"/>
              </a:tblGrid>
              <a:tr h="666750">
                <a:tc>
                  <a:txBody>
                    <a:bodyPr/>
                    <a:lstStyle/>
                    <a:p>
                      <a:pPr algn="l" fontAlgn="b"/>
                      <a:r>
                        <a:rPr lang="en-US" sz="2800" b="1" u="none" strike="noStrike" dirty="0">
                          <a:effectLst/>
                        </a:rPr>
                        <a:t>District</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dirty="0">
                          <a:effectLst/>
                        </a:rPr>
                        <a:t>LTF after 1 month on treatment</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dirty="0">
                          <a:effectLst/>
                        </a:rPr>
                        <a:t>LTF after 2 months treatment</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a:effectLst/>
                        </a:rPr>
                        <a:t>LTF after 3 months on treatment</a:t>
                      </a:r>
                      <a:endParaRPr lang="en-US" sz="2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dirty="0">
                          <a:effectLst/>
                        </a:rPr>
                        <a:t>TOTAL</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800" u="none" strike="noStrike" dirty="0" err="1">
                          <a:effectLst/>
                        </a:rPr>
                        <a:t>Isingiro</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2</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2</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1</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5</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800" u="none" strike="noStrike" dirty="0" err="1">
                          <a:effectLst/>
                        </a:rPr>
                        <a:t>Mbarara</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3</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2</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0</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5</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800" u="none" strike="noStrike" dirty="0" err="1">
                          <a:effectLst/>
                        </a:rPr>
                        <a:t>Kiruhura</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1</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0</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0</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1</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800" u="none" strike="noStrike" dirty="0" err="1">
                          <a:effectLst/>
                        </a:rPr>
                        <a:t>Rwampara</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1</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0</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0</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1</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800" u="none" strike="noStrike" dirty="0" err="1">
                          <a:effectLst/>
                        </a:rPr>
                        <a:t>Sheema</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1</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0</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0</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800" u="none" strike="noStrike">
                          <a:effectLst/>
                        </a:rPr>
                        <a:t>TOTAL</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8</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a:effectLst/>
                        </a:rPr>
                        <a:t>4</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u="none" strike="noStrike" dirty="0">
                          <a:effectLst/>
                        </a:rPr>
                        <a:t>13</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GB" smtClean="0"/>
              <a:t>MRRH PERFORMANCE REVIEW JULY_SEPT 2020</a:t>
            </a:r>
            <a:endParaRPr lang="x-none"/>
          </a:p>
        </p:txBody>
      </p:sp>
      <p:sp>
        <p:nvSpPr>
          <p:cNvPr id="5" name="Slide Number Placeholder 4"/>
          <p:cNvSpPr>
            <a:spLocks noGrp="1"/>
          </p:cNvSpPr>
          <p:nvPr>
            <p:ph type="sldNum" sz="quarter" idx="12"/>
          </p:nvPr>
        </p:nvSpPr>
        <p:spPr/>
        <p:txBody>
          <a:bodyPr/>
          <a:lstStyle/>
          <a:p>
            <a:fld id="{3157860D-D7E0-4825-9BE4-E310F037DFFB}" type="slidenum">
              <a:rPr lang="x-none" smtClean="0"/>
              <a:t>34</a:t>
            </a:fld>
            <a:endParaRPr lang="x-none"/>
          </a:p>
        </p:txBody>
      </p:sp>
    </p:spTree>
    <p:extLst>
      <p:ext uri="{BB962C8B-B14F-4D97-AF65-F5344CB8AC3E}">
        <p14:creationId xmlns:p14="http://schemas.microsoft.com/office/powerpoint/2010/main" val="3008631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35</a:t>
            </a:fld>
            <a:endParaRPr lang="x-none"/>
          </a:p>
        </p:txBody>
      </p:sp>
      <p:sp>
        <p:nvSpPr>
          <p:cNvPr id="5" name="Rectangle 4"/>
          <p:cNvSpPr/>
          <p:nvPr/>
        </p:nvSpPr>
        <p:spPr>
          <a:xfrm>
            <a:off x="2514600" y="297556"/>
            <a:ext cx="7427890" cy="461665"/>
          </a:xfrm>
          <a:prstGeom prst="rect">
            <a:avLst/>
          </a:prstGeom>
        </p:spPr>
        <p:txBody>
          <a:bodyPr wrap="square">
            <a:spAutoFit/>
          </a:bodyPr>
          <a:lstStyle/>
          <a:p>
            <a:pPr algn="ctr"/>
            <a:r>
              <a:rPr lang="en-GB" sz="2400" b="1" dirty="0">
                <a:solidFill>
                  <a:srgbClr val="000000"/>
                </a:solidFill>
              </a:rPr>
              <a:t>TB </a:t>
            </a:r>
            <a:r>
              <a:rPr lang="en-GB" sz="2400" b="1" dirty="0" smtClean="0">
                <a:solidFill>
                  <a:srgbClr val="000000"/>
                </a:solidFill>
              </a:rPr>
              <a:t>OUTCOMES Oct 2019-Sept 2020</a:t>
            </a:r>
            <a:endParaRPr lang="en-US" sz="2400" b="1" dirty="0"/>
          </a:p>
        </p:txBody>
      </p:sp>
      <p:sp>
        <p:nvSpPr>
          <p:cNvPr id="6" name="Rectangle 2"/>
          <p:cNvSpPr>
            <a:spLocks noChangeArrowheads="1"/>
          </p:cNvSpPr>
          <p:nvPr/>
        </p:nvSpPr>
        <p:spPr bwMode="auto">
          <a:xfrm>
            <a:off x="489397" y="19575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p:cNvGraphicFramePr>
          <p:nvPr>
            <p:extLst>
              <p:ext uri="{D42A27DB-BD31-4B8C-83A1-F6EECF244321}">
                <p14:modId xmlns:p14="http://schemas.microsoft.com/office/powerpoint/2010/main" val="2191625308"/>
              </p:ext>
            </p:extLst>
          </p:nvPr>
        </p:nvGraphicFramePr>
        <p:xfrm>
          <a:off x="489396" y="1120462"/>
          <a:ext cx="5061397" cy="4037519"/>
        </p:xfrm>
        <a:graphic>
          <a:graphicData uri="http://schemas.openxmlformats.org/presentationml/2006/ole">
            <mc:AlternateContent xmlns:mc="http://schemas.openxmlformats.org/markup-compatibility/2006">
              <mc:Choice xmlns:v="urn:schemas-microsoft-com:vml" Requires="v">
                <p:oleObj spid="_x0000_s1179" name="Chart" r:id="rId3" imgW="2822693" imgH="2152075" progId="Excel.Chart.8">
                  <p:embed/>
                </p:oleObj>
              </mc:Choice>
              <mc:Fallback>
                <p:oleObj name="Chart" r:id="rId3" imgW="2822693" imgH="2152075" progId="Excel.Chart.8">
                  <p:embed/>
                  <p:pic>
                    <p:nvPicPr>
                      <p:cNvPr id="0" name="Chart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96" y="1120462"/>
                        <a:ext cx="5061397" cy="4037519"/>
                      </a:xfrm>
                      <a:prstGeom prst="rect">
                        <a:avLst/>
                      </a:prstGeom>
                      <a:noFill/>
                    </p:spPr>
                  </p:pic>
                </p:oleObj>
              </mc:Fallback>
            </mc:AlternateContent>
          </a:graphicData>
        </a:graphic>
      </p:graphicFrame>
      <p:sp>
        <p:nvSpPr>
          <p:cNvPr id="10" name="Rectangle 6"/>
          <p:cNvSpPr>
            <a:spLocks noChangeArrowheads="1"/>
          </p:cNvSpPr>
          <p:nvPr/>
        </p:nvSpPr>
        <p:spPr bwMode="auto">
          <a:xfrm>
            <a:off x="5550794" y="1596980"/>
            <a:ext cx="25264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p:cNvGraphicFramePr>
          <p:nvPr>
            <p:extLst>
              <p:ext uri="{D42A27DB-BD31-4B8C-83A1-F6EECF244321}">
                <p14:modId xmlns:p14="http://schemas.microsoft.com/office/powerpoint/2010/main" val="702575859"/>
              </p:ext>
            </p:extLst>
          </p:nvPr>
        </p:nvGraphicFramePr>
        <p:xfrm>
          <a:off x="6014434" y="1120462"/>
          <a:ext cx="5339366" cy="4037519"/>
        </p:xfrm>
        <a:graphic>
          <a:graphicData uri="http://schemas.openxmlformats.org/presentationml/2006/ole">
            <mc:AlternateContent xmlns:mc="http://schemas.openxmlformats.org/markup-compatibility/2006">
              <mc:Choice xmlns:v="urn:schemas-microsoft-com:vml" Requires="v">
                <p:oleObj spid="_x0000_s1180" name="Chart" r:id="rId5" imgW="2804403" imgH="2164268" progId="Excel.Chart.8">
                  <p:embed/>
                </p:oleObj>
              </mc:Choice>
              <mc:Fallback>
                <p:oleObj name="Chart" r:id="rId5" imgW="2804403" imgH="2164268" progId="Excel.Chart.8">
                  <p:embed/>
                  <p:pic>
                    <p:nvPicPr>
                      <p:cNvPr id="0" name="Chart 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4434" y="1120462"/>
                        <a:ext cx="5339366" cy="4037519"/>
                      </a:xfrm>
                      <a:prstGeom prst="rect">
                        <a:avLst/>
                      </a:prstGeom>
                      <a:noFill/>
                    </p:spPr>
                  </p:pic>
                </p:oleObj>
              </mc:Fallback>
            </mc:AlternateContent>
          </a:graphicData>
        </a:graphic>
      </p:graphicFrame>
      <p:sp>
        <p:nvSpPr>
          <p:cNvPr id="12" name="Rectangle 11"/>
          <p:cNvSpPr/>
          <p:nvPr/>
        </p:nvSpPr>
        <p:spPr>
          <a:xfrm>
            <a:off x="978794" y="5275385"/>
            <a:ext cx="10375006" cy="1080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Q2 had the highest treatment success rate of 87% but with lowest cure rate 45%. Q3 and Q4 had the lowest treatment success rates but with higher cure rates</a:t>
            </a:r>
            <a:endParaRPr lang="en-US" sz="2400" dirty="0">
              <a:solidFill>
                <a:schemeClr val="tx1"/>
              </a:solidFill>
            </a:endParaRPr>
          </a:p>
        </p:txBody>
      </p:sp>
    </p:spTree>
    <p:extLst>
      <p:ext uri="{BB962C8B-B14F-4D97-AF65-F5344CB8AC3E}">
        <p14:creationId xmlns:p14="http://schemas.microsoft.com/office/powerpoint/2010/main" val="904185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MDR TB CASES JULY-SEPT 2020</a:t>
            </a:r>
            <a:endParaRPr lang="en-US" b="1" dirty="0"/>
          </a:p>
        </p:txBody>
      </p:sp>
      <p:sp>
        <p:nvSpPr>
          <p:cNvPr id="3" name="Content Placeholder 2"/>
          <p:cNvSpPr>
            <a:spLocks noGrp="1"/>
          </p:cNvSpPr>
          <p:nvPr>
            <p:ph idx="1"/>
          </p:nvPr>
        </p:nvSpPr>
        <p:spPr/>
        <p:txBody>
          <a:bodyPr/>
          <a:lstStyle/>
          <a:p>
            <a:r>
              <a:rPr lang="en-US" dirty="0" smtClean="0"/>
              <a:t>We registered  8 MDR TB cases</a:t>
            </a:r>
          </a:p>
          <a:p>
            <a:r>
              <a:rPr lang="en-US" dirty="0" smtClean="0"/>
              <a:t>4 cases identified at MRRH and 4 from other facilities</a:t>
            </a:r>
          </a:p>
          <a:p>
            <a:pPr marL="0" indent="0">
              <a:buNone/>
            </a:pPr>
            <a:r>
              <a:rPr lang="en-US" dirty="0" smtClean="0"/>
              <a:t>The cases came from the districts of </a:t>
            </a:r>
            <a:r>
              <a:rPr lang="en-US" dirty="0" err="1" smtClean="0"/>
              <a:t>Bushenyi</a:t>
            </a:r>
            <a:r>
              <a:rPr lang="en-US" dirty="0" smtClean="0"/>
              <a:t>, </a:t>
            </a:r>
            <a:r>
              <a:rPr lang="en-US" dirty="0" err="1" smtClean="0"/>
              <a:t>Kirihura</a:t>
            </a:r>
            <a:r>
              <a:rPr lang="en-US" dirty="0" smtClean="0"/>
              <a:t>, </a:t>
            </a:r>
            <a:r>
              <a:rPr lang="en-US" dirty="0" err="1" smtClean="0"/>
              <a:t>Ibanda</a:t>
            </a:r>
            <a:r>
              <a:rPr lang="en-US" dirty="0" smtClean="0"/>
              <a:t>, </a:t>
            </a:r>
            <a:r>
              <a:rPr lang="en-US" dirty="0" err="1" smtClean="0"/>
              <a:t>Ntungamo</a:t>
            </a:r>
            <a:r>
              <a:rPr lang="en-US" dirty="0" smtClean="0"/>
              <a:t>, </a:t>
            </a:r>
            <a:r>
              <a:rPr lang="en-US" dirty="0" err="1" smtClean="0"/>
              <a:t>Isingiro</a:t>
            </a:r>
            <a:r>
              <a:rPr lang="en-US" dirty="0" smtClean="0"/>
              <a:t>, </a:t>
            </a:r>
            <a:r>
              <a:rPr lang="en-US" dirty="0" err="1" smtClean="0"/>
              <a:t>Rubirizi</a:t>
            </a:r>
            <a:r>
              <a:rPr lang="en-US" dirty="0" smtClean="0"/>
              <a:t>, </a:t>
            </a:r>
            <a:r>
              <a:rPr lang="en-US" dirty="0" err="1" smtClean="0"/>
              <a:t>Kanungu</a:t>
            </a:r>
            <a:r>
              <a:rPr lang="en-US" dirty="0" smtClean="0"/>
              <a:t> and </a:t>
            </a:r>
            <a:r>
              <a:rPr lang="en-US" dirty="0" err="1" smtClean="0"/>
              <a:t>Mbarara</a:t>
            </a:r>
            <a:r>
              <a:rPr lang="en-US" dirty="0" smtClean="0"/>
              <a:t> each district registering one case</a:t>
            </a:r>
          </a:p>
          <a:p>
            <a:pPr marL="0" indent="0">
              <a:buNone/>
            </a:pPr>
            <a:endParaRPr lang="en-US" dirty="0"/>
          </a:p>
        </p:txBody>
      </p:sp>
      <p:sp>
        <p:nvSpPr>
          <p:cNvPr id="4" name="Footer Placeholder 3"/>
          <p:cNvSpPr>
            <a:spLocks noGrp="1"/>
          </p:cNvSpPr>
          <p:nvPr>
            <p:ph type="ftr" sz="quarter" idx="11"/>
          </p:nvPr>
        </p:nvSpPr>
        <p:spPr/>
        <p:txBody>
          <a:bodyPr/>
          <a:lstStyle/>
          <a:p>
            <a:r>
              <a:rPr lang="en-GB" smtClean="0"/>
              <a:t>MRRH PERFORMANCE REVIEW JULY_SEPT 2020</a:t>
            </a:r>
            <a:endParaRPr lang="x-none"/>
          </a:p>
        </p:txBody>
      </p:sp>
      <p:sp>
        <p:nvSpPr>
          <p:cNvPr id="5" name="Slide Number Placeholder 4"/>
          <p:cNvSpPr>
            <a:spLocks noGrp="1"/>
          </p:cNvSpPr>
          <p:nvPr>
            <p:ph type="sldNum" sz="quarter" idx="12"/>
          </p:nvPr>
        </p:nvSpPr>
        <p:spPr/>
        <p:txBody>
          <a:bodyPr/>
          <a:lstStyle/>
          <a:p>
            <a:fld id="{3157860D-D7E0-4825-9BE4-E310F037DFFB}" type="slidenum">
              <a:rPr lang="x-none" smtClean="0"/>
              <a:t>36</a:t>
            </a:fld>
            <a:endParaRPr lang="x-none"/>
          </a:p>
        </p:txBody>
      </p:sp>
    </p:spTree>
    <p:extLst>
      <p:ext uri="{BB962C8B-B14F-4D97-AF65-F5344CB8AC3E}">
        <p14:creationId xmlns:p14="http://schemas.microsoft.com/office/powerpoint/2010/main" val="2931514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MDR patient outcomes at 24 months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48538190"/>
              </p:ext>
            </p:extLst>
          </p:nvPr>
        </p:nvGraphicFramePr>
        <p:xfrm>
          <a:off x="838202" y="2073499"/>
          <a:ext cx="10752785" cy="3638041"/>
        </p:xfrm>
        <a:graphic>
          <a:graphicData uri="http://schemas.openxmlformats.org/drawingml/2006/table">
            <a:tbl>
              <a:tblPr>
                <a:tableStyleId>{5C22544A-7EE6-4342-B048-85BDC9FD1C3A}</a:tableStyleId>
              </a:tblPr>
              <a:tblGrid>
                <a:gridCol w="3721902"/>
                <a:gridCol w="1926027"/>
                <a:gridCol w="1086140"/>
                <a:gridCol w="1595553"/>
                <a:gridCol w="902569"/>
                <a:gridCol w="1520594"/>
              </a:tblGrid>
              <a:tr h="785611">
                <a:tc>
                  <a:txBody>
                    <a:bodyPr/>
                    <a:lstStyle/>
                    <a:p>
                      <a:pPr algn="l" fontAlgn="b"/>
                      <a:r>
                        <a:rPr lang="en-US" sz="3200" u="none" strike="noStrike" dirty="0">
                          <a:effectLst/>
                        </a:rPr>
                        <a:t>Indicator</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3200" u="none" strike="noStrike" dirty="0">
                          <a:effectLst/>
                        </a:rPr>
                        <a:t>Registered</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3200" u="none" strike="noStrike">
                          <a:effectLst/>
                        </a:rPr>
                        <a:t>Cured</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3200" u="none" strike="noStrike">
                          <a:effectLst/>
                        </a:rPr>
                        <a:t>Completed</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3200" u="none" strike="noStrike">
                          <a:effectLst/>
                        </a:rPr>
                        <a:t>Died</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3200" u="none" strike="noStrike">
                          <a:effectLst/>
                        </a:rPr>
                        <a:t>Treatment failure</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765">
                <a:tc>
                  <a:txBody>
                    <a:bodyPr/>
                    <a:lstStyle/>
                    <a:p>
                      <a:pPr algn="l" fontAlgn="b"/>
                      <a:r>
                        <a:rPr lang="en-US" sz="3200" u="none" strike="noStrike" dirty="0">
                          <a:effectLst/>
                        </a:rPr>
                        <a:t>All confirmed RR TB cases</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14</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7</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6506">
                <a:tc>
                  <a:txBody>
                    <a:bodyPr/>
                    <a:lstStyle/>
                    <a:p>
                      <a:pPr algn="l" fontAlgn="b"/>
                      <a:r>
                        <a:rPr lang="en-US" sz="3200" u="none" strike="noStrike" dirty="0">
                          <a:effectLst/>
                        </a:rPr>
                        <a:t>All confirmed RR TB cases HIV positive</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8</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4</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3</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765">
                <a:tc>
                  <a:txBody>
                    <a:bodyPr/>
                    <a:lstStyle/>
                    <a:p>
                      <a:pPr algn="l" fontAlgn="b"/>
                      <a:r>
                        <a:rPr lang="en-US" sz="3200" u="none" strike="noStrike">
                          <a:effectLst/>
                        </a:rPr>
                        <a:t>0-14</a:t>
                      </a:r>
                      <a:endParaRPr lang="en-US" sz="3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GB" smtClean="0"/>
              <a:t>MRRH PERFORMANCE REVIEW JULY_SEPT 2020</a:t>
            </a:r>
            <a:endParaRPr lang="x-none"/>
          </a:p>
        </p:txBody>
      </p:sp>
      <p:sp>
        <p:nvSpPr>
          <p:cNvPr id="5" name="Slide Number Placeholder 4"/>
          <p:cNvSpPr>
            <a:spLocks noGrp="1"/>
          </p:cNvSpPr>
          <p:nvPr>
            <p:ph type="sldNum" sz="quarter" idx="12"/>
          </p:nvPr>
        </p:nvSpPr>
        <p:spPr/>
        <p:txBody>
          <a:bodyPr/>
          <a:lstStyle/>
          <a:p>
            <a:fld id="{3157860D-D7E0-4825-9BE4-E310F037DFFB}" type="slidenum">
              <a:rPr lang="x-none" smtClean="0"/>
              <a:t>37</a:t>
            </a:fld>
            <a:endParaRPr lang="x-none"/>
          </a:p>
        </p:txBody>
      </p:sp>
    </p:spTree>
    <p:extLst>
      <p:ext uri="{BB962C8B-B14F-4D97-AF65-F5344CB8AC3E}">
        <p14:creationId xmlns:p14="http://schemas.microsoft.com/office/powerpoint/2010/main" val="4029864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38</a:t>
            </a:fld>
            <a:endParaRPr lang="x-none"/>
          </a:p>
        </p:txBody>
      </p:sp>
      <p:sp>
        <p:nvSpPr>
          <p:cNvPr id="5" name="Rectangle 4"/>
          <p:cNvSpPr/>
          <p:nvPr/>
        </p:nvSpPr>
        <p:spPr>
          <a:xfrm>
            <a:off x="3875540" y="346588"/>
            <a:ext cx="4909036" cy="523220"/>
          </a:xfrm>
          <a:prstGeom prst="rect">
            <a:avLst/>
          </a:prstGeom>
        </p:spPr>
        <p:txBody>
          <a:bodyPr wrap="none">
            <a:spAutoFit/>
          </a:bodyPr>
          <a:lstStyle/>
          <a:p>
            <a:r>
              <a:rPr lang="en-US" sz="2800" b="1" dirty="0" smtClean="0"/>
              <a:t>TPT </a:t>
            </a:r>
            <a:r>
              <a:rPr lang="en-US" sz="2800" b="1" dirty="0"/>
              <a:t>COMPLETION AT 6MONTHS</a:t>
            </a:r>
          </a:p>
        </p:txBody>
      </p:sp>
      <p:graphicFrame>
        <p:nvGraphicFramePr>
          <p:cNvPr id="6" name="Chart 5"/>
          <p:cNvGraphicFramePr>
            <a:graphicFrameLocks/>
          </p:cNvGraphicFramePr>
          <p:nvPr>
            <p:extLst>
              <p:ext uri="{D42A27DB-BD31-4B8C-83A1-F6EECF244321}">
                <p14:modId xmlns:p14="http://schemas.microsoft.com/office/powerpoint/2010/main" val="2781097898"/>
              </p:ext>
            </p:extLst>
          </p:nvPr>
        </p:nvGraphicFramePr>
        <p:xfrm>
          <a:off x="829995" y="869808"/>
          <a:ext cx="9439420" cy="530590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311618" y="1012875"/>
            <a:ext cx="1880381" cy="47408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-Above 80% of our clients across quarters except Q1 are completing INH.</a:t>
            </a:r>
          </a:p>
          <a:p>
            <a:pPr algn="ctr"/>
            <a:r>
              <a:rPr lang="en-US" sz="2400" dirty="0" smtClean="0">
                <a:solidFill>
                  <a:schemeClr val="tx1"/>
                </a:solidFill>
              </a:rPr>
              <a:t>-Reasons for not completing on next slide</a:t>
            </a:r>
            <a:endParaRPr lang="en-US" sz="2400" dirty="0">
              <a:solidFill>
                <a:schemeClr val="tx1"/>
              </a:solidFill>
            </a:endParaRPr>
          </a:p>
        </p:txBody>
      </p:sp>
    </p:spTree>
    <p:extLst>
      <p:ext uri="{BB962C8B-B14F-4D97-AF65-F5344CB8AC3E}">
        <p14:creationId xmlns:p14="http://schemas.microsoft.com/office/powerpoint/2010/main" val="1245528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39</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2423197383"/>
              </p:ext>
            </p:extLst>
          </p:nvPr>
        </p:nvGraphicFramePr>
        <p:xfrm>
          <a:off x="1927274" y="450166"/>
          <a:ext cx="9426526" cy="5106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3780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Government to Government (G2G) Funding Mechanism</a:t>
            </a:r>
            <a:endParaRPr lang="en-US" dirty="0"/>
          </a:p>
        </p:txBody>
      </p:sp>
      <p:sp>
        <p:nvSpPr>
          <p:cNvPr id="3" name="Content Placeholder 2"/>
          <p:cNvSpPr>
            <a:spLocks noGrp="1"/>
          </p:cNvSpPr>
          <p:nvPr>
            <p:ph idx="1"/>
          </p:nvPr>
        </p:nvSpPr>
        <p:spPr/>
        <p:txBody>
          <a:bodyPr>
            <a:normAutofit/>
          </a:bodyPr>
          <a:lstStyle/>
          <a:p>
            <a:pPr marL="0" indent="0">
              <a:buNone/>
            </a:pPr>
            <a:r>
              <a:rPr lang="en-US" dirty="0"/>
              <a:t>The </a:t>
            </a:r>
            <a:r>
              <a:rPr lang="en-US" dirty="0" err="1"/>
              <a:t>Mbarara</a:t>
            </a:r>
            <a:r>
              <a:rPr lang="en-US" dirty="0"/>
              <a:t> RRH pilot project is intended to pave way for a longer-term vision of transforming the RRH into one of the centers of excellence serving as sustainable platforms for technical assistance, service quality improvement delivering and monitoring of health </a:t>
            </a:r>
            <a:r>
              <a:rPr lang="en-US" dirty="0" smtClean="0"/>
              <a:t>programs </a:t>
            </a:r>
            <a:r>
              <a:rPr lang="en-US" dirty="0"/>
              <a:t>in </a:t>
            </a:r>
            <a:r>
              <a:rPr lang="en-US" dirty="0" err="1" smtClean="0"/>
              <a:t>Ankole</a:t>
            </a:r>
            <a:r>
              <a:rPr lang="en-US" dirty="0" smtClean="0"/>
              <a:t> </a:t>
            </a:r>
            <a:r>
              <a:rPr lang="en-US" dirty="0"/>
              <a:t>sub region of the SW region of </a:t>
            </a:r>
            <a:r>
              <a:rPr lang="en-US" dirty="0" smtClean="0"/>
              <a:t>Uganda</a:t>
            </a:r>
          </a:p>
          <a:p>
            <a:pPr marL="0" indent="0">
              <a:buNone/>
            </a:pPr>
            <a:r>
              <a:rPr lang="en-US" b="1" dirty="0"/>
              <a:t>Purpose and outcomes of the USAID G2G </a:t>
            </a:r>
            <a:endParaRPr lang="en-US" b="1" dirty="0" smtClean="0"/>
          </a:p>
          <a:p>
            <a:pPr lvl="0"/>
            <a:r>
              <a:rPr lang="en-US" dirty="0"/>
              <a:t>To pilot the concept of RRHs as centers of excellence in HIV service delivery including HIV/TB.</a:t>
            </a:r>
          </a:p>
          <a:p>
            <a:pPr lvl="0"/>
            <a:r>
              <a:rPr lang="en-US" dirty="0"/>
              <a:t>To promote learning and adaptation to inform successful scale-up of the G2G funding mechanism. </a:t>
            </a:r>
          </a:p>
          <a:p>
            <a:endParaRPr lang="en-US" dirty="0"/>
          </a:p>
          <a:p>
            <a:pPr marL="0" indent="0">
              <a:buNone/>
            </a:pPr>
            <a:endParaRPr lang="en-US" dirty="0"/>
          </a:p>
        </p:txBody>
      </p:sp>
    </p:spTree>
    <p:extLst>
      <p:ext uri="{BB962C8B-B14F-4D97-AF65-F5344CB8AC3E}">
        <p14:creationId xmlns:p14="http://schemas.microsoft.com/office/powerpoint/2010/main" val="3407541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Cummulative TPT INITIATION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1468053"/>
              </p:ext>
            </p:extLst>
          </p:nvPr>
        </p:nvGraphicFramePr>
        <p:xfrm>
          <a:off x="2190478" y="1799867"/>
          <a:ext cx="7661860" cy="3108960"/>
        </p:xfrm>
        <a:graphic>
          <a:graphicData uri="http://schemas.openxmlformats.org/drawingml/2006/table">
            <a:tbl>
              <a:tblPr firstRow="1" bandRow="1">
                <a:tableStyleId>{5C22544A-7EE6-4342-B048-85BDC9FD1C3A}</a:tableStyleId>
              </a:tblPr>
              <a:tblGrid>
                <a:gridCol w="3066907"/>
                <a:gridCol w="4594953"/>
              </a:tblGrid>
              <a:tr h="370840">
                <a:tc>
                  <a:txBody>
                    <a:bodyPr/>
                    <a:lstStyle/>
                    <a:p>
                      <a:r>
                        <a:rPr lang="en-US" sz="2800" dirty="0" smtClean="0"/>
                        <a:t>YEAR</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NUMBER INITIATED ON TPT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2017</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509</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2018</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1,354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2019</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6,169</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2020</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1,846</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TOTAL</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9,878</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GB" smtClean="0"/>
              <a:t>MRRH PERFORMANCE REVIEW JULY_SEPT 2020</a:t>
            </a:r>
            <a:endParaRPr lang="x-none"/>
          </a:p>
        </p:txBody>
      </p:sp>
      <p:sp>
        <p:nvSpPr>
          <p:cNvPr id="5" name="Slide Number Placeholder 4"/>
          <p:cNvSpPr>
            <a:spLocks noGrp="1"/>
          </p:cNvSpPr>
          <p:nvPr>
            <p:ph type="sldNum" sz="quarter" idx="12"/>
          </p:nvPr>
        </p:nvSpPr>
        <p:spPr/>
        <p:txBody>
          <a:bodyPr/>
          <a:lstStyle/>
          <a:p>
            <a:fld id="{3157860D-D7E0-4825-9BE4-E310F037DFFB}" type="slidenum">
              <a:rPr lang="x-none" smtClean="0"/>
              <a:t>40</a:t>
            </a:fld>
            <a:endParaRPr lang="x-none"/>
          </a:p>
        </p:txBody>
      </p:sp>
    </p:spTree>
    <p:extLst>
      <p:ext uri="{BB962C8B-B14F-4D97-AF65-F5344CB8AC3E}">
        <p14:creationId xmlns:p14="http://schemas.microsoft.com/office/powerpoint/2010/main" val="916233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1262131" y="1042115"/>
            <a:ext cx="8824044"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GB" altLang="en-US" sz="6600" b="1" dirty="0" smtClean="0">
                <a:solidFill>
                  <a:srgbClr val="1D6D32"/>
                </a:solidFill>
              </a:rPr>
              <a:t>KP AND PP SERVICES</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576193"/>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42</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1580888547"/>
              </p:ext>
            </p:extLst>
          </p:nvPr>
        </p:nvGraphicFramePr>
        <p:xfrm>
          <a:off x="540912" y="1133341"/>
          <a:ext cx="10637952" cy="4492873"/>
        </p:xfrm>
        <a:graphic>
          <a:graphicData uri="http://schemas.openxmlformats.org/drawingml/2006/table">
            <a:tbl>
              <a:tblPr>
                <a:tableStyleId>{22838BEF-8BB2-4498-84A7-C5851F593DF1}</a:tableStyleId>
              </a:tblPr>
              <a:tblGrid>
                <a:gridCol w="1772992"/>
                <a:gridCol w="1772992"/>
                <a:gridCol w="1772992"/>
                <a:gridCol w="1772992"/>
                <a:gridCol w="1772992"/>
                <a:gridCol w="1772992"/>
              </a:tblGrid>
              <a:tr h="948677">
                <a:tc>
                  <a:txBody>
                    <a:bodyPr/>
                    <a:lstStyle/>
                    <a:p>
                      <a:pPr algn="l" fontAlgn="b"/>
                      <a:r>
                        <a:rPr lang="en-US" sz="2400" u="none" strike="noStrike" dirty="0">
                          <a:effectLst/>
                        </a:rPr>
                        <a:t> </a:t>
                      </a:r>
                      <a:r>
                        <a:rPr lang="en-US" sz="2400" u="none" strike="noStrike" dirty="0" smtClean="0">
                          <a:effectLst/>
                        </a:rPr>
                        <a:t>KP Category</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NUMBER REACHED</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TESTED</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NEW POSITIVE</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ENROLLED</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KNOWN POSITIVE</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0219">
                <a:tc>
                  <a:txBody>
                    <a:bodyPr/>
                    <a:lstStyle/>
                    <a:p>
                      <a:pPr algn="l" fontAlgn="b"/>
                      <a:r>
                        <a:rPr lang="en-US" sz="2400" u="none" strike="noStrike">
                          <a:effectLst/>
                        </a:rPr>
                        <a:t>FSW</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251</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243</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0219">
                <a:tc>
                  <a:txBody>
                    <a:bodyPr/>
                    <a:lstStyle/>
                    <a:p>
                      <a:pPr algn="l" fontAlgn="b"/>
                      <a:r>
                        <a:rPr lang="en-US" sz="2400" u="none" strike="noStrike">
                          <a:effectLst/>
                        </a:rPr>
                        <a:t>PWID</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25</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25</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1879">
                <a:tc>
                  <a:txBody>
                    <a:bodyPr/>
                    <a:lstStyle/>
                    <a:p>
                      <a:pPr algn="l" fontAlgn="b"/>
                      <a:r>
                        <a:rPr lang="en-US" sz="2400" u="none" strike="noStrike">
                          <a:effectLst/>
                        </a:rPr>
                        <a:t>MSM</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280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278(1 </a:t>
                      </a:r>
                      <a:r>
                        <a:rPr lang="en-US" sz="2400" u="none" strike="noStrike" dirty="0">
                          <a:effectLst/>
                        </a:rPr>
                        <a:t>declined)</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1879">
                <a:tc>
                  <a:txBody>
                    <a:bodyPr/>
                    <a:lstStyle/>
                    <a:p>
                      <a:pPr algn="l" fontAlgn="b"/>
                      <a:r>
                        <a:rPr lang="en-US" sz="2400" b="1" i="0" u="none" strike="noStrike" dirty="0" smtClean="0">
                          <a:solidFill>
                            <a:srgbClr val="000000"/>
                          </a:solidFill>
                          <a:effectLst/>
                          <a:latin typeface="Calibri" panose="020F0502020204030204" pitchFamily="34" charset="0"/>
                        </a:rPr>
                        <a:t>TOTAL</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556</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547</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09</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02</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09</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179143" y="437882"/>
            <a:ext cx="5945667" cy="461665"/>
          </a:xfrm>
          <a:prstGeom prst="rect">
            <a:avLst/>
          </a:prstGeom>
        </p:spPr>
        <p:txBody>
          <a:bodyPr wrap="none">
            <a:spAutoFit/>
          </a:bodyPr>
          <a:lstStyle/>
          <a:p>
            <a:r>
              <a:rPr lang="en-US" sz="2400" b="1" dirty="0">
                <a:solidFill>
                  <a:srgbClr val="000000"/>
                </a:solidFill>
              </a:rPr>
              <a:t>KP CASCADE FOR APRIL TO SEPTEMBER 2020</a:t>
            </a:r>
            <a:r>
              <a:rPr lang="en-US" sz="2400" b="1" dirty="0"/>
              <a:t> </a:t>
            </a:r>
          </a:p>
        </p:txBody>
      </p:sp>
      <p:sp>
        <p:nvSpPr>
          <p:cNvPr id="6" name="Rectangle 5"/>
          <p:cNvSpPr/>
          <p:nvPr/>
        </p:nvSpPr>
        <p:spPr>
          <a:xfrm>
            <a:off x="619125" y="5588805"/>
            <a:ext cx="3419475" cy="368300"/>
          </a:xfrm>
          <a:prstGeom prst="rect">
            <a:avLst/>
          </a:prstGeom>
        </p:spPr>
        <p:txBody>
          <a:bodyPr wrap="none">
            <a:spAutoFit/>
          </a:bodyPr>
          <a:lstStyle/>
          <a:p>
            <a:r>
              <a:rPr lang="en-GB" dirty="0">
                <a:solidFill>
                  <a:srgbClr val="000000"/>
                </a:solidFill>
                <a:latin typeface="Calibri" panose="020F0502020204030204" pitchFamily="34" charset="0"/>
              </a:rPr>
              <a:t>ACTIVE ON ART  38 FSW &amp; 2 MSM</a:t>
            </a:r>
            <a:r>
              <a:rPr lang="en-GB" dirty="0"/>
              <a:t> </a:t>
            </a:r>
            <a:endParaRPr lang="en-US" dirty="0"/>
          </a:p>
        </p:txBody>
      </p:sp>
    </p:spTree>
    <p:extLst>
      <p:ext uri="{BB962C8B-B14F-4D97-AF65-F5344CB8AC3E}">
        <p14:creationId xmlns:p14="http://schemas.microsoft.com/office/powerpoint/2010/main" val="3589439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43</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102125422"/>
              </p:ext>
            </p:extLst>
          </p:nvPr>
        </p:nvGraphicFramePr>
        <p:xfrm>
          <a:off x="535542" y="867998"/>
          <a:ext cx="10818258" cy="5235545"/>
        </p:xfrm>
        <a:graphic>
          <a:graphicData uri="http://schemas.openxmlformats.org/drawingml/2006/table">
            <a:tbl>
              <a:tblPr>
                <a:tableStyleId>{22838BEF-8BB2-4498-84A7-C5851F593DF1}</a:tableStyleId>
              </a:tblPr>
              <a:tblGrid>
                <a:gridCol w="2714095"/>
                <a:gridCol w="1448972"/>
                <a:gridCol w="1246062"/>
                <a:gridCol w="1803043"/>
                <a:gridCol w="1803043"/>
                <a:gridCol w="1803043"/>
              </a:tblGrid>
              <a:tr h="772733">
                <a:tc>
                  <a:txBody>
                    <a:bodyPr/>
                    <a:lstStyle/>
                    <a:p>
                      <a:pPr algn="l" fontAlgn="b"/>
                      <a:r>
                        <a:rPr lang="en-US" sz="2400" u="none" strike="noStrike" dirty="0">
                          <a:effectLst/>
                        </a:rPr>
                        <a:t> </a:t>
                      </a:r>
                      <a:r>
                        <a:rPr lang="en-US" sz="2400" u="none" strike="noStrike" dirty="0" smtClean="0">
                          <a:effectLst/>
                        </a:rPr>
                        <a:t>PP CATEGORY</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NUMBER REACHED</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TESTED</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NEW POSITIVE</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ENROLLED</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KNOWN POSITIVE</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dirty="0" smtClean="0">
                          <a:effectLst/>
                        </a:rPr>
                        <a:t>DISCORDANTS</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dirty="0">
                          <a:effectLst/>
                        </a:rPr>
                        <a:t>MIGRANT WORKERS</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34</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22</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12</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a:effectLst/>
                        </a:rPr>
                        <a:t>TRUCK DRIVERS</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18</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6</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12</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a:effectLst/>
                        </a:rPr>
                        <a:t>MILITARY</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17</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a:effectLst/>
                        </a:rPr>
                        <a:t>FISHING COMMUNITIES</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dirty="0">
                          <a:effectLst/>
                        </a:rPr>
                        <a:t>NIDU</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u="none" strike="noStrike">
                          <a:effectLst/>
                        </a:rPr>
                        <a:t>OTHERS</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6</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6</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681">
                <a:tc>
                  <a:txBody>
                    <a:bodyPr/>
                    <a:lstStyle/>
                    <a:p>
                      <a:pPr algn="l" fontAlgn="b"/>
                      <a:r>
                        <a:rPr lang="en-US" sz="2400" b="1" i="0" u="none" strike="noStrike" dirty="0" smtClean="0">
                          <a:solidFill>
                            <a:srgbClr val="000000"/>
                          </a:solidFill>
                          <a:effectLst/>
                          <a:latin typeface="Calibri" panose="020F0502020204030204" pitchFamily="34" charset="0"/>
                        </a:rPr>
                        <a:t>TOTAL</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123</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89</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00</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00</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i="0" u="none" strike="noStrike" dirty="0" smtClean="0">
                          <a:solidFill>
                            <a:srgbClr val="000000"/>
                          </a:solidFill>
                          <a:effectLst/>
                          <a:latin typeface="Calibri" panose="020F0502020204030204" pitchFamily="34" charset="0"/>
                        </a:rPr>
                        <a:t>34</a:t>
                      </a:r>
                      <a:endParaRPr lang="en-US"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354992" y="334225"/>
            <a:ext cx="5940857" cy="461665"/>
          </a:xfrm>
          <a:prstGeom prst="rect">
            <a:avLst/>
          </a:prstGeom>
        </p:spPr>
        <p:txBody>
          <a:bodyPr wrap="none">
            <a:spAutoFit/>
          </a:bodyPr>
          <a:lstStyle/>
          <a:p>
            <a:r>
              <a:rPr lang="en-US" sz="2400" b="1" dirty="0">
                <a:solidFill>
                  <a:srgbClr val="000000"/>
                </a:solidFill>
              </a:rPr>
              <a:t>PP CASCADE FOR APRIL TO SEPTEMBER 2020</a:t>
            </a:r>
            <a:r>
              <a:rPr lang="en-US" sz="2400" b="1" dirty="0"/>
              <a:t> </a:t>
            </a:r>
          </a:p>
        </p:txBody>
      </p:sp>
    </p:spTree>
    <p:extLst>
      <p:ext uri="{BB962C8B-B14F-4D97-AF65-F5344CB8AC3E}">
        <p14:creationId xmlns:p14="http://schemas.microsoft.com/office/powerpoint/2010/main" val="2652164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44</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1252253011"/>
              </p:ext>
            </p:extLst>
          </p:nvPr>
        </p:nvGraphicFramePr>
        <p:xfrm>
          <a:off x="399245" y="1262130"/>
          <a:ext cx="10954555" cy="499700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4302372" y="540287"/>
            <a:ext cx="4879990" cy="646331"/>
          </a:xfrm>
          <a:prstGeom prst="rect">
            <a:avLst/>
          </a:prstGeom>
        </p:spPr>
        <p:txBody>
          <a:bodyPr wrap="none">
            <a:spAutoFit/>
          </a:bodyPr>
          <a:lstStyle/>
          <a:p>
            <a:r>
              <a:rPr lang="en-US" sz="3600" b="1" dirty="0">
                <a:solidFill>
                  <a:srgbClr val="000000"/>
                </a:solidFill>
              </a:rPr>
              <a:t>Newly enrolled on PREP</a:t>
            </a:r>
            <a:r>
              <a:rPr lang="en-US" sz="3600" b="1" dirty="0"/>
              <a:t> </a:t>
            </a:r>
          </a:p>
        </p:txBody>
      </p:sp>
    </p:spTree>
    <p:extLst>
      <p:ext uri="{BB962C8B-B14F-4D97-AF65-F5344CB8AC3E}">
        <p14:creationId xmlns:p14="http://schemas.microsoft.com/office/powerpoint/2010/main" val="3439530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672449" y="1364088"/>
            <a:ext cx="8145804"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US" altLang="en-US" sz="6600" b="1" dirty="0" smtClean="0">
                <a:solidFill>
                  <a:srgbClr val="1D6D32"/>
                </a:solidFill>
              </a:rPr>
              <a:t>MNCH SERVICES</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007562"/>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46</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3309026136"/>
              </p:ext>
            </p:extLst>
          </p:nvPr>
        </p:nvGraphicFramePr>
        <p:xfrm>
          <a:off x="385179" y="958388"/>
          <a:ext cx="8114877" cy="5389361"/>
        </p:xfrm>
        <a:graphic>
          <a:graphicData uri="http://schemas.openxmlformats.org/drawingml/2006/table">
            <a:tbl>
              <a:tblPr>
                <a:tableStyleId>{BDBED569-4797-4DF1-A0F4-6AAB3CD982D8}</a:tableStyleId>
              </a:tblPr>
              <a:tblGrid>
                <a:gridCol w="5159053"/>
                <a:gridCol w="992835"/>
                <a:gridCol w="995364"/>
                <a:gridCol w="967625"/>
              </a:tblGrid>
              <a:tr h="428471">
                <a:tc>
                  <a:txBody>
                    <a:bodyPr/>
                    <a:lstStyle/>
                    <a:p>
                      <a:pPr algn="l" fontAlgn="ctr"/>
                      <a:r>
                        <a:rPr lang="en-GB" sz="2400" b="0" i="0" u="none" strike="noStrike" dirty="0" smtClean="0">
                          <a:solidFill>
                            <a:schemeClr val="tx1"/>
                          </a:solidFill>
                          <a:effectLst/>
                          <a:latin typeface="+mn-lt"/>
                        </a:rPr>
                        <a:t>INDICATOR</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Jul-20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Aug-20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Sep-20</a:t>
                      </a:r>
                      <a:endParaRPr lang="en-US" sz="2400" b="0" i="0" u="none" strike="noStrike" dirty="0">
                        <a:solidFill>
                          <a:srgbClr val="000000"/>
                        </a:solidFill>
                        <a:effectLst/>
                        <a:latin typeface="Calibri" panose="020F0502020204030204" pitchFamily="34" charset="0"/>
                      </a:endParaRPr>
                    </a:p>
                  </a:txBody>
                  <a:tcPr marL="9525" marR="9525" marT="9525" marB="0" anchor="ctr"/>
                </a:tc>
              </a:tr>
              <a:tr h="418873">
                <a:tc>
                  <a:txBody>
                    <a:bodyPr/>
                    <a:lstStyle/>
                    <a:p>
                      <a:pPr algn="l" fontAlgn="ctr"/>
                      <a:r>
                        <a:rPr lang="en-GB" sz="2400" u="none" strike="noStrike">
                          <a:effectLst/>
                        </a:rPr>
                        <a:t> ANC 1st Visit for women</a:t>
                      </a:r>
                      <a:endParaRPr lang="en-GB"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127</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170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124</a:t>
                      </a:r>
                      <a:endParaRPr lang="en-US" sz="2400" b="0" i="0" u="none" strike="noStrike">
                        <a:solidFill>
                          <a:srgbClr val="000000"/>
                        </a:solidFill>
                        <a:effectLst/>
                        <a:latin typeface="Calibri" panose="020F0502020204030204" pitchFamily="34" charset="0"/>
                      </a:endParaRPr>
                    </a:p>
                  </a:txBody>
                  <a:tcPr marL="9525" marR="9525" marT="9525" marB="0" anchor="ctr"/>
                </a:tc>
              </a:tr>
              <a:tr h="443158">
                <a:tc>
                  <a:txBody>
                    <a:bodyPr/>
                    <a:lstStyle/>
                    <a:p>
                      <a:pPr algn="l" fontAlgn="ctr"/>
                      <a:r>
                        <a:rPr lang="en-US" sz="2400" u="none" strike="noStrike" dirty="0">
                          <a:effectLst/>
                        </a:rPr>
                        <a:t>Newly tested Negative (TR)</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107</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141</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108</a:t>
                      </a:r>
                      <a:endParaRPr lang="en-US" sz="2400" b="0" i="0" u="none" strike="noStrike">
                        <a:solidFill>
                          <a:srgbClr val="000000"/>
                        </a:solidFill>
                        <a:effectLst/>
                        <a:latin typeface="Calibri" panose="020F0502020204030204" pitchFamily="34" charset="0"/>
                      </a:endParaRPr>
                    </a:p>
                  </a:txBody>
                  <a:tcPr marL="9525" marR="9525" marT="9525" marB="0" anchor="ctr"/>
                </a:tc>
              </a:tr>
              <a:tr h="495295">
                <a:tc>
                  <a:txBody>
                    <a:bodyPr/>
                    <a:lstStyle/>
                    <a:p>
                      <a:pPr algn="l" fontAlgn="ctr"/>
                      <a:r>
                        <a:rPr lang="en-US" sz="2400" u="none" strike="noStrike" dirty="0">
                          <a:effectLst/>
                        </a:rPr>
                        <a:t>Newly tested Positive (TRR)</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ctr"/>
                </a:tc>
              </a:tr>
              <a:tr h="404056">
                <a:tc>
                  <a:txBody>
                    <a:bodyPr/>
                    <a:lstStyle/>
                    <a:p>
                      <a:pPr algn="l" fontAlgn="ctr"/>
                      <a:r>
                        <a:rPr lang="en-US" sz="2400" u="none" strike="noStrike" dirty="0">
                          <a:effectLst/>
                        </a:rPr>
                        <a:t>Known negative at entry</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ctr"/>
                </a:tc>
              </a:tr>
              <a:tr h="391022">
                <a:tc>
                  <a:txBody>
                    <a:bodyPr/>
                    <a:lstStyle/>
                    <a:p>
                      <a:pPr algn="l" fontAlgn="ctr"/>
                      <a:r>
                        <a:rPr lang="en-US" sz="2400" u="none" strike="noStrike" dirty="0">
                          <a:effectLst/>
                        </a:rPr>
                        <a:t>Known positive at entry</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9</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16</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13</a:t>
                      </a:r>
                      <a:endParaRPr lang="en-US" sz="2400" b="0" i="0" u="none" strike="noStrike" dirty="0">
                        <a:solidFill>
                          <a:srgbClr val="000000"/>
                        </a:solidFill>
                        <a:effectLst/>
                        <a:latin typeface="Calibri" panose="020F0502020204030204" pitchFamily="34" charset="0"/>
                      </a:endParaRPr>
                    </a:p>
                  </a:txBody>
                  <a:tcPr marL="9525" marR="9525" marT="9525" marB="0" anchor="ctr"/>
                </a:tc>
              </a:tr>
              <a:tr h="391022">
                <a:tc>
                  <a:txBody>
                    <a:bodyPr/>
                    <a:lstStyle/>
                    <a:p>
                      <a:pPr algn="l" fontAlgn="ctr"/>
                      <a:r>
                        <a:rPr lang="en-GB" sz="2400" u="none" strike="noStrike" dirty="0">
                          <a:effectLst/>
                        </a:rPr>
                        <a:t> ANC 1st Visit for women (1st Trimester)</a:t>
                      </a:r>
                      <a:endParaRPr lang="en-GB"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300" b="0" u="none" strike="noStrike" dirty="0" smtClean="0">
                          <a:effectLst/>
                        </a:rPr>
                        <a:t>32</a:t>
                      </a:r>
                      <a:r>
                        <a:rPr lang="en-US" sz="2000" b="0" u="none" strike="noStrike" dirty="0" smtClean="0">
                          <a:effectLst/>
                        </a:rPr>
                        <a:t>(25%)</a:t>
                      </a:r>
                      <a:endParaRPr lang="en-US" sz="2000" b="0" i="0" u="none" strike="noStrike" dirty="0">
                        <a:solidFill>
                          <a:srgbClr val="000000"/>
                        </a:solidFill>
                        <a:effectLst/>
                        <a:latin typeface="Calibri" panose="020F0502020204030204" pitchFamily="34" charset="0"/>
                      </a:endParaRPr>
                    </a:p>
                  </a:txBody>
                  <a:tcPr marL="9525" marR="9525" marT="9525" marB="0" anchor="ctr">
                    <a:solidFill>
                      <a:srgbClr val="FF0000"/>
                    </a:solidFill>
                  </a:tcPr>
                </a:tc>
                <a:tc>
                  <a:txBody>
                    <a:bodyPr/>
                    <a:lstStyle/>
                    <a:p>
                      <a:pPr algn="l" fontAlgn="ctr"/>
                      <a:r>
                        <a:rPr lang="en-US" sz="2300" b="0" u="none" strike="noStrike" dirty="0" smtClean="0">
                          <a:effectLst/>
                        </a:rPr>
                        <a:t>28</a:t>
                      </a:r>
                      <a:r>
                        <a:rPr lang="en-US" sz="2000" b="0" u="none" strike="noStrike" dirty="0" smtClean="0">
                          <a:effectLst/>
                        </a:rPr>
                        <a:t>(17%)</a:t>
                      </a:r>
                      <a:endParaRPr lang="en-US" sz="2000" b="0" i="0" u="none" strike="noStrike" dirty="0">
                        <a:solidFill>
                          <a:srgbClr val="000000"/>
                        </a:solidFill>
                        <a:effectLst/>
                        <a:latin typeface="Calibri" panose="020F0502020204030204" pitchFamily="34" charset="0"/>
                      </a:endParaRPr>
                    </a:p>
                  </a:txBody>
                  <a:tcPr marL="9525" marR="9525" marT="9525" marB="0" anchor="ctr">
                    <a:solidFill>
                      <a:srgbClr val="FF0000"/>
                    </a:solidFill>
                  </a:tcPr>
                </a:tc>
                <a:tc>
                  <a:txBody>
                    <a:bodyPr/>
                    <a:lstStyle/>
                    <a:p>
                      <a:pPr algn="l" fontAlgn="ctr"/>
                      <a:r>
                        <a:rPr lang="en-US" sz="2300" b="0" u="none" strike="noStrike" dirty="0" smtClean="0">
                          <a:effectLst/>
                        </a:rPr>
                        <a:t>21</a:t>
                      </a:r>
                      <a:r>
                        <a:rPr lang="en-US" sz="2000" b="0" u="none" strike="noStrike" dirty="0" smtClean="0">
                          <a:effectLst/>
                        </a:rPr>
                        <a:t>(17%)</a:t>
                      </a:r>
                      <a:endParaRPr lang="en-US" sz="2000" b="0" i="0" u="none" strike="noStrike" dirty="0">
                        <a:solidFill>
                          <a:srgbClr val="000000"/>
                        </a:solidFill>
                        <a:effectLst/>
                        <a:latin typeface="Calibri" panose="020F0502020204030204" pitchFamily="34" charset="0"/>
                      </a:endParaRPr>
                    </a:p>
                  </a:txBody>
                  <a:tcPr marL="9525" marR="9525" marT="9525" marB="0" anchor="ctr">
                    <a:solidFill>
                      <a:srgbClr val="FF0000"/>
                    </a:solidFill>
                  </a:tcPr>
                </a:tc>
              </a:tr>
              <a:tr h="391022">
                <a:tc>
                  <a:txBody>
                    <a:bodyPr/>
                    <a:lstStyle/>
                    <a:p>
                      <a:pPr algn="l" fontAlgn="ctr"/>
                      <a:r>
                        <a:rPr lang="en-GB" sz="2400" u="none" strike="noStrike" dirty="0">
                          <a:effectLst/>
                        </a:rPr>
                        <a:t> ANC 4th Visit for women</a:t>
                      </a:r>
                      <a:endParaRPr lang="en-GB"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99</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85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134</a:t>
                      </a:r>
                      <a:endParaRPr lang="en-US" sz="2400" b="0" i="0" u="none" strike="noStrike">
                        <a:solidFill>
                          <a:srgbClr val="000000"/>
                        </a:solidFill>
                        <a:effectLst/>
                        <a:latin typeface="Calibri" panose="020F0502020204030204" pitchFamily="34" charset="0"/>
                      </a:endParaRPr>
                    </a:p>
                  </a:txBody>
                  <a:tcPr marL="9525" marR="9525" marT="9525" marB="0" anchor="ctr"/>
                </a:tc>
              </a:tr>
              <a:tr h="391022">
                <a:tc>
                  <a:txBody>
                    <a:bodyPr/>
                    <a:lstStyle/>
                    <a:p>
                      <a:pPr algn="l" fontAlgn="ctr"/>
                      <a:r>
                        <a:rPr lang="en-GB" sz="2400" u="none" strike="noStrike" dirty="0">
                          <a:effectLst/>
                        </a:rPr>
                        <a:t> ANC 4+ visits for Women</a:t>
                      </a:r>
                      <a:endParaRPr lang="en-GB"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115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75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99</a:t>
                      </a:r>
                      <a:endParaRPr lang="en-US" sz="2400" b="0" i="0" u="none" strike="noStrike">
                        <a:solidFill>
                          <a:srgbClr val="000000"/>
                        </a:solidFill>
                        <a:effectLst/>
                        <a:latin typeface="Calibri" panose="020F0502020204030204" pitchFamily="34" charset="0"/>
                      </a:endParaRPr>
                    </a:p>
                  </a:txBody>
                  <a:tcPr marL="9525" marR="9525" marT="9525" marB="0" anchor="ctr"/>
                </a:tc>
              </a:tr>
              <a:tr h="391022">
                <a:tc>
                  <a:txBody>
                    <a:bodyPr/>
                    <a:lstStyle/>
                    <a:p>
                      <a:pPr algn="l" fontAlgn="ctr"/>
                      <a:r>
                        <a:rPr lang="en-GB" sz="2400" u="none" strike="noStrike" dirty="0">
                          <a:effectLst/>
                        </a:rPr>
                        <a:t>ANC 8 </a:t>
                      </a:r>
                      <a:r>
                        <a:rPr lang="en-GB" sz="2400" u="none" strike="noStrike" dirty="0" smtClean="0">
                          <a:effectLst/>
                        </a:rPr>
                        <a:t>visits </a:t>
                      </a:r>
                      <a:r>
                        <a:rPr lang="en-GB" sz="2400" u="none" strike="noStrike" dirty="0">
                          <a:effectLst/>
                        </a:rPr>
                        <a:t>for women</a:t>
                      </a:r>
                      <a:endParaRPr lang="en-GB"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6</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5</a:t>
                      </a:r>
                      <a:endParaRPr lang="en-US" sz="2400" b="0" i="0" u="none" strike="noStrike" dirty="0">
                        <a:solidFill>
                          <a:srgbClr val="000000"/>
                        </a:solidFill>
                        <a:effectLst/>
                        <a:latin typeface="Calibri" panose="020F0502020204030204" pitchFamily="34" charset="0"/>
                      </a:endParaRPr>
                    </a:p>
                  </a:txBody>
                  <a:tcPr marL="9525" marR="9525" marT="9525" marB="0" anchor="ctr"/>
                </a:tc>
              </a:tr>
              <a:tr h="622199">
                <a:tc>
                  <a:txBody>
                    <a:bodyPr/>
                    <a:lstStyle/>
                    <a:p>
                      <a:pPr algn="l" fontAlgn="ctr"/>
                      <a:r>
                        <a:rPr lang="en-US" sz="2400" u="none" strike="noStrike" dirty="0">
                          <a:effectLst/>
                        </a:rPr>
                        <a:t> Total ANC </a:t>
                      </a:r>
                      <a:r>
                        <a:rPr lang="en-US" sz="2400" u="none" strike="noStrike" dirty="0" smtClean="0">
                          <a:effectLst/>
                        </a:rPr>
                        <a:t>contacts</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647</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494</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601</a:t>
                      </a:r>
                      <a:endParaRPr lang="en-US" sz="2400" b="0" i="0" u="none" strike="noStrike" dirty="0">
                        <a:solidFill>
                          <a:srgbClr val="000000"/>
                        </a:solidFill>
                        <a:effectLst/>
                        <a:latin typeface="Calibri" panose="020F0502020204030204" pitchFamily="34" charset="0"/>
                      </a:endParaRPr>
                    </a:p>
                  </a:txBody>
                  <a:tcPr marL="9525" marR="9525" marT="9525" marB="0" anchor="ctr"/>
                </a:tc>
              </a:tr>
              <a:tr h="622199">
                <a:tc>
                  <a:txBody>
                    <a:bodyPr/>
                    <a:lstStyle/>
                    <a:p>
                      <a:pPr algn="l" fontAlgn="ctr"/>
                      <a:r>
                        <a:rPr lang="en-US" sz="2400" u="none" strike="noStrike" dirty="0">
                          <a:effectLst/>
                        </a:rPr>
                        <a:t>% known HIV status</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2400" u="none" strike="noStrike" dirty="0">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b">
                    <a:solidFill>
                      <a:srgbClr val="00B050"/>
                    </a:solidFill>
                  </a:tcPr>
                </a:tc>
                <a:tc>
                  <a:txBody>
                    <a:bodyPr/>
                    <a:lstStyle/>
                    <a:p>
                      <a:pPr algn="l" fontAlgn="b"/>
                      <a:r>
                        <a:rPr lang="en-US" sz="2400" u="none" strike="noStrike" dirty="0">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b">
                    <a:solidFill>
                      <a:srgbClr val="00B050"/>
                    </a:solidFill>
                  </a:tcPr>
                </a:tc>
                <a:tc>
                  <a:txBody>
                    <a:bodyPr/>
                    <a:lstStyle/>
                    <a:p>
                      <a:pPr algn="l" fontAlgn="b"/>
                      <a:r>
                        <a:rPr lang="en-US" sz="2400" u="none" strike="noStrike" dirty="0">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b">
                    <a:solidFill>
                      <a:srgbClr val="00B050"/>
                    </a:solidFill>
                  </a:tcPr>
                </a:tc>
              </a:tr>
            </a:tbl>
          </a:graphicData>
        </a:graphic>
      </p:graphicFrame>
      <p:sp>
        <p:nvSpPr>
          <p:cNvPr id="5" name="Rectangle 4"/>
          <p:cNvSpPr/>
          <p:nvPr/>
        </p:nvSpPr>
        <p:spPr>
          <a:xfrm>
            <a:off x="2867293" y="450135"/>
            <a:ext cx="5199052" cy="400110"/>
          </a:xfrm>
          <a:prstGeom prst="rect">
            <a:avLst/>
          </a:prstGeom>
        </p:spPr>
        <p:txBody>
          <a:bodyPr wrap="none">
            <a:spAutoFit/>
          </a:bodyPr>
          <a:lstStyle/>
          <a:p>
            <a:r>
              <a:rPr lang="en-GB" sz="2000" b="1" dirty="0">
                <a:solidFill>
                  <a:srgbClr val="000000"/>
                </a:solidFill>
              </a:rPr>
              <a:t>ANTENATAL CARE </a:t>
            </a:r>
            <a:r>
              <a:rPr lang="en-GB" sz="2000" b="1" dirty="0" smtClean="0">
                <a:solidFill>
                  <a:srgbClr val="000000"/>
                </a:solidFill>
              </a:rPr>
              <a:t>VISITS,TESTING </a:t>
            </a:r>
            <a:r>
              <a:rPr lang="en-GB" sz="2000" b="1" dirty="0">
                <a:solidFill>
                  <a:srgbClr val="000000"/>
                </a:solidFill>
              </a:rPr>
              <a:t>AND TIMING</a:t>
            </a:r>
            <a:r>
              <a:rPr lang="en-GB" sz="2000" b="1" dirty="0"/>
              <a:t> </a:t>
            </a:r>
            <a:endParaRPr lang="en-US" sz="2000" b="1" dirty="0"/>
          </a:p>
        </p:txBody>
      </p:sp>
      <p:sp>
        <p:nvSpPr>
          <p:cNvPr id="6" name="Rectangle 5"/>
          <p:cNvSpPr/>
          <p:nvPr/>
        </p:nvSpPr>
        <p:spPr>
          <a:xfrm>
            <a:off x="8500056" y="1442434"/>
            <a:ext cx="3361386" cy="3439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smtClean="0"/>
              <a:t>Comments</a:t>
            </a:r>
          </a:p>
          <a:p>
            <a:pPr marL="342900" indent="-342900" algn="just">
              <a:buFont typeface="Wingdings" panose="05000000000000000000" pitchFamily="2" charset="2"/>
              <a:buChar char="§"/>
            </a:pPr>
            <a:r>
              <a:rPr lang="en-GB" sz="2400" dirty="0" smtClean="0"/>
              <a:t>19% of pregnant women attending ANC1 came within their 1</a:t>
            </a:r>
            <a:r>
              <a:rPr lang="en-GB" sz="2400" baseline="30000" dirty="0" smtClean="0"/>
              <a:t>st</a:t>
            </a:r>
            <a:r>
              <a:rPr lang="en-GB" sz="2400" dirty="0" smtClean="0"/>
              <a:t> trimester</a:t>
            </a:r>
          </a:p>
          <a:p>
            <a:pPr marL="342900" indent="-342900" algn="just">
              <a:buFont typeface="Wingdings" panose="05000000000000000000" pitchFamily="2" charset="2"/>
              <a:buChar char="§"/>
            </a:pPr>
            <a:r>
              <a:rPr lang="en-GB" sz="2400" dirty="0" smtClean="0"/>
              <a:t>All out mothers have a known HIV status(100%)</a:t>
            </a:r>
            <a:endParaRPr lang="en-US" sz="2400" dirty="0"/>
          </a:p>
        </p:txBody>
      </p:sp>
    </p:spTree>
    <p:extLst>
      <p:ext uri="{BB962C8B-B14F-4D97-AF65-F5344CB8AC3E}">
        <p14:creationId xmlns:p14="http://schemas.microsoft.com/office/powerpoint/2010/main" val="2289831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47</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3964878438"/>
              </p:ext>
            </p:extLst>
          </p:nvPr>
        </p:nvGraphicFramePr>
        <p:xfrm>
          <a:off x="888644" y="1442430"/>
          <a:ext cx="10044609" cy="2975024"/>
        </p:xfrm>
        <a:graphic>
          <a:graphicData uri="http://schemas.openxmlformats.org/drawingml/2006/table">
            <a:tbl>
              <a:tblPr>
                <a:tableStyleId>{BDBED569-4797-4DF1-A0F4-6AAB3CD982D8}</a:tableStyleId>
              </a:tblPr>
              <a:tblGrid>
                <a:gridCol w="5061395"/>
                <a:gridCol w="1352282"/>
                <a:gridCol w="1068947"/>
                <a:gridCol w="1184856"/>
                <a:gridCol w="1377129"/>
              </a:tblGrid>
              <a:tr h="628220">
                <a:tc>
                  <a:txBody>
                    <a:bodyPr/>
                    <a:lstStyle/>
                    <a:p>
                      <a:pPr algn="l" fontAlgn="b"/>
                      <a:r>
                        <a:rPr lang="en-US" sz="2400" u="none" strike="noStrike" dirty="0">
                          <a:effectLst/>
                        </a:rPr>
                        <a:t> </a:t>
                      </a:r>
                      <a:r>
                        <a:rPr lang="en-US" sz="2400" u="none" strike="noStrike" dirty="0" smtClean="0">
                          <a:effectLst/>
                        </a:rPr>
                        <a:t>Indicator</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Jul-20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Aug-20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Sep-20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OVERALL</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4737">
                <a:tc>
                  <a:txBody>
                    <a:bodyPr/>
                    <a:lstStyle/>
                    <a:p>
                      <a:pPr algn="l" fontAlgn="b"/>
                      <a:r>
                        <a:rPr lang="en-US" sz="2400" u="none" strike="noStrike" dirty="0">
                          <a:effectLst/>
                        </a:rPr>
                        <a:t>POSITIVE MOTHERS (TRR&amp;TRRK)</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11</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19</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16</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46</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9379">
                <a:tc>
                  <a:txBody>
                    <a:bodyPr/>
                    <a:lstStyle/>
                    <a:p>
                      <a:pPr algn="l" fontAlgn="b"/>
                      <a:r>
                        <a:rPr lang="en-US" sz="2400" u="none" strike="noStrike" dirty="0">
                          <a:effectLst/>
                        </a:rPr>
                        <a:t>MOTHERS ON ART</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11</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19</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15</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45</a:t>
                      </a:r>
                      <a:endParaRPr lang="en-US" sz="2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2688">
                <a:tc>
                  <a:txBody>
                    <a:bodyPr/>
                    <a:lstStyle/>
                    <a:p>
                      <a:pPr algn="l" fontAlgn="b"/>
                      <a:r>
                        <a:rPr lang="en-US" sz="2400" u="none" strike="noStrike" dirty="0">
                          <a:effectLst/>
                        </a:rPr>
                        <a:t>% MATERNAL ARV UPTAKE</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r" fontAlgn="b"/>
                      <a:r>
                        <a:rPr lang="en-US" sz="2400" u="none" strike="noStrike" dirty="0">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r" fontAlgn="b"/>
                      <a:r>
                        <a:rPr lang="en-US" sz="2400" u="none" strike="noStrike" dirty="0">
                          <a:effectLst/>
                        </a:rPr>
                        <a:t>94%</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r" fontAlgn="b"/>
                      <a:r>
                        <a:rPr lang="en-US" sz="2400" u="none" strike="noStrike" dirty="0">
                          <a:effectLst/>
                        </a:rPr>
                        <a:t>98%</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5" name="Rectangle 4"/>
          <p:cNvSpPr/>
          <p:nvPr/>
        </p:nvSpPr>
        <p:spPr>
          <a:xfrm>
            <a:off x="4217160" y="488771"/>
            <a:ext cx="3268074" cy="461665"/>
          </a:xfrm>
          <a:prstGeom prst="rect">
            <a:avLst/>
          </a:prstGeom>
        </p:spPr>
        <p:txBody>
          <a:bodyPr wrap="none">
            <a:spAutoFit/>
          </a:bodyPr>
          <a:lstStyle/>
          <a:p>
            <a:r>
              <a:rPr lang="en-US" sz="2400" dirty="0">
                <a:solidFill>
                  <a:srgbClr val="000000"/>
                </a:solidFill>
              </a:rPr>
              <a:t>MATERNAL ARV UPTAKE</a:t>
            </a:r>
            <a:r>
              <a:rPr lang="en-US" sz="2400" dirty="0"/>
              <a:t> </a:t>
            </a:r>
          </a:p>
        </p:txBody>
      </p:sp>
    </p:spTree>
    <p:extLst>
      <p:ext uri="{BB962C8B-B14F-4D97-AF65-F5344CB8AC3E}">
        <p14:creationId xmlns:p14="http://schemas.microsoft.com/office/powerpoint/2010/main" val="3979926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ANC Timing, Syphilis Testing &amp; LLIN Coverage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297698"/>
              </p:ext>
            </p:extLst>
          </p:nvPr>
        </p:nvGraphicFramePr>
        <p:xfrm>
          <a:off x="2165994" y="1554233"/>
          <a:ext cx="7676852" cy="4101398"/>
        </p:xfrm>
        <a:graphic>
          <a:graphicData uri="http://schemas.openxmlformats.org/drawingml/2006/table">
            <a:tbl>
              <a:tblPr>
                <a:tableStyleId>{5C22544A-7EE6-4342-B048-85BDC9FD1C3A}</a:tableStyleId>
              </a:tblPr>
              <a:tblGrid>
                <a:gridCol w="1640779">
                  <a:extLst>
                    <a:ext uri="{9D8B030D-6E8A-4147-A177-3AD203B41FA5}">
                      <a16:colId xmlns="" xmlns:a16="http://schemas.microsoft.com/office/drawing/2014/main" val="20000"/>
                    </a:ext>
                  </a:extLst>
                </a:gridCol>
                <a:gridCol w="1215988">
                  <a:extLst>
                    <a:ext uri="{9D8B030D-6E8A-4147-A177-3AD203B41FA5}">
                      <a16:colId xmlns="" xmlns:a16="http://schemas.microsoft.com/office/drawing/2014/main" val="20001"/>
                    </a:ext>
                  </a:extLst>
                </a:gridCol>
                <a:gridCol w="1309815">
                  <a:extLst>
                    <a:ext uri="{9D8B030D-6E8A-4147-A177-3AD203B41FA5}">
                      <a16:colId xmlns="" xmlns:a16="http://schemas.microsoft.com/office/drawing/2014/main" val="20002"/>
                    </a:ext>
                  </a:extLst>
                </a:gridCol>
                <a:gridCol w="1362343">
                  <a:extLst>
                    <a:ext uri="{9D8B030D-6E8A-4147-A177-3AD203B41FA5}">
                      <a16:colId xmlns="" xmlns:a16="http://schemas.microsoft.com/office/drawing/2014/main" val="20004"/>
                    </a:ext>
                  </a:extLst>
                </a:gridCol>
                <a:gridCol w="1153516">
                  <a:extLst>
                    <a:ext uri="{9D8B030D-6E8A-4147-A177-3AD203B41FA5}">
                      <a16:colId xmlns="" xmlns:a16="http://schemas.microsoft.com/office/drawing/2014/main" val="20005"/>
                    </a:ext>
                  </a:extLst>
                </a:gridCol>
                <a:gridCol w="994411">
                  <a:extLst>
                    <a:ext uri="{9D8B030D-6E8A-4147-A177-3AD203B41FA5}">
                      <a16:colId xmlns="" xmlns:a16="http://schemas.microsoft.com/office/drawing/2014/main" val="20006"/>
                    </a:ext>
                  </a:extLst>
                </a:gridCol>
              </a:tblGrid>
              <a:tr h="879874">
                <a:tc>
                  <a:txBody>
                    <a:bodyPr/>
                    <a:lstStyle/>
                    <a:p>
                      <a:pPr algn="l" fontAlgn="b"/>
                      <a:r>
                        <a:rPr lang="en-US" sz="2400" u="none" strike="noStrike" dirty="0">
                          <a:effectLst/>
                        </a:rPr>
                        <a:t>Indicator</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ANC 1st Visit </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1st Trimester</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Syphilis Test</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Syphilis Positivity</a:t>
                      </a:r>
                      <a:endParaRPr lang="en-US" sz="24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%LLIN</a:t>
                      </a:r>
                      <a:endParaRPr lang="en-US" sz="24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805381">
                <a:tc>
                  <a:txBody>
                    <a:bodyPr/>
                    <a:lstStyle/>
                    <a:p>
                      <a:pPr algn="l" fontAlgn="b"/>
                      <a:r>
                        <a:rPr lang="en-US" sz="2400" u="none" strike="noStrike" dirty="0" smtClean="0">
                          <a:effectLst/>
                        </a:rPr>
                        <a:t>July </a:t>
                      </a:r>
                      <a:r>
                        <a:rPr lang="en-US" sz="2400" u="none" strike="noStrike" dirty="0">
                          <a:effectLst/>
                        </a:rPr>
                        <a:t>2020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127</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25%</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u="none" strike="noStrike" dirty="0" smtClean="0">
                          <a:effectLst/>
                        </a:rPr>
                        <a:t>105%</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fontAlgn="b"/>
                      <a:r>
                        <a:rPr lang="en-US" sz="2400" u="none" strike="noStrike" dirty="0" smtClean="0">
                          <a:effectLst/>
                        </a:rPr>
                        <a:t>9.0%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 xmlns:a16="http://schemas.microsoft.com/office/drawing/2014/main" val="10001"/>
                  </a:ext>
                </a:extLst>
              </a:tr>
              <a:tr h="805381">
                <a:tc>
                  <a:txBody>
                    <a:bodyPr/>
                    <a:lstStyle/>
                    <a:p>
                      <a:pPr algn="l" fontAlgn="b"/>
                      <a:r>
                        <a:rPr lang="en-US" sz="2400" u="none" strike="noStrike" dirty="0" smtClean="0">
                          <a:effectLst/>
                        </a:rPr>
                        <a:t>August </a:t>
                      </a:r>
                      <a:r>
                        <a:rPr lang="en-US" sz="2400" u="none" strike="noStrike" dirty="0">
                          <a:effectLst/>
                        </a:rPr>
                        <a:t>2020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170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17%</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u="none" strike="noStrike" dirty="0" smtClean="0">
                          <a:effectLst/>
                        </a:rPr>
                        <a:t>137%</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fontAlgn="b"/>
                      <a:r>
                        <a:rPr lang="en-US" sz="2400" u="none" strike="noStrike" dirty="0" smtClean="0">
                          <a:effectLst/>
                        </a:rPr>
                        <a:t>4.7%</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 xmlns:a16="http://schemas.microsoft.com/office/drawing/2014/main" val="10002"/>
                  </a:ext>
                </a:extLst>
              </a:tr>
              <a:tr h="805381">
                <a:tc>
                  <a:txBody>
                    <a:bodyPr/>
                    <a:lstStyle/>
                    <a:p>
                      <a:pPr algn="l" fontAlgn="b"/>
                      <a:r>
                        <a:rPr lang="en-US" sz="2400" u="none" strike="noStrike" dirty="0" smtClean="0">
                          <a:effectLst/>
                        </a:rPr>
                        <a:t>Sept </a:t>
                      </a:r>
                      <a:r>
                        <a:rPr lang="en-US" sz="2400" u="none" strike="noStrike" dirty="0">
                          <a:effectLst/>
                        </a:rPr>
                        <a:t>2020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124</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21%</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u="none" strike="noStrike" dirty="0" smtClean="0">
                          <a:effectLst/>
                        </a:rPr>
                        <a:t>84%</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u="none" strike="noStrike" dirty="0" smtClean="0">
                          <a:effectLst/>
                        </a:rPr>
                        <a:t>3.8%</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 xmlns:a16="http://schemas.microsoft.com/office/drawing/2014/main" val="10003"/>
                  </a:ext>
                </a:extLst>
              </a:tr>
              <a:tr h="805381">
                <a:tc>
                  <a:txBody>
                    <a:bodyPr/>
                    <a:lstStyle/>
                    <a:p>
                      <a:pPr algn="l" fontAlgn="b"/>
                      <a:r>
                        <a:rPr lang="en-US" sz="2400" u="none" strike="noStrike">
                          <a:effectLst/>
                        </a:rPr>
                        <a:t>Total</a:t>
                      </a:r>
                      <a:endParaRPr lang="en-US" sz="24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0" i="0" u="none" strike="noStrike" dirty="0" smtClean="0">
                          <a:effectLst/>
                          <a:latin typeface="Arial" panose="020B0604020202020204" pitchFamily="34" charset="0"/>
                        </a:rPr>
                        <a:t>421</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19%</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u="none" strike="noStrike" dirty="0" smtClean="0">
                          <a:effectLst/>
                        </a:rPr>
                        <a:t>111.6%</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r" fontAlgn="b"/>
                      <a:r>
                        <a:rPr lang="en-US" sz="2400" u="none" strike="noStrike" dirty="0" smtClean="0">
                          <a:effectLst/>
                        </a:rPr>
                        <a:t>5.7%</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smtClean="0">
                          <a:effectLst/>
                        </a:rPr>
                        <a:t>00%</a:t>
                      </a:r>
                      <a:endParaRPr lang="en-US" sz="24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144279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US" altLang="en-US" sz="6600" b="1" dirty="0" smtClean="0">
                <a:solidFill>
                  <a:srgbClr val="1D6D32"/>
                </a:solidFill>
              </a:rPr>
              <a:t>MATERNITY SERVICES</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081014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342"/>
            <a:ext cx="10515600" cy="847261"/>
          </a:xfrm>
        </p:spPr>
        <p:txBody>
          <a:bodyPr/>
          <a:lstStyle/>
          <a:p>
            <a:r>
              <a:rPr lang="en-US" b="1" dirty="0"/>
              <a:t>The outcomes targeted include;</a:t>
            </a:r>
          </a:p>
        </p:txBody>
      </p:sp>
      <p:sp>
        <p:nvSpPr>
          <p:cNvPr id="3" name="Content Placeholder 2"/>
          <p:cNvSpPr>
            <a:spLocks noGrp="1"/>
          </p:cNvSpPr>
          <p:nvPr>
            <p:ph idx="1"/>
          </p:nvPr>
        </p:nvSpPr>
        <p:spPr>
          <a:xfrm>
            <a:off x="838200" y="1434905"/>
            <a:ext cx="10515600" cy="5190978"/>
          </a:xfrm>
        </p:spPr>
        <p:txBody>
          <a:bodyPr/>
          <a:lstStyle/>
          <a:p>
            <a:pPr>
              <a:buFont typeface="Wingdings" panose="05000000000000000000" pitchFamily="2" charset="2"/>
              <a:buChar char="§"/>
            </a:pPr>
            <a:r>
              <a:rPr lang="en-US" dirty="0" smtClean="0"/>
              <a:t>Improved </a:t>
            </a:r>
            <a:r>
              <a:rPr lang="en-US" dirty="0"/>
              <a:t>availability, accessibility, organizational capability to deliver quality HIV services including </a:t>
            </a:r>
            <a:r>
              <a:rPr lang="en-US" dirty="0" smtClean="0"/>
              <a:t>TB</a:t>
            </a:r>
            <a:endParaRPr lang="en-US" dirty="0"/>
          </a:p>
          <a:p>
            <a:pPr>
              <a:buFont typeface="Wingdings" panose="05000000000000000000" pitchFamily="2" charset="2"/>
              <a:buChar char="§"/>
            </a:pPr>
            <a:r>
              <a:rPr lang="en-US" dirty="0" smtClean="0"/>
              <a:t>Strengthened </a:t>
            </a:r>
            <a:r>
              <a:rPr lang="en-US" dirty="0"/>
              <a:t>systems to improve sustainability and </a:t>
            </a:r>
            <a:r>
              <a:rPr lang="en-US" dirty="0" smtClean="0"/>
              <a:t>accountability</a:t>
            </a:r>
            <a:endParaRPr lang="en-US" dirty="0"/>
          </a:p>
          <a:p>
            <a:pPr>
              <a:buFont typeface="Wingdings" panose="05000000000000000000" pitchFamily="2" charset="2"/>
              <a:buChar char="§"/>
            </a:pPr>
            <a:r>
              <a:rPr lang="en-US" dirty="0" smtClean="0"/>
              <a:t>Collaborating</a:t>
            </a:r>
            <a:r>
              <a:rPr lang="en-US" dirty="0"/>
              <a:t>, Learning and Adapting (CLA) throughout the life of the project by use of quality improvement strategies including data to support program management decisions that may support the success of the pilot and any future pilot </a:t>
            </a:r>
            <a:r>
              <a:rPr lang="en-US" dirty="0" smtClean="0"/>
              <a:t>scale-up</a:t>
            </a:r>
            <a:endParaRPr lang="en-US" dirty="0"/>
          </a:p>
          <a:p>
            <a:pPr>
              <a:buFont typeface="Wingdings" panose="05000000000000000000" pitchFamily="2" charset="2"/>
              <a:buChar char="§"/>
            </a:pPr>
            <a:r>
              <a:rPr lang="en-US" dirty="0" smtClean="0"/>
              <a:t>Maintain </a:t>
            </a:r>
            <a:r>
              <a:rPr lang="en-US" dirty="0"/>
              <a:t>PEPFAR specific data management, analysis, and reporting systems. These, in the long term are set to improve the coverage, quality, responsiveness and sustainability of Uganda’s health service delivery and the health status of Ugandans</a:t>
            </a:r>
          </a:p>
        </p:txBody>
      </p:sp>
    </p:spTree>
    <p:extLst>
      <p:ext uri="{BB962C8B-B14F-4D97-AF65-F5344CB8AC3E}">
        <p14:creationId xmlns:p14="http://schemas.microsoft.com/office/powerpoint/2010/main" val="3682839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6" y="365126"/>
            <a:ext cx="10903634" cy="816560"/>
          </a:xfrm>
        </p:spPr>
        <p:txBody>
          <a:bodyPr/>
          <a:lstStyle/>
          <a:p>
            <a:r>
              <a:rPr lang="en-US" b="1" dirty="0" smtClean="0"/>
              <a:t>Trend of admissions </a:t>
            </a:r>
            <a:r>
              <a:rPr lang="en-US" b="1" dirty="0"/>
              <a:t>Q1 (Jul-Sept</a:t>
            </a:r>
            <a:r>
              <a:rPr lang="en-US" b="1" dirty="0" smtClean="0"/>
              <a:t>), 2020</a:t>
            </a:r>
            <a:endParaRPr lang="en-US" b="1"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030452509"/>
              </p:ext>
            </p:extLst>
          </p:nvPr>
        </p:nvGraphicFramePr>
        <p:xfrm>
          <a:off x="351692" y="1181686"/>
          <a:ext cx="11521440" cy="5676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20943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8" y="211015"/>
            <a:ext cx="11197880" cy="1139483"/>
          </a:xfrm>
        </p:spPr>
        <p:txBody>
          <a:bodyPr/>
          <a:lstStyle/>
          <a:p>
            <a:r>
              <a:rPr lang="en-US" b="1" dirty="0" smtClean="0"/>
              <a:t>Deliveries </a:t>
            </a:r>
            <a:r>
              <a:rPr lang="en-US" b="1" dirty="0"/>
              <a:t>Q1 (Jul-Sept</a:t>
            </a:r>
            <a:r>
              <a:rPr lang="en-US" b="1" dirty="0" smtClean="0"/>
              <a:t>), 2020</a:t>
            </a:r>
            <a:endParaRPr lang="en-US" b="1"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163572359"/>
              </p:ext>
            </p:extLst>
          </p:nvPr>
        </p:nvGraphicFramePr>
        <p:xfrm>
          <a:off x="422034" y="1519311"/>
          <a:ext cx="11324490" cy="4149969"/>
        </p:xfrm>
        <a:graphic>
          <a:graphicData uri="http://schemas.openxmlformats.org/drawingml/2006/table">
            <a:tbl>
              <a:tblPr firstRow="1" bandRow="1">
                <a:tableStyleId>{5C22544A-7EE6-4342-B048-85BDC9FD1C3A}</a:tableStyleId>
              </a:tblPr>
              <a:tblGrid>
                <a:gridCol w="2617721"/>
                <a:gridCol w="1630720"/>
                <a:gridCol w="1997613"/>
                <a:gridCol w="1420836"/>
                <a:gridCol w="3657600"/>
              </a:tblGrid>
              <a:tr h="1215569">
                <a:tc>
                  <a:txBody>
                    <a:bodyPr/>
                    <a:lstStyle/>
                    <a:p>
                      <a:r>
                        <a:rPr lang="en-US" sz="3600" dirty="0" smtClean="0"/>
                        <a:t>Month</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SVD</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C-Section</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VE</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Monthly total</a:t>
                      </a:r>
                      <a:r>
                        <a:rPr lang="en-US" sz="3600" baseline="0" dirty="0" smtClean="0"/>
                        <a:t> Del</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2020">
                <a:tc>
                  <a:txBody>
                    <a:bodyPr/>
                    <a:lstStyle/>
                    <a:p>
                      <a:r>
                        <a:rPr lang="en-US" sz="3600" dirty="0" smtClean="0"/>
                        <a:t>Jul</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360</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391</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9</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760</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2020">
                <a:tc>
                  <a:txBody>
                    <a:bodyPr/>
                    <a:lstStyle/>
                    <a:p>
                      <a:r>
                        <a:rPr lang="en-US" sz="3600" dirty="0" smtClean="0"/>
                        <a:t>Aug</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353</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350</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6</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709</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2020">
                <a:tc>
                  <a:txBody>
                    <a:bodyPr/>
                    <a:lstStyle/>
                    <a:p>
                      <a:r>
                        <a:rPr lang="en-US" sz="3600" dirty="0" smtClean="0"/>
                        <a:t>Sept</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322</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350</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9</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681</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8340">
                <a:tc>
                  <a:txBody>
                    <a:bodyPr/>
                    <a:lstStyle/>
                    <a:p>
                      <a:r>
                        <a:rPr lang="en-US" sz="3600" dirty="0" smtClean="0"/>
                        <a:t>Grand</a:t>
                      </a:r>
                      <a:r>
                        <a:rPr lang="en-US" sz="3600" baseline="0" dirty="0" smtClean="0"/>
                        <a:t> Total</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1,035</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1,091</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24</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smtClean="0"/>
                        <a:t>2,150</a:t>
                      </a:r>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32170713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82246"/>
            <a:ext cx="10515600" cy="704020"/>
          </a:xfrm>
        </p:spPr>
        <p:txBody>
          <a:bodyPr/>
          <a:lstStyle/>
          <a:p>
            <a:pPr algn="ctr"/>
            <a:r>
              <a:rPr lang="en-US" b="1" dirty="0" smtClean="0"/>
              <a:t>C/S rate (Jul-Sept</a:t>
            </a:r>
            <a:r>
              <a:rPr lang="en-US" b="1" dirty="0"/>
              <a:t>), </a:t>
            </a:r>
            <a:r>
              <a:rPr lang="en-US" b="1" dirty="0" smtClean="0"/>
              <a:t>2020</a:t>
            </a:r>
            <a:endParaRPr lang="en-US" b="1" dirty="0"/>
          </a:p>
        </p:txBody>
      </p:sp>
      <p:graphicFrame>
        <p:nvGraphicFramePr>
          <p:cNvPr id="8" name="Content Placeholder 7"/>
          <p:cNvGraphicFramePr>
            <a:graphicFrameLocks noGrp="1"/>
          </p:cNvGraphicFramePr>
          <p:nvPr>
            <p:ph idx="1"/>
            <p:extLst/>
          </p:nvPr>
        </p:nvGraphicFramePr>
        <p:xfrm>
          <a:off x="838200" y="1195754"/>
          <a:ext cx="10950526" cy="54723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0536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196949"/>
            <a:ext cx="10945838" cy="998805"/>
          </a:xfrm>
        </p:spPr>
        <p:txBody>
          <a:bodyPr/>
          <a:lstStyle/>
          <a:p>
            <a:pPr algn="ctr"/>
            <a:r>
              <a:rPr lang="en-US" b="1" dirty="0" smtClean="0"/>
              <a:t>Trends of C/S rate: (Jul-Sept),2020</a:t>
            </a:r>
            <a:endParaRPr lang="en-US" b="1" dirty="0"/>
          </a:p>
        </p:txBody>
      </p:sp>
      <p:graphicFrame>
        <p:nvGraphicFramePr>
          <p:cNvPr id="8" name="Content Placeholder 7"/>
          <p:cNvGraphicFramePr>
            <a:graphicFrameLocks noGrp="1"/>
          </p:cNvGraphicFramePr>
          <p:nvPr>
            <p:ph idx="1"/>
            <p:extLst/>
          </p:nvPr>
        </p:nvGraphicFramePr>
        <p:xfrm>
          <a:off x="407963" y="1364566"/>
          <a:ext cx="11422965" cy="52613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789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49"/>
            <a:ext cx="10515600" cy="984738"/>
          </a:xfrm>
        </p:spPr>
        <p:txBody>
          <a:bodyPr/>
          <a:lstStyle/>
          <a:p>
            <a:r>
              <a:rPr lang="en-US" dirty="0" smtClean="0"/>
              <a:t>C/S for the referrals Q1,2020</a:t>
            </a:r>
            <a:endParaRPr lang="en-US" dirty="0"/>
          </a:p>
        </p:txBody>
      </p:sp>
      <p:graphicFrame>
        <p:nvGraphicFramePr>
          <p:cNvPr id="6" name="Content Placeholder 5"/>
          <p:cNvGraphicFramePr>
            <a:graphicFrameLocks noGrp="1"/>
          </p:cNvGraphicFramePr>
          <p:nvPr>
            <p:ph idx="1"/>
            <p:extLst/>
          </p:nvPr>
        </p:nvGraphicFramePr>
        <p:xfrm>
          <a:off x="838200" y="1181686"/>
          <a:ext cx="10515600" cy="54019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8716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ctr"/>
            <a:r>
              <a:rPr lang="en-US" b="1" dirty="0"/>
              <a:t>Direct admissions and </a:t>
            </a:r>
            <a:r>
              <a:rPr lang="en-US" b="1" dirty="0" smtClean="0"/>
              <a:t>referrals</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1836919"/>
              </p:ext>
            </p:extLst>
          </p:nvPr>
        </p:nvGraphicFramePr>
        <p:xfrm>
          <a:off x="647114" y="1322364"/>
          <a:ext cx="11127544" cy="5219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4246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lstStyle/>
          <a:p>
            <a:pPr algn="ctr"/>
            <a:r>
              <a:rPr lang="en-US" b="1" dirty="0" smtClean="0"/>
              <a:t>Trends of referrals (Jul-Sept), 2020 (%)</a:t>
            </a:r>
            <a:endParaRPr lang="en-US"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00647655"/>
              </p:ext>
            </p:extLst>
          </p:nvPr>
        </p:nvGraphicFramePr>
        <p:xfrm>
          <a:off x="838199" y="942535"/>
          <a:ext cx="10809849" cy="5753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1998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0"/>
            <a:ext cx="10515600" cy="830629"/>
          </a:xfrm>
        </p:spPr>
        <p:txBody>
          <a:bodyPr/>
          <a:lstStyle/>
          <a:p>
            <a:pPr algn="ctr"/>
            <a:r>
              <a:rPr lang="en-US" b="1" dirty="0" smtClean="0"/>
              <a:t>Referral sites: Hospitals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707917"/>
              </p:ext>
            </p:extLst>
          </p:nvPr>
        </p:nvGraphicFramePr>
        <p:xfrm>
          <a:off x="838200" y="914400"/>
          <a:ext cx="10515600" cy="5262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12142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8593"/>
          </a:xfrm>
        </p:spPr>
        <p:txBody>
          <a:bodyPr>
            <a:normAutofit fontScale="90000"/>
          </a:bodyPr>
          <a:lstStyle/>
          <a:p>
            <a:pPr algn="ctr"/>
            <a:r>
              <a:rPr lang="en-US" b="1" dirty="0" smtClean="0"/>
              <a:t>Referral sites- HCIV’s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399744"/>
              </p:ext>
            </p:extLst>
          </p:nvPr>
        </p:nvGraphicFramePr>
        <p:xfrm>
          <a:off x="838200" y="968188"/>
          <a:ext cx="10515600" cy="5674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02248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5641780"/>
              </p:ext>
            </p:extLst>
          </p:nvPr>
        </p:nvGraphicFramePr>
        <p:xfrm>
          <a:off x="838200" y="365126"/>
          <a:ext cx="10515600" cy="62104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4759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Autofit/>
          </a:bodyPr>
          <a:lstStyle/>
          <a:p>
            <a:pPr lvl="2" algn="l" rtl="0">
              <a:lnSpc>
                <a:spcPct val="90000"/>
              </a:lnSpc>
              <a:spcBef>
                <a:spcPct val="0"/>
              </a:spcBef>
            </a:pPr>
            <a:r>
              <a:rPr lang="en-US" sz="2400" b="1" dirty="0"/>
              <a:t>Approaches used to achieve G to G targeted results</a:t>
            </a:r>
            <a:r>
              <a:rPr lang="en-US" sz="2400" dirty="0"/>
              <a:t/>
            </a:r>
            <a:br>
              <a:rPr lang="en-US" sz="2400" dirty="0"/>
            </a:br>
            <a:endParaRPr lang="en-US" sz="2400" dirty="0"/>
          </a:p>
        </p:txBody>
      </p:sp>
      <p:sp>
        <p:nvSpPr>
          <p:cNvPr id="3" name="Content Placeholder 2"/>
          <p:cNvSpPr>
            <a:spLocks noGrp="1"/>
          </p:cNvSpPr>
          <p:nvPr>
            <p:ph idx="1"/>
          </p:nvPr>
        </p:nvSpPr>
        <p:spPr>
          <a:xfrm>
            <a:off x="838200" y="883847"/>
            <a:ext cx="10515600" cy="5135953"/>
          </a:xfrm>
        </p:spPr>
        <p:txBody>
          <a:bodyPr/>
          <a:lstStyle/>
          <a:p>
            <a:r>
              <a:rPr lang="en-US" dirty="0"/>
              <a:t>With the support from USAID supported partners, MRRH leadership is strengthening the capacity of health workers to oversee specific technical areas as they provide the continuum of HIV/AIDS and TB-HIV care. </a:t>
            </a:r>
            <a:endParaRPr lang="en-US" dirty="0" smtClean="0"/>
          </a:p>
          <a:p>
            <a:r>
              <a:rPr lang="en-US" dirty="0" smtClean="0"/>
              <a:t>Special </a:t>
            </a:r>
            <a:r>
              <a:rPr lang="en-US" dirty="0"/>
              <a:t>attention is given to HIV Testing and counselling Services (HTS), client Retention, viral suppression and Prevention of mother-to-child transmission of HIV (PMTCT) services. </a:t>
            </a:r>
            <a:endParaRPr lang="en-US" dirty="0" smtClean="0"/>
          </a:p>
          <a:p>
            <a:r>
              <a:rPr lang="en-US" dirty="0" smtClean="0"/>
              <a:t>Additionally</a:t>
            </a:r>
            <a:r>
              <a:rPr lang="en-US" dirty="0"/>
              <a:t>, efforts to strengthen the MRRH management and accountability systems have been enhanced so as to provide the cornerstone of the RRH’s long-term sustainability</a:t>
            </a:r>
          </a:p>
        </p:txBody>
      </p:sp>
    </p:spTree>
    <p:extLst>
      <p:ext uri="{BB962C8B-B14F-4D97-AF65-F5344CB8AC3E}">
        <p14:creationId xmlns:p14="http://schemas.microsoft.com/office/powerpoint/2010/main" val="4279688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09"/>
            <a:ext cx="10515600" cy="886265"/>
          </a:xfrm>
        </p:spPr>
        <p:txBody>
          <a:bodyPr>
            <a:normAutofit/>
          </a:bodyPr>
          <a:lstStyle/>
          <a:p>
            <a:r>
              <a:rPr lang="en-US" dirty="0"/>
              <a:t>Maternal Death</a:t>
            </a:r>
            <a:r>
              <a:rPr lang="en-US" dirty="0" smtClean="0"/>
              <a:t>, Q1 </a:t>
            </a:r>
            <a:r>
              <a:rPr lang="en-US" dirty="0"/>
              <a:t>2020</a:t>
            </a:r>
          </a:p>
        </p:txBody>
      </p:sp>
      <p:graphicFrame>
        <p:nvGraphicFramePr>
          <p:cNvPr id="9" name="Content Placeholder 8"/>
          <p:cNvGraphicFramePr>
            <a:graphicFrameLocks noGrp="1"/>
          </p:cNvGraphicFramePr>
          <p:nvPr>
            <p:ph idx="1"/>
            <p:extLst/>
          </p:nvPr>
        </p:nvGraphicFramePr>
        <p:xfrm>
          <a:off x="838199" y="1012874"/>
          <a:ext cx="10866121" cy="5556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5019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047"/>
            <a:ext cx="10515600" cy="591671"/>
          </a:xfrm>
        </p:spPr>
        <p:txBody>
          <a:bodyPr>
            <a:normAutofit fontScale="90000"/>
          </a:bodyPr>
          <a:lstStyle/>
          <a:p>
            <a:r>
              <a:rPr lang="en-US" dirty="0" smtClean="0"/>
              <a:t>Stillbirth Q1, 2020</a:t>
            </a:r>
            <a:endParaRPr lang="en-US" dirty="0"/>
          </a:p>
        </p:txBody>
      </p:sp>
      <p:graphicFrame>
        <p:nvGraphicFramePr>
          <p:cNvPr id="6" name="Content Placeholder 5"/>
          <p:cNvGraphicFramePr>
            <a:graphicFrameLocks noGrp="1"/>
          </p:cNvGraphicFramePr>
          <p:nvPr>
            <p:ph idx="1"/>
            <p:extLst/>
          </p:nvPr>
        </p:nvGraphicFramePr>
        <p:xfrm>
          <a:off x="457200" y="1021976"/>
          <a:ext cx="11093824" cy="56343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21014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GB" altLang="en-US" sz="6600" b="1" dirty="0" smtClean="0">
                <a:solidFill>
                  <a:srgbClr val="1D6D32"/>
                </a:solidFill>
              </a:rPr>
              <a:t>OUT/INPATIENT</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814472"/>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63</a:t>
            </a:fld>
            <a:endParaRPr lang="x-none"/>
          </a:p>
        </p:txBody>
      </p:sp>
      <p:sp>
        <p:nvSpPr>
          <p:cNvPr id="5" name="Rectangle 4"/>
          <p:cNvSpPr/>
          <p:nvPr/>
        </p:nvSpPr>
        <p:spPr>
          <a:xfrm>
            <a:off x="4703824" y="334303"/>
            <a:ext cx="2784352" cy="523220"/>
          </a:xfrm>
          <a:prstGeom prst="rect">
            <a:avLst/>
          </a:prstGeom>
        </p:spPr>
        <p:txBody>
          <a:bodyPr wrap="none">
            <a:spAutoFit/>
          </a:bodyPr>
          <a:lstStyle/>
          <a:p>
            <a:r>
              <a:rPr lang="en-US" sz="2800" b="1" dirty="0"/>
              <a:t>OPD Attendances</a:t>
            </a:r>
          </a:p>
        </p:txBody>
      </p:sp>
      <p:graphicFrame>
        <p:nvGraphicFramePr>
          <p:cNvPr id="6" name="Table 5"/>
          <p:cNvGraphicFramePr>
            <a:graphicFrameLocks noGrp="1"/>
          </p:cNvGraphicFramePr>
          <p:nvPr>
            <p:extLst>
              <p:ext uri="{D42A27DB-BD31-4B8C-83A1-F6EECF244321}">
                <p14:modId xmlns:p14="http://schemas.microsoft.com/office/powerpoint/2010/main" val="3469450794"/>
              </p:ext>
            </p:extLst>
          </p:nvPr>
        </p:nvGraphicFramePr>
        <p:xfrm>
          <a:off x="360608" y="1307692"/>
          <a:ext cx="11384925" cy="4466316"/>
        </p:xfrm>
        <a:graphic>
          <a:graphicData uri="http://schemas.openxmlformats.org/drawingml/2006/table">
            <a:tbl>
              <a:tblPr>
                <a:tableStyleId>{BC89EF96-8CEA-46FF-86C4-4CE0E7609802}</a:tableStyleId>
              </a:tblPr>
              <a:tblGrid>
                <a:gridCol w="2889029"/>
                <a:gridCol w="2180492"/>
                <a:gridCol w="2110154"/>
                <a:gridCol w="2082019"/>
                <a:gridCol w="2123231"/>
              </a:tblGrid>
              <a:tr h="1188464">
                <a:tc>
                  <a:txBody>
                    <a:bodyPr/>
                    <a:lstStyle/>
                    <a:p>
                      <a:pPr algn="l" fontAlgn="ctr"/>
                      <a:r>
                        <a:rPr lang="en-US" sz="2400" b="1" u="none" strike="noStrike" dirty="0">
                          <a:effectLst/>
                        </a:rPr>
                        <a:t>Indicator</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dirty="0">
                          <a:effectLst/>
                        </a:rPr>
                        <a:t>Oct to Dec 2019</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a:effectLst/>
                        </a:rPr>
                        <a:t>Jan to Mar 2020</a:t>
                      </a:r>
                      <a:endParaRPr lang="en-US" sz="2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a:effectLst/>
                        </a:rPr>
                        <a:t>Apr to Jun 2020</a:t>
                      </a:r>
                      <a:endParaRPr lang="en-US" sz="2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dirty="0">
                          <a:effectLst/>
                        </a:rPr>
                        <a:t>Jul to Sep 2020</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9463">
                <a:tc>
                  <a:txBody>
                    <a:bodyPr/>
                    <a:lstStyle/>
                    <a:p>
                      <a:pPr algn="l" fontAlgn="ctr"/>
                      <a:r>
                        <a:rPr lang="en-US" sz="2400" u="none" strike="noStrike">
                          <a:effectLst/>
                        </a:rPr>
                        <a:t> New attendance</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21652</a:t>
                      </a:r>
                      <a:endParaRPr lang="en-US"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17036</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4221</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9699</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9463">
                <a:tc>
                  <a:txBody>
                    <a:bodyPr/>
                    <a:lstStyle/>
                    <a:p>
                      <a:pPr algn="l" fontAlgn="ctr"/>
                      <a:r>
                        <a:rPr lang="en-US" sz="2400" u="none" strike="noStrike">
                          <a:effectLst/>
                        </a:rPr>
                        <a:t> Re-attendance</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18622</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15936</a:t>
                      </a:r>
                      <a:endParaRPr lang="en-US"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3091</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2778</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9463">
                <a:tc>
                  <a:txBody>
                    <a:bodyPr/>
                    <a:lstStyle/>
                    <a:p>
                      <a:pPr algn="l" fontAlgn="ctr"/>
                      <a:r>
                        <a:rPr lang="en-US" sz="2400" b="1" u="none" strike="noStrike" dirty="0">
                          <a:effectLst/>
                        </a:rPr>
                        <a:t>Total</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dirty="0">
                          <a:effectLst/>
                        </a:rPr>
                        <a:t>40274</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dirty="0">
                          <a:effectLst/>
                        </a:rPr>
                        <a:t>32972</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dirty="0">
                          <a:effectLst/>
                        </a:rPr>
                        <a:t>7312</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1" u="none" strike="noStrike" dirty="0">
                          <a:effectLst/>
                        </a:rPr>
                        <a:t>12477</a:t>
                      </a:r>
                      <a:endParaRPr lang="en-US" sz="2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9463">
                <a:tc>
                  <a:txBody>
                    <a:bodyPr/>
                    <a:lstStyle/>
                    <a:p>
                      <a:pPr algn="l" fontAlgn="ctr"/>
                      <a:r>
                        <a:rPr lang="en-US" sz="2400" u="none" strike="noStrike">
                          <a:effectLst/>
                        </a:rPr>
                        <a:t>Referrals to unit</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20</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a:effectLst/>
                        </a:rPr>
                        <a:t>139</a:t>
                      </a:r>
                      <a:endParaRPr lang="en-US" sz="2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u="none" strike="noStrike" dirty="0">
                          <a:effectLst/>
                        </a:rPr>
                        <a:t>20</a:t>
                      </a:r>
                      <a:endParaRPr lang="en-US"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36</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3235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64</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2752299505"/>
              </p:ext>
            </p:extLst>
          </p:nvPr>
        </p:nvGraphicFramePr>
        <p:xfrm>
          <a:off x="1056068" y="1365163"/>
          <a:ext cx="10122796" cy="4086932"/>
        </p:xfrm>
        <a:graphic>
          <a:graphicData uri="http://schemas.openxmlformats.org/drawingml/2006/table">
            <a:tbl>
              <a:tblPr>
                <a:tableStyleId>{BC89EF96-8CEA-46FF-86C4-4CE0E7609802}</a:tableStyleId>
              </a:tblPr>
              <a:tblGrid>
                <a:gridCol w="2530699"/>
                <a:gridCol w="2530699"/>
                <a:gridCol w="2530699"/>
                <a:gridCol w="2530699"/>
              </a:tblGrid>
              <a:tr h="688720">
                <a:tc>
                  <a:txBody>
                    <a:bodyPr/>
                    <a:lstStyle/>
                    <a:p>
                      <a:pPr algn="l" fontAlgn="b"/>
                      <a:r>
                        <a:rPr lang="en-US" sz="2800" b="1" u="none" strike="noStrike" dirty="0">
                          <a:effectLst/>
                        </a:rPr>
                        <a:t>INDICATOR</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dirty="0">
                          <a:effectLst/>
                        </a:rPr>
                        <a:t>Jul-20</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a:effectLst/>
                        </a:rPr>
                        <a:t>Aug-20</a:t>
                      </a:r>
                      <a:endParaRPr lang="en-US" sz="2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1" u="none" strike="noStrike" dirty="0">
                          <a:effectLst/>
                        </a:rPr>
                        <a:t>Sep-20</a:t>
                      </a:r>
                      <a:endParaRPr lang="en-US" sz="2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553">
                <a:tc>
                  <a:txBody>
                    <a:bodyPr/>
                    <a:lstStyle/>
                    <a:p>
                      <a:pPr algn="l" fontAlgn="b"/>
                      <a:r>
                        <a:rPr lang="en-US" sz="2800" u="none" strike="noStrike" dirty="0">
                          <a:effectLst/>
                        </a:rPr>
                        <a:t>ADMISSIONS</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2541</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a:effectLst/>
                        </a:rPr>
                        <a:t>2398</a:t>
                      </a:r>
                      <a:endParaRPr lang="en-US" sz="2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a:effectLst/>
                        </a:rPr>
                        <a:t>2311</a:t>
                      </a:r>
                      <a:endParaRPr lang="en-US" sz="2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553">
                <a:tc>
                  <a:txBody>
                    <a:bodyPr/>
                    <a:lstStyle/>
                    <a:p>
                      <a:pPr algn="l" fontAlgn="b"/>
                      <a:r>
                        <a:rPr lang="en-US" sz="2800" u="none" strike="noStrike">
                          <a:effectLst/>
                        </a:rPr>
                        <a:t>REFERRAL IN</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a:effectLst/>
                        </a:rPr>
                        <a:t>374</a:t>
                      </a:r>
                      <a:endParaRPr lang="en-US" sz="2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196</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a:effectLst/>
                        </a:rPr>
                        <a:t>433</a:t>
                      </a:r>
                      <a:endParaRPr lang="en-US" sz="2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553">
                <a:tc>
                  <a:txBody>
                    <a:bodyPr/>
                    <a:lstStyle/>
                    <a:p>
                      <a:pPr algn="l" fontAlgn="b"/>
                      <a:r>
                        <a:rPr lang="en-US" sz="2800" u="none" strike="noStrike">
                          <a:effectLst/>
                        </a:rPr>
                        <a:t>REFERRAL OUT</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15</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6</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10</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553">
                <a:tc>
                  <a:txBody>
                    <a:bodyPr/>
                    <a:lstStyle/>
                    <a:p>
                      <a:pPr algn="l" fontAlgn="b"/>
                      <a:r>
                        <a:rPr lang="en-US" sz="2800" u="none" strike="noStrike">
                          <a:effectLst/>
                        </a:rPr>
                        <a:t>RUN AWAY </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20</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a:effectLst/>
                        </a:rPr>
                        <a:t>16</a:t>
                      </a:r>
                      <a:endParaRPr lang="en-US" sz="2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800" u="none" strike="noStrike" dirty="0">
                          <a:effectLst/>
                        </a:rPr>
                        <a:t>26</a:t>
                      </a: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4997002" y="565528"/>
            <a:ext cx="2910625" cy="523220"/>
          </a:xfrm>
          <a:prstGeom prst="rect">
            <a:avLst/>
          </a:prstGeom>
        </p:spPr>
        <p:txBody>
          <a:bodyPr wrap="square">
            <a:spAutoFit/>
          </a:bodyPr>
          <a:lstStyle/>
          <a:p>
            <a:r>
              <a:rPr lang="en-US" sz="2800" b="1" dirty="0"/>
              <a:t>INPATIENTS</a:t>
            </a:r>
          </a:p>
        </p:txBody>
      </p:sp>
    </p:spTree>
    <p:extLst>
      <p:ext uri="{BB962C8B-B14F-4D97-AF65-F5344CB8AC3E}">
        <p14:creationId xmlns:p14="http://schemas.microsoft.com/office/powerpoint/2010/main" val="933143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65</a:t>
            </a:fld>
            <a:endParaRPr lang="x-none"/>
          </a:p>
        </p:txBody>
      </p:sp>
      <p:graphicFrame>
        <p:nvGraphicFramePr>
          <p:cNvPr id="4" name="Table 3"/>
          <p:cNvGraphicFramePr>
            <a:graphicFrameLocks noGrp="1"/>
          </p:cNvGraphicFramePr>
          <p:nvPr>
            <p:extLst>
              <p:ext uri="{D42A27DB-BD31-4B8C-83A1-F6EECF244321}">
                <p14:modId xmlns:p14="http://schemas.microsoft.com/office/powerpoint/2010/main" val="2592762183"/>
              </p:ext>
            </p:extLst>
          </p:nvPr>
        </p:nvGraphicFramePr>
        <p:xfrm>
          <a:off x="347730" y="888695"/>
          <a:ext cx="11178861" cy="5467655"/>
        </p:xfrm>
        <a:graphic>
          <a:graphicData uri="http://schemas.openxmlformats.org/drawingml/2006/table">
            <a:tbl>
              <a:tblPr>
                <a:tableStyleId>{BC89EF96-8CEA-46FF-86C4-4CE0E7609802}</a:tableStyleId>
              </a:tblPr>
              <a:tblGrid>
                <a:gridCol w="2772825"/>
                <a:gridCol w="1401006"/>
                <a:gridCol w="1401006"/>
                <a:gridCol w="1401006"/>
                <a:gridCol w="1401006"/>
                <a:gridCol w="1401006"/>
                <a:gridCol w="1401006"/>
              </a:tblGrid>
              <a:tr h="257915">
                <a:tc>
                  <a:txBody>
                    <a:bodyPr/>
                    <a:lstStyle/>
                    <a:p>
                      <a:pPr algn="l" fontAlgn="ctr"/>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2000" b="1" u="none" strike="noStrike">
                          <a:effectLst/>
                        </a:rPr>
                        <a:t>Jul-20</a:t>
                      </a:r>
                      <a:endParaRPr lang="en-US" sz="20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2">
                  <a:txBody>
                    <a:bodyPr/>
                    <a:lstStyle/>
                    <a:p>
                      <a:pPr algn="ctr" fontAlgn="ctr"/>
                      <a:r>
                        <a:rPr lang="en-US" sz="2000" b="1" u="none" strike="noStrike">
                          <a:effectLst/>
                        </a:rPr>
                        <a:t>Aug-20</a:t>
                      </a:r>
                      <a:endParaRPr lang="en-US" sz="20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2">
                  <a:txBody>
                    <a:bodyPr/>
                    <a:lstStyle/>
                    <a:p>
                      <a:pPr algn="ctr" fontAlgn="ctr"/>
                      <a:r>
                        <a:rPr lang="en-US" sz="2000" b="1" u="none" strike="noStrike">
                          <a:effectLst/>
                        </a:rPr>
                        <a:t>Sep-20</a:t>
                      </a:r>
                      <a:endParaRPr lang="en-US" sz="20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r>
              <a:tr h="438455">
                <a:tc>
                  <a:txBody>
                    <a:bodyPr/>
                    <a:lstStyle/>
                    <a:p>
                      <a:pPr algn="l" fontAlgn="ctr"/>
                      <a:r>
                        <a:rPr lang="en-US" sz="2000" b="1" u="none" strike="noStrike">
                          <a:effectLst/>
                        </a:rPr>
                        <a:t>Ward Type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b="1" u="none" strike="noStrike">
                          <a:effectLst/>
                        </a:rPr>
                        <a:t>ADMISSIONS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b="1" u="none" strike="noStrike">
                          <a:effectLst/>
                        </a:rPr>
                        <a:t>DEATHS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b="1" u="none" strike="noStrike">
                          <a:effectLst/>
                        </a:rPr>
                        <a:t>ADMISSIONS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b="1" u="none" strike="noStrike">
                          <a:effectLst/>
                        </a:rPr>
                        <a:t>DEATHS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b="1" u="none" strike="noStrike">
                          <a:effectLst/>
                        </a:rPr>
                        <a:t>ADMISSIONS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b="1" u="none" strike="noStrike" dirty="0">
                          <a:effectLst/>
                        </a:rPr>
                        <a:t>DEATHS</a:t>
                      </a:r>
                      <a:endParaRPr lang="en-US" sz="2000" b="1" i="0" u="none" strike="noStrike" dirty="0">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Maternity_Obstetric</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804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i="0" u="none" strike="noStrike" dirty="0" smtClean="0">
                          <a:solidFill>
                            <a:schemeClr val="tx1"/>
                          </a:solidFill>
                          <a:effectLst/>
                          <a:latin typeface="+mn-lt"/>
                        </a:rPr>
                        <a:t>3</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732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783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Emergency Ward</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627</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581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552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52</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Paediatrics</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283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300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259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21</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MaleSurgical</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140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102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149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Other wards</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109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Gynaecology</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104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109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124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Eye</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89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MaleMedical</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82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Psychiatric</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92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74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FemaleMedical</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91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Palliative</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53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81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FemaleSurgical</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48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Intensive Care Unit (ICU)</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Nutrition</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21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tc>
              </a:tr>
              <a:tr h="257915">
                <a:tc>
                  <a:txBody>
                    <a:bodyPr/>
                    <a:lstStyle/>
                    <a:p>
                      <a:pPr algn="l" fontAlgn="ctr"/>
                      <a:r>
                        <a:rPr lang="en-US" sz="2000" u="none" strike="noStrike">
                          <a:effectLst/>
                        </a:rPr>
                        <a:t>TB</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5" name="Rectangle 4"/>
          <p:cNvSpPr/>
          <p:nvPr/>
        </p:nvSpPr>
        <p:spPr>
          <a:xfrm>
            <a:off x="2956928" y="320830"/>
            <a:ext cx="5232779" cy="400110"/>
          </a:xfrm>
          <a:prstGeom prst="rect">
            <a:avLst/>
          </a:prstGeom>
        </p:spPr>
        <p:txBody>
          <a:bodyPr wrap="none">
            <a:spAutoFit/>
          </a:bodyPr>
          <a:lstStyle/>
          <a:p>
            <a:pPr algn="ctr"/>
            <a:r>
              <a:rPr lang="en-US" sz="2000" b="1" dirty="0"/>
              <a:t>INPATIENT ADMISSIONS AND DEATHS BY WARD</a:t>
            </a:r>
          </a:p>
        </p:txBody>
      </p:sp>
    </p:spTree>
    <p:extLst>
      <p:ext uri="{BB962C8B-B14F-4D97-AF65-F5344CB8AC3E}">
        <p14:creationId xmlns:p14="http://schemas.microsoft.com/office/powerpoint/2010/main" val="35833105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GB" altLang="en-US" sz="6600" b="1" dirty="0" smtClean="0">
                <a:solidFill>
                  <a:srgbClr val="1D6D32"/>
                </a:solidFill>
              </a:rPr>
              <a:t>COVID19 UPDATES</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919274"/>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67</a:t>
            </a:fld>
            <a:endParaRPr lang="x-none"/>
          </a:p>
        </p:txBody>
      </p:sp>
      <p:sp>
        <p:nvSpPr>
          <p:cNvPr id="4" name="Rectangle 3"/>
          <p:cNvSpPr/>
          <p:nvPr/>
        </p:nvSpPr>
        <p:spPr>
          <a:xfrm>
            <a:off x="2343955" y="-38635"/>
            <a:ext cx="6569299" cy="824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ADMITTTED CONFIRMED COVID19 CASES</a:t>
            </a:r>
            <a:endParaRPr lang="en-US" sz="2400" b="1" dirty="0">
              <a:solidFill>
                <a:schemeClr val="tx1"/>
              </a:solidFill>
            </a:endParaRPr>
          </a:p>
        </p:txBody>
      </p:sp>
      <p:graphicFrame>
        <p:nvGraphicFramePr>
          <p:cNvPr id="5" name="Chart 4"/>
          <p:cNvGraphicFramePr>
            <a:graphicFrameLocks/>
          </p:cNvGraphicFramePr>
          <p:nvPr>
            <p:extLst>
              <p:ext uri="{D42A27DB-BD31-4B8C-83A1-F6EECF244321}">
                <p14:modId xmlns:p14="http://schemas.microsoft.com/office/powerpoint/2010/main" val="955200928"/>
              </p:ext>
            </p:extLst>
          </p:nvPr>
        </p:nvGraphicFramePr>
        <p:xfrm>
          <a:off x="1249251" y="759655"/>
          <a:ext cx="9048301" cy="5596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5148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68</a:t>
            </a:fld>
            <a:endParaRPr lang="x-none"/>
          </a:p>
        </p:txBody>
      </p:sp>
      <p:graphicFrame>
        <p:nvGraphicFramePr>
          <p:cNvPr id="4" name="Chart 3"/>
          <p:cNvGraphicFramePr>
            <a:graphicFrameLocks/>
          </p:cNvGraphicFramePr>
          <p:nvPr>
            <p:extLst>
              <p:ext uri="{D42A27DB-BD31-4B8C-83A1-F6EECF244321}">
                <p14:modId xmlns:p14="http://schemas.microsoft.com/office/powerpoint/2010/main" val="3678086311"/>
              </p:ext>
            </p:extLst>
          </p:nvPr>
        </p:nvGraphicFramePr>
        <p:xfrm>
          <a:off x="1622738" y="592429"/>
          <a:ext cx="8165206" cy="513867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766122" y="320830"/>
            <a:ext cx="3475631" cy="461665"/>
          </a:xfrm>
          <a:prstGeom prst="rect">
            <a:avLst/>
          </a:prstGeom>
        </p:spPr>
        <p:txBody>
          <a:bodyPr wrap="none">
            <a:spAutoFit/>
          </a:bodyPr>
          <a:lstStyle/>
          <a:p>
            <a:pPr algn="ctr"/>
            <a:r>
              <a:rPr lang="en-US" sz="2400" b="1" dirty="0" smtClean="0"/>
              <a:t>COVID19 SAMPLES TAKEN</a:t>
            </a:r>
            <a:endParaRPr lang="en-US" sz="2400" b="1" dirty="0"/>
          </a:p>
        </p:txBody>
      </p:sp>
    </p:spTree>
    <p:extLst>
      <p:ext uri="{BB962C8B-B14F-4D97-AF65-F5344CB8AC3E}">
        <p14:creationId xmlns:p14="http://schemas.microsoft.com/office/powerpoint/2010/main" val="24155546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ALONE WE CAN ACHIEVE SO LITTLE BUT TOGETHER WE CAN ACHIEVE </a:t>
            </a:r>
            <a:r>
              <a:rPr lang="en-GB" smtClean="0"/>
              <a:t>SO MUCH</a:t>
            </a:r>
            <a:endParaRPr lang="en-US" dirty="0"/>
          </a:p>
        </p:txBody>
      </p:sp>
      <p:sp>
        <p:nvSpPr>
          <p:cNvPr id="3" name="Subtitle 2"/>
          <p:cNvSpPr>
            <a:spLocks noGrp="1"/>
          </p:cNvSpPr>
          <p:nvPr>
            <p:ph type="subTitle" idx="1"/>
          </p:nvPr>
        </p:nvSpPr>
        <p:spPr>
          <a:xfrm>
            <a:off x="1369454" y="4877046"/>
            <a:ext cx="9144000" cy="1655762"/>
          </a:xfrm>
        </p:spPr>
        <p:txBody>
          <a:bodyPr>
            <a:normAutofit/>
          </a:bodyPr>
          <a:lstStyle/>
          <a:p>
            <a:r>
              <a:rPr lang="en-GB" sz="4400" i="1" dirty="0" smtClean="0">
                <a:effectLst>
                  <a:outerShdw blurRad="38100" dist="38100" dir="2700000" algn="tl">
                    <a:srgbClr val="000000">
                      <a:alpha val="43137"/>
                    </a:srgbClr>
                  </a:outerShdw>
                </a:effectLst>
              </a:rPr>
              <a:t>THANK YOU</a:t>
            </a:r>
            <a:endParaRPr lang="en-US" sz="44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612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pPr algn="ctr"/>
            <a:r>
              <a:rPr lang="en-US" b="1" dirty="0" smtClean="0"/>
              <a:t>KEY RESULT AREAS</a:t>
            </a:r>
            <a:endParaRPr lang="en-US" b="1" dirty="0"/>
          </a:p>
        </p:txBody>
      </p:sp>
      <p:sp>
        <p:nvSpPr>
          <p:cNvPr id="3" name="Content Placeholder 2"/>
          <p:cNvSpPr>
            <a:spLocks noGrp="1"/>
          </p:cNvSpPr>
          <p:nvPr>
            <p:ph idx="1"/>
          </p:nvPr>
        </p:nvSpPr>
        <p:spPr>
          <a:xfrm>
            <a:off x="838200" y="1300766"/>
            <a:ext cx="10515600" cy="4876197"/>
          </a:xfrm>
        </p:spPr>
        <p:txBody>
          <a:bodyPr/>
          <a:lstStyle/>
          <a:p>
            <a:r>
              <a:rPr lang="en-US" dirty="0" smtClean="0"/>
              <a:t>HIV TESTING SERVICES</a:t>
            </a:r>
          </a:p>
          <a:p>
            <a:r>
              <a:rPr lang="en-US" dirty="0" smtClean="0"/>
              <a:t>ART CARE &amp; TREATMENT</a:t>
            </a:r>
          </a:p>
          <a:p>
            <a:r>
              <a:rPr lang="en-US" dirty="0" smtClean="0"/>
              <a:t>VIRAL LOAD TESTING AND ART RETENTION</a:t>
            </a:r>
          </a:p>
          <a:p>
            <a:r>
              <a:rPr lang="en-US" dirty="0" smtClean="0"/>
              <a:t>TB/HIV</a:t>
            </a:r>
          </a:p>
          <a:p>
            <a:r>
              <a:rPr lang="en-US" dirty="0" smtClean="0"/>
              <a:t>KP/PP SERVICES</a:t>
            </a:r>
          </a:p>
          <a:p>
            <a:r>
              <a:rPr lang="en-US" dirty="0" smtClean="0"/>
              <a:t>MNCH SERVICES</a:t>
            </a:r>
          </a:p>
          <a:p>
            <a:r>
              <a:rPr lang="en-US" dirty="0" smtClean="0"/>
              <a:t>MATERNITY SERVICES</a:t>
            </a:r>
          </a:p>
          <a:p>
            <a:r>
              <a:rPr lang="en-US" dirty="0" smtClean="0"/>
              <a:t>OUT/IN PATIENT SERVICES</a:t>
            </a:r>
          </a:p>
          <a:p>
            <a:r>
              <a:rPr lang="en-GB" dirty="0" smtClean="0"/>
              <a:t>COVID19 UPDATES</a:t>
            </a:r>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MRRH PERFORMANCE REVIEW JULY_SEPT 2020</a:t>
            </a:r>
            <a:endParaRPr lang="x-none"/>
          </a:p>
        </p:txBody>
      </p:sp>
      <p:sp>
        <p:nvSpPr>
          <p:cNvPr id="5" name="Slide Number Placeholder 4"/>
          <p:cNvSpPr>
            <a:spLocks noGrp="1"/>
          </p:cNvSpPr>
          <p:nvPr>
            <p:ph type="sldNum" sz="quarter" idx="12"/>
          </p:nvPr>
        </p:nvSpPr>
        <p:spPr/>
        <p:txBody>
          <a:bodyPr/>
          <a:lstStyle/>
          <a:p>
            <a:fld id="{3157860D-D7E0-4825-9BE4-E310F037DFFB}" type="slidenum">
              <a:rPr lang="x-none" smtClean="0"/>
              <a:t>7</a:t>
            </a:fld>
            <a:endParaRPr lang="x-none"/>
          </a:p>
        </p:txBody>
      </p:sp>
    </p:spTree>
    <p:extLst>
      <p:ext uri="{BB962C8B-B14F-4D97-AF65-F5344CB8AC3E}">
        <p14:creationId xmlns:p14="http://schemas.microsoft.com/office/powerpoint/2010/main" val="48674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2994421" y="1905000"/>
            <a:ext cx="6975843" cy="3581400"/>
          </a:xfrm>
        </p:spPr>
        <p:txBody>
          <a:bodyPr>
            <a:normAutofit/>
          </a:bodyPr>
          <a:lstStyle/>
          <a:p>
            <a:pPr marL="0" indent="0">
              <a:buNone/>
              <a:defRPr/>
            </a:pPr>
            <a:endParaRPr lang="en-US" altLang="en-US" dirty="0"/>
          </a:p>
          <a:p>
            <a:pPr marL="0" indent="0">
              <a:buNone/>
              <a:defRPr/>
            </a:pPr>
            <a:endParaRPr lang="en-US" altLang="en-US" dirty="0"/>
          </a:p>
          <a:p>
            <a:pPr marL="0" indent="0" algn="ctr">
              <a:buNone/>
              <a:defRPr/>
            </a:pPr>
            <a:r>
              <a:rPr lang="en-US" altLang="en-US" sz="6600" b="1" dirty="0" smtClean="0">
                <a:solidFill>
                  <a:srgbClr val="1D6D32"/>
                </a:solidFill>
              </a:rPr>
              <a:t>HIV TESTING SERVICES</a:t>
            </a:r>
            <a:endParaRPr lang="en-US" altLang="en-US" sz="6600" b="1" dirty="0"/>
          </a:p>
        </p:txBody>
      </p:sp>
      <p:cxnSp>
        <p:nvCxnSpPr>
          <p:cNvPr id="3" name="Straight Connector 2"/>
          <p:cNvCxnSpPr/>
          <p:nvPr/>
        </p:nvCxnSpPr>
        <p:spPr>
          <a:xfrm>
            <a:off x="3006328" y="887611"/>
            <a:ext cx="6518672" cy="0"/>
          </a:xfrm>
          <a:prstGeom prst="line">
            <a:avLst/>
          </a:prstGeom>
          <a:ln w="984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47231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MRRH PERFORMANCE REVIEW JULY_SEPT 2020</a:t>
            </a:r>
            <a:endParaRPr lang="x-none"/>
          </a:p>
        </p:txBody>
      </p:sp>
      <p:sp>
        <p:nvSpPr>
          <p:cNvPr id="3" name="Slide Number Placeholder 2"/>
          <p:cNvSpPr>
            <a:spLocks noGrp="1"/>
          </p:cNvSpPr>
          <p:nvPr>
            <p:ph type="sldNum" sz="quarter" idx="12"/>
          </p:nvPr>
        </p:nvSpPr>
        <p:spPr/>
        <p:txBody>
          <a:bodyPr/>
          <a:lstStyle/>
          <a:p>
            <a:fld id="{3157860D-D7E0-4825-9BE4-E310F037DFFB}" type="slidenum">
              <a:rPr lang="x-none" smtClean="0"/>
              <a:t>9</a:t>
            </a:fld>
            <a:endParaRPr lang="x-none"/>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2543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1445371" y="405756"/>
            <a:ext cx="9521966" cy="461665"/>
          </a:xfrm>
          <a:prstGeom prst="rect">
            <a:avLst/>
          </a:prstGeom>
        </p:spPr>
        <p:txBody>
          <a:bodyPr wrap="none">
            <a:spAutoFit/>
          </a:bodyPr>
          <a:lstStyle/>
          <a:p>
            <a:r>
              <a:rPr lang="en-US" sz="2400" b="1" dirty="0"/>
              <a:t>HTS performance trends across the Q1, Q2, Q3 &amp; </a:t>
            </a:r>
            <a:r>
              <a:rPr lang="en-US" sz="2400" b="1" dirty="0" smtClean="0"/>
              <a:t>Q4(Oct 2019-Sept 2020)</a:t>
            </a:r>
            <a:endParaRPr lang="en-US" sz="2400" b="1" dirty="0"/>
          </a:p>
        </p:txBody>
      </p:sp>
      <p:graphicFrame>
        <p:nvGraphicFramePr>
          <p:cNvPr id="8" name="Chart 7"/>
          <p:cNvGraphicFramePr>
            <a:graphicFrameLocks/>
          </p:cNvGraphicFramePr>
          <p:nvPr>
            <p:extLst>
              <p:ext uri="{D42A27DB-BD31-4B8C-83A1-F6EECF244321}">
                <p14:modId xmlns:p14="http://schemas.microsoft.com/office/powerpoint/2010/main" val="2631929339"/>
              </p:ext>
            </p:extLst>
          </p:nvPr>
        </p:nvGraphicFramePr>
        <p:xfrm>
          <a:off x="231820" y="1017473"/>
          <a:ext cx="11423560" cy="5215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1576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2759</Words>
  <Application>Microsoft Office PowerPoint</Application>
  <PresentationFormat>Widescreen</PresentationFormat>
  <Paragraphs>980</Paragraphs>
  <Slides>69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Angsana New</vt:lpstr>
      <vt:lpstr>Arial</vt:lpstr>
      <vt:lpstr>Calibri</vt:lpstr>
      <vt:lpstr>Calibri Light</vt:lpstr>
      <vt:lpstr>Times New Roman</vt:lpstr>
      <vt:lpstr>Wingdings</vt:lpstr>
      <vt:lpstr>Office Theme</vt:lpstr>
      <vt:lpstr>Chart</vt:lpstr>
      <vt:lpstr>PowerPoint Presentation</vt:lpstr>
      <vt:lpstr>PowerPoint Presentation</vt:lpstr>
      <vt:lpstr>About Mbarara Regional Referral Hospital. </vt:lpstr>
      <vt:lpstr>Government to Government (G2G) Funding Mechanism</vt:lpstr>
      <vt:lpstr>The outcomes targeted include;</vt:lpstr>
      <vt:lpstr>Approaches used to achieve G to G targeted results </vt:lpstr>
      <vt:lpstr>KEY RESULT AREAS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ACTIVE CLIENTS by Regimen Line  Sept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Accountability of 13 LTU</vt:lpstr>
      <vt:lpstr>PowerPoint Presentation</vt:lpstr>
      <vt:lpstr>MDR TB CASES JULY-SEPT 2020</vt:lpstr>
      <vt:lpstr>MDR patient outcomes at 24 months</vt:lpstr>
      <vt:lpstr>PowerPoint Presentation</vt:lpstr>
      <vt:lpstr>PowerPoint Presentation</vt:lpstr>
      <vt:lpstr>Cummulative TPT INITIATION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ANC Timing, Syphilis Testing &amp; LLIN Coverage</vt:lpstr>
      <vt:lpstr>PowerPoint Presentation</vt:lpstr>
      <vt:lpstr>Trend of admissions Q1 (Jul-Sept), 2020</vt:lpstr>
      <vt:lpstr>Deliveries Q1 (Jul-Sept), 2020</vt:lpstr>
      <vt:lpstr>C/S rate (Jul-Sept), 2020</vt:lpstr>
      <vt:lpstr>Trends of C/S rate: (Jul-Sept),2020</vt:lpstr>
      <vt:lpstr>C/S for the referrals Q1,2020</vt:lpstr>
      <vt:lpstr>Direct admissions and referrals</vt:lpstr>
      <vt:lpstr>Trends of referrals (Jul-Sept), 2020 (%)</vt:lpstr>
      <vt:lpstr>Referral sites: Hospitals</vt:lpstr>
      <vt:lpstr>Referral sites- HCIV’s</vt:lpstr>
      <vt:lpstr>PowerPoint Presentation</vt:lpstr>
      <vt:lpstr>Maternal Death, Q1 2020</vt:lpstr>
      <vt:lpstr>Stillbirth Q1,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ALONE WE CAN ACHIEVE SO LITTLE BUT TOGETHER WE CAN ACHIEVE SO MUCH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 IHFMIS 182</dc:creator>
  <cp:lastModifiedBy>ADMIN IHFMIS 181</cp:lastModifiedBy>
  <cp:revision>253</cp:revision>
  <dcterms:created xsi:type="dcterms:W3CDTF">2020-10-29T11:28:42Z</dcterms:created>
  <dcterms:modified xsi:type="dcterms:W3CDTF">2020-11-05T13:31:25Z</dcterms:modified>
</cp:coreProperties>
</file>