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entury Schoolbook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Schoolbook-bold.fntdata"/><Relationship Id="rId12" Type="http://schemas.openxmlformats.org/officeDocument/2006/relationships/font" Target="fonts/CenturySchoolboo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Schoolbook-boldItalic.fntdata"/><Relationship Id="rId14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ed62c1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ed62c1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ce9dfea6d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ce9dfea6d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Financing for investment projects is far from enough, especially for large development projects.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ce9dfea6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ce9dfea6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4) By way of addressing logistic issues, abolishing informal fees and improving trade facilitation</a:t>
            </a:r>
            <a:endParaRPr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ce9dfea6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ce9dfea6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e3596d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e3596d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8412480" y="0"/>
            <a:ext cx="731400" cy="5143500"/>
          </a:xfrm>
          <a:prstGeom prst="rect">
            <a:avLst/>
          </a:prstGeom>
          <a:solidFill>
            <a:srgbClr val="0E6180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946405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Arial"/>
              <a:buNone/>
              <a:defRPr sz="4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946405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595959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1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538024" y="-219890"/>
            <a:ext cx="3263400" cy="6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⬤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203658" y="1568703"/>
            <a:ext cx="4423200" cy="18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60230" y="-403047"/>
            <a:ext cx="4423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⬤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946404" y="137161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just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Noto Sans Symbols"/>
              <a:buChar char="⬤"/>
              <a:defRPr/>
            </a:lvl1pPr>
            <a:lvl2pPr indent="-3175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Font typeface="Noto Sans Symbols"/>
              <a:buChar char="⬤"/>
              <a:defRPr/>
            </a:lvl2pPr>
            <a:lvl3pPr indent="-304800" lvl="2" marL="13716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Noto Sans Symbols"/>
              <a:buChar char="⬤"/>
              <a:defRPr/>
            </a:lvl3pPr>
            <a:lvl4pPr indent="-298450" lvl="3" marL="18288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⬤"/>
              <a:defRPr/>
            </a:lvl4pPr>
            <a:lvl5pPr indent="-298450" lvl="4" marL="22860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Font typeface="Noto Sans Symbols"/>
              <a:buChar char="⬤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 rot="-5400000">
            <a:off x="6561137" y="2155060"/>
            <a:ext cx="44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946405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700"/>
              <a:buFont typeface="Arial"/>
              <a:buNone/>
              <a:defRPr b="1" sz="47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946405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1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 rot="-5400000">
            <a:off x="6561137" y="2155060"/>
            <a:ext cx="444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946405" y="1371610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Char char="⬤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⬤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594861" y="1371610"/>
            <a:ext cx="3360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200"/>
              <a:buChar char="⬤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⬤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946405" y="1287889"/>
            <a:ext cx="3360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5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946405" y="1880665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⬤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⬤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4599432" y="1287889"/>
            <a:ext cx="3365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⬤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●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4" type="body"/>
          </p:nvPr>
        </p:nvSpPr>
        <p:spPr>
          <a:xfrm>
            <a:off x="4594861" y="1880665"/>
            <a:ext cx="3360300" cy="27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⬤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⬤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0" type="dt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630937" y="342905"/>
            <a:ext cx="2400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1" sz="2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3378208" y="514350"/>
            <a:ext cx="4559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⬤"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Char char="⬤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3pPr>
            <a:lvl4pPr indent="-29845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⬤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Char char="●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Char char="●"/>
              <a:defRPr sz="11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630937" y="1574810"/>
            <a:ext cx="24003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2" y="3829050"/>
            <a:ext cx="8418000" cy="131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685804" y="3943350"/>
            <a:ext cx="7486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  <a:defRPr b="1" sz="21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6" y="8"/>
            <a:ext cx="84696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Noto Sans Symbols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85804" y="4581463"/>
            <a:ext cx="7486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C3EBF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8418195" y="0"/>
            <a:ext cx="73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946404" y="137161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04800" lvl="0" marL="457200" marR="0" rtl="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⬤"/>
              <a:defRPr b="0" i="0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⬤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⬤"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⬤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⬤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100"/>
              <a:buFont typeface="Noto Sans Symbols"/>
              <a:buChar char="●"/>
              <a:defRPr b="0" i="0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-5400000">
            <a:off x="8069698" y="74895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AD7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-5400000">
            <a:off x="7441034" y="3034959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8AD7F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20575" spcFirstLastPara="1" rIns="20575" wrap="square" tIns="34275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400" u="none" cap="none" strike="noStrike">
                <a:solidFill>
                  <a:srgbClr val="50C3E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946405" y="569214"/>
            <a:ext cx="7063800" cy="3031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Century Schoolbook"/>
                <a:ea typeface="Century Schoolbook"/>
                <a:cs typeface="Century Schoolbook"/>
                <a:sym typeface="Century Schoolbook"/>
              </a:rPr>
              <a:t>Agro-Industry in Cambodia</a:t>
            </a:r>
            <a:endParaRPr sz="4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946405" y="3600450"/>
            <a:ext cx="7063800" cy="126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Nith Kosal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January 28, 2020, </a:t>
            </a: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Future Forum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1100"/>
              </a:spcBef>
              <a:spcAft>
                <a:spcPts val="200"/>
              </a:spcAft>
              <a:buNone/>
            </a:pPr>
            <a:r>
              <a:t/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946400" y="274324"/>
            <a:ext cx="7269600" cy="687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Motivation 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946400" y="850875"/>
            <a:ext cx="6813600" cy="378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entury"/>
                <a:ea typeface="Century"/>
                <a:cs typeface="Century"/>
                <a:sym typeface="Century"/>
              </a:rPr>
              <a:t>Every year, farmers have often experienced production without buying or buying at low prices (Bundet, 2019; Cheivy, 2019; RFA, 2019).</a:t>
            </a:r>
            <a:endParaRPr sz="1800">
              <a:solidFill>
                <a:srgbClr val="666666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entury"/>
                <a:ea typeface="Century"/>
                <a:cs typeface="Century"/>
                <a:sym typeface="Century"/>
              </a:rPr>
              <a:t>Human need food security, access to sufficient amounts of safe and nutritious food is critical to maintain life and promote good health.</a:t>
            </a:r>
            <a:endParaRPr sz="1800">
              <a:solidFill>
                <a:srgbClr val="666666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Century"/>
                <a:ea typeface="Century"/>
                <a:cs typeface="Century"/>
                <a:sym typeface="Century"/>
              </a:rPr>
              <a:t>Cambodia’s enterprises are in retail and food establishments. Of some 510,000 enterprises, only 70,000 or 14% are in manufacturing, in which </a:t>
            </a:r>
            <a:r>
              <a:rPr b="1" lang="en" sz="1800">
                <a:solidFill>
                  <a:srgbClr val="666666"/>
                </a:solidFill>
                <a:latin typeface="Century"/>
                <a:ea typeface="Century"/>
                <a:cs typeface="Century"/>
                <a:sym typeface="Century"/>
              </a:rPr>
              <a:t>45% (30,600) are in food and beverage processing</a:t>
            </a:r>
            <a:r>
              <a:rPr lang="en" sz="1800">
                <a:solidFill>
                  <a:srgbClr val="666666"/>
                </a:solidFill>
                <a:latin typeface="Century"/>
                <a:ea typeface="Century"/>
                <a:cs typeface="Century"/>
                <a:sym typeface="Century"/>
              </a:rPr>
              <a:t> while the remaining 35% are garment and textile enterprises.</a:t>
            </a:r>
            <a:endParaRPr sz="1800">
              <a:solidFill>
                <a:srgbClr val="666666"/>
              </a:solidFill>
              <a:latin typeface="Century"/>
              <a:ea typeface="Century"/>
              <a:cs typeface="Century"/>
              <a:sym typeface="Century"/>
            </a:endParaRPr>
          </a:p>
          <a:p>
            <a:pPr indent="0" lvl="0" marL="0" rtl="0" algn="just">
              <a:spcBef>
                <a:spcPts val="1100"/>
              </a:spcBef>
              <a:spcAft>
                <a:spcPts val="200"/>
              </a:spcAft>
              <a:buNone/>
            </a:pPr>
            <a:r>
              <a:rPr lang="en" sz="1800">
                <a:solidFill>
                  <a:srgbClr val="666666"/>
                </a:solidFill>
                <a:latin typeface="Century"/>
                <a:ea typeface="Century"/>
                <a:cs typeface="Century"/>
                <a:sym typeface="Century"/>
              </a:rPr>
              <a:t>Increasing and diversifying export products; and strengthening and promoting of SMEs.</a:t>
            </a:r>
            <a:endParaRPr sz="1800">
              <a:solidFill>
                <a:srgbClr val="666666"/>
              </a:solidFill>
              <a:latin typeface="Century"/>
              <a:ea typeface="Century"/>
              <a:cs typeface="Century"/>
              <a:sym typeface="Century"/>
            </a:endParaRPr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</p:spPr>
        <p:txBody>
          <a:bodyPr anchorCtr="0" anchor="ctr" bIns="34275" lIns="20575" spcFirstLastPara="1" rIns="20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Century Schoolbook"/>
                <a:ea typeface="Century Schoolbook"/>
                <a:cs typeface="Century Schoolbook"/>
                <a:sym typeface="Century Schoolbook"/>
              </a:rPr>
              <a:t>Critical Challenges of Agro-Industry</a:t>
            </a:r>
            <a:endParaRPr sz="28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44375" y="1549300"/>
            <a:ext cx="2414100" cy="13380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3F3F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Leadership, Coordination and Effective Decision Making</a:t>
            </a:r>
            <a:endParaRPr sz="1800">
              <a:solidFill>
                <a:srgbClr val="F3F3F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703275" y="1549300"/>
            <a:ext cx="2414100" cy="13380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3F3F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Linking Key Infrastructure and Coordination</a:t>
            </a:r>
            <a:endParaRPr sz="1800">
              <a:solidFill>
                <a:srgbClr val="F3F3F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173825" y="1549300"/>
            <a:ext cx="2414100" cy="13380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3F3F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 Knowledge and Skills Base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4603550" y="3060825"/>
            <a:ext cx="2414100" cy="13380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3F3F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Financial Market Situation</a:t>
            </a:r>
            <a:endParaRPr sz="1800">
              <a:solidFill>
                <a:srgbClr val="F3F3F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1717225" y="3060825"/>
            <a:ext cx="2414100" cy="13380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3F3F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Labor Market and Industrial Relations</a:t>
            </a:r>
            <a:endParaRPr sz="1800">
              <a:solidFill>
                <a:srgbClr val="F3F3F3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1371500" y="4684800"/>
            <a:ext cx="6419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Source: RGC (2015). Cambodia Industrial Development Policy 2015 – 2025</a:t>
            </a:r>
            <a:endParaRPr i="1" sz="12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</p:spPr>
        <p:txBody>
          <a:bodyPr anchorCtr="0" anchor="ctr" bIns="34275" lIns="20575" spcFirstLastPara="1" rIns="20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Promotion of Agro-Industrial Development</a:t>
            </a:r>
            <a:endParaRPr sz="2400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946400" y="1268525"/>
            <a:ext cx="6955800" cy="345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Explore possibilities of establishing agro-processing zones.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Provide incentives to companies to locate in these areas.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Create the development and promotion fund for export-led product development using agro-processing technology.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Develop the coordination mechanism for processed agricultural product exports.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Conduct the study to identify priority products with potentials to be processed and prepare a comprehensive action plan based on the value chain.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</p:spPr>
        <p:txBody>
          <a:bodyPr anchorCtr="0" anchor="ctr" bIns="34275" lIns="20575" spcFirstLastPara="1" rIns="20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371500" y="4684800"/>
            <a:ext cx="64194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Source: RGC (2015). Cambodia Industrial Development Policy 2015 – 2025</a:t>
            </a:r>
            <a:endParaRPr i="1" sz="12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946404" y="274323"/>
            <a:ext cx="726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Role of the Rural Development Bank 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946400" y="1022050"/>
            <a:ext cx="7018800" cy="3458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Provide a loan to enterprise, SME, Farming organization, or association is the entity in the value chain 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Finance to microfinance operation.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Provide syndicated loans with any financial institution.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Implement project and fund management in the framework for cooperation with the development partner.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Manage program and specific project of the government and others, which approval of MoEF.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Century Schoolbook"/>
              <a:buAutoNum type="arabicPeriod"/>
            </a:pPr>
            <a:r>
              <a:rPr lang="en" sz="1800">
                <a:solidFill>
                  <a:srgbClr val="6666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Negotiate with the development partner in other to attract grant and concessional loans.   </a:t>
            </a:r>
            <a:endParaRPr sz="1800">
              <a:solidFill>
                <a:srgbClr val="6666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</p:spPr>
        <p:txBody>
          <a:bodyPr anchorCtr="0" anchor="ctr" bIns="34275" lIns="20575" spcFirstLastPara="1" rIns="20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38604" y="285048"/>
            <a:ext cx="7269600" cy="994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Rural Development Bank </a:t>
            </a:r>
            <a:endParaRPr sz="260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38600" y="1371600"/>
            <a:ext cx="7269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00">
                <a:latin typeface="Century Schoolbook"/>
                <a:ea typeface="Century Schoolbook"/>
                <a:cs typeface="Century Schoolbook"/>
                <a:sym typeface="Century Schoolbook"/>
              </a:rPr>
              <a:t>In 2017, total assets grew 57% = US$ 157,535,361</a:t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00">
                <a:latin typeface="Century Schoolbook"/>
                <a:ea typeface="Century Schoolbook"/>
                <a:cs typeface="Century Schoolbook"/>
                <a:sym typeface="Century Schoolbook"/>
              </a:rPr>
              <a:t>At the end of 2017, total loans grew 70.53% = US$ 122,070,986</a:t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00">
                <a:latin typeface="Century Schoolbook"/>
                <a:ea typeface="Century Schoolbook"/>
                <a:cs typeface="Century Schoolbook"/>
                <a:sym typeface="Century Schoolbook"/>
              </a:rPr>
              <a:t>Grow revenue grew 61.12% = US$ 6,587,783 </a:t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00">
                <a:latin typeface="Century Schoolbook"/>
                <a:ea typeface="Century Schoolbook"/>
                <a:cs typeface="Century Schoolbook"/>
                <a:sym typeface="Century Schoolbook"/>
              </a:rPr>
              <a:t>Net profit after around 78% comparing to 2016. </a:t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just">
              <a:spcBef>
                <a:spcPts val="1100"/>
              </a:spcBef>
              <a:spcAft>
                <a:spcPts val="200"/>
              </a:spcAft>
              <a:buNone/>
            </a:pPr>
            <a:r>
              <a:rPr lang="en" sz="1900">
                <a:latin typeface="Century Schoolbook"/>
                <a:ea typeface="Century Schoolbook"/>
                <a:cs typeface="Century Schoolbook"/>
                <a:sym typeface="Century Schoolbook"/>
              </a:rPr>
              <a:t>The total loan </a:t>
            </a:r>
            <a:r>
              <a:rPr lang="en" sz="1900">
                <a:latin typeface="Century Schoolbook"/>
                <a:ea typeface="Century Schoolbook"/>
                <a:cs typeface="Century Schoolbook"/>
                <a:sym typeface="Century Schoolbook"/>
              </a:rPr>
              <a:t>contribute</a:t>
            </a:r>
            <a:r>
              <a:rPr lang="en" sz="1900">
                <a:latin typeface="Century Schoolbook"/>
                <a:ea typeface="Century Schoolbook"/>
                <a:cs typeface="Century Schoolbook"/>
                <a:sym typeface="Century Schoolbook"/>
              </a:rPr>
              <a:t> to rice sector 61.19%, rubber, maize, cassava, pepper, coffee and sugar cane 14.45%, </a:t>
            </a:r>
            <a:r>
              <a:rPr lang="en" sz="1900">
                <a:latin typeface="Century Schoolbook"/>
                <a:ea typeface="Century Schoolbook"/>
                <a:cs typeface="Century Schoolbook"/>
                <a:sym typeface="Century Schoolbook"/>
              </a:rPr>
              <a:t>microfinance</a:t>
            </a:r>
            <a:r>
              <a:rPr lang="en" sz="1900">
                <a:latin typeface="Century Schoolbook"/>
                <a:ea typeface="Century Schoolbook"/>
                <a:cs typeface="Century Schoolbook"/>
                <a:sym typeface="Century Schoolbook"/>
              </a:rPr>
              <a:t> 2.56%, animal and others 11.17%.  </a:t>
            </a:r>
            <a:endParaRPr sz="19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41055" y="4629171"/>
            <a:ext cx="685800" cy="445200"/>
          </a:xfrm>
          <a:prstGeom prst="rect">
            <a:avLst/>
          </a:prstGeom>
        </p:spPr>
        <p:txBody>
          <a:bodyPr anchorCtr="0" anchor="ctr" bIns="34275" lIns="20575" spcFirstLastPara="1" rIns="20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>
                <a:latin typeface="Century Schoolbook"/>
                <a:ea typeface="Century Schoolbook"/>
                <a:cs typeface="Century Schoolbook"/>
                <a:sym typeface="Century Schoolbook"/>
              </a:rPr>
              <a:t>‹#›</a:t>
            </a:fld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th Kosal Official Theme 1">
  <a:themeElements>
    <a:clrScheme name="Custom 9">
      <a:dk1>
        <a:srgbClr val="000000"/>
      </a:dk1>
      <a:lt1>
        <a:srgbClr val="FFFFFF"/>
      </a:lt1>
      <a:dk2>
        <a:srgbClr val="1482AB"/>
      </a:dk2>
      <a:lt2>
        <a:srgbClr val="DFE3E5"/>
      </a:lt2>
      <a:accent1>
        <a:srgbClr val="1482AB"/>
      </a:accent1>
      <a:accent2>
        <a:srgbClr val="2683C6"/>
      </a:accent2>
      <a:accent3>
        <a:srgbClr val="27CED7"/>
      </a:accent3>
      <a:accent4>
        <a:srgbClr val="42BA97"/>
      </a:accent4>
      <a:accent5>
        <a:srgbClr val="215D4B"/>
      </a:accent5>
      <a:accent6>
        <a:srgbClr val="62A39F"/>
      </a:accent6>
      <a:hlink>
        <a:srgbClr val="1482AB"/>
      </a:hlink>
      <a:folHlink>
        <a:srgbClr val="0E61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