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2853fb6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2853fb6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2853fb6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2853fb6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1c75661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1c75661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1c75661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1c75661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1c75661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1c75661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1c75661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1c75661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1c75661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1c75661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1c75661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1c75661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1c75661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1c75661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2853f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2853f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1c75661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1c75661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8412480" y="0"/>
            <a:ext cx="731400" cy="5143500"/>
          </a:xfrm>
          <a:prstGeom prst="rect">
            <a:avLst/>
          </a:prstGeom>
          <a:solidFill>
            <a:srgbClr val="0E618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46405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  <a:defRPr sz="4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46405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595959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0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203658" y="1568703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60230" y="-403047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Noto Sans Symbols"/>
              <a:buChar char="⬤"/>
              <a:defRPr/>
            </a:lvl1pPr>
            <a:lvl2pPr marL="914400" lvl="1" indent="-3175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Noto Sans Symbols"/>
              <a:buChar char="⬤"/>
              <a:defRPr/>
            </a:lvl2pPr>
            <a:lvl3pPr marL="1371600" lvl="2" indent="-3048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Noto Sans Symbols"/>
              <a:buChar char="⬤"/>
              <a:defRPr/>
            </a:lvl3pPr>
            <a:lvl4pPr marL="1828800" lvl="3" indent="-29845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⬤"/>
              <a:defRPr/>
            </a:lvl4pPr>
            <a:lvl5pPr marL="2286000" lvl="4" indent="-29845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⬤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 rot="-5400000">
            <a:off x="6561137" y="2155060"/>
            <a:ext cx="44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46405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46405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 rot="-5400000">
            <a:off x="6561137" y="2155060"/>
            <a:ext cx="44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46405" y="1371610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⬤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594861" y="1371610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⬤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46405" y="1287889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946405" y="1880665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599432" y="1287889"/>
            <a:ext cx="3365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594861" y="1880665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30937" y="342905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378208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30937" y="1574810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2" y="3829050"/>
            <a:ext cx="8418000" cy="13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85804" y="3943350"/>
            <a:ext cx="74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6" y="8"/>
            <a:ext cx="8469600" cy="3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85804" y="4581463"/>
            <a:ext cx="74868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C3EBF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418195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⬤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⬤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⬤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⬤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⬤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AD7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AD7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34275" rIns="20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pJxcxqbcNLrRPAmx6ro20n3GWU5Kbm0/view?usp=drive_op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mertimeskh.com/50689495/u-s-cambodia-agriculture-at-220-million-per-year-has-huge-potenti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nompenhpost.com/business/organic-vegetable-retailer-unveils-qr-code-scheme-origin-sour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.gov.kh/nis/NA/NA2018_Tab_files/TAB1-2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h.gov.kh/File/UploadedFiles/12_9_2016_4_29_43.pdf" TargetMode="External"/><Relationship Id="rId4" Type="http://schemas.openxmlformats.org/officeDocument/2006/relationships/hyperlink" Target="https://www.khmertimeskh.com/50686215/demand-to-modernise-agricultu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46405" y="569214"/>
            <a:ext cx="7063800" cy="3031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Century"/>
                <a:ea typeface="Century"/>
                <a:cs typeface="Century"/>
                <a:sym typeface="Century"/>
              </a:rPr>
              <a:t>Rural Development Bank Project</a:t>
            </a:r>
            <a:endParaRPr b="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946405" y="3600450"/>
            <a:ext cx="7063800" cy="126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Nith Kosal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Future Forum, March 10, 2020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97" y="0"/>
            <a:ext cx="609480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128529" y="2008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1482AB"/>
                </a:solidFill>
                <a:latin typeface="Century"/>
                <a:ea typeface="Century"/>
                <a:cs typeface="Century"/>
                <a:sym typeface="Century"/>
              </a:rPr>
              <a:t>Raw Material Process</a:t>
            </a:r>
            <a:endParaRPr b="0" dirty="0">
              <a:solidFill>
                <a:srgbClr val="1482AB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Century"/>
                <a:ea typeface="Century"/>
                <a:cs typeface="Century"/>
                <a:sym typeface="Century"/>
              </a:rPr>
              <a:t>The development of Agriculture and Agro-processing </a:t>
            </a:r>
            <a:endParaRPr b="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989"/>
            <a:ext cx="9144006" cy="16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latin typeface="Century" panose="02040604050505020304" pitchFamily="18" charset="0"/>
              </a:rPr>
              <a:t>The</a:t>
            </a:r>
            <a:r>
              <a:rPr lang="en" dirty="0">
                <a:latin typeface="Century" panose="02040604050505020304" pitchFamily="18" charset="0"/>
              </a:rPr>
              <a:t> </a:t>
            </a:r>
            <a:r>
              <a:rPr lang="en" sz="1800" dirty="0">
                <a:latin typeface="Century" panose="02040604050505020304" pitchFamily="18" charset="0"/>
              </a:rPr>
              <a:t>creation</a:t>
            </a:r>
            <a:r>
              <a:rPr lang="en" dirty="0">
                <a:latin typeface="Century" panose="02040604050505020304" pitchFamily="18" charset="0"/>
              </a:rPr>
              <a:t> of a favorable environment for opening and maintaining the agricultural business and ensuring effective public financial support for its development at the beginning of activities.</a:t>
            </a:r>
            <a:endParaRPr dirty="0">
              <a:latin typeface="Century" panose="02040604050505020304" pitchFamily="18" charset="0"/>
            </a:endParaRPr>
          </a:p>
          <a:p>
            <a:pPr marL="0" lvl="0" indent="0" algn="just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>
                <a:latin typeface="Century" panose="02040604050505020304" pitchFamily="18" charset="0"/>
              </a:rPr>
              <a:t>The consequences of the financial mechanism effective implementation are achieving a strong consumer, investment, innovation, institutional and social effects in rural areas.</a:t>
            </a:r>
            <a:endParaRPr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spcBef>
                <a:spcPts val="110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Motivation 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Why should I tune into this talk?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What is the problem?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Why is it an interesting problem?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Research Question 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Vision 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How does the policy proposes to work?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Century"/>
                <a:ea typeface="Century"/>
                <a:cs typeface="Century"/>
                <a:sym typeface="Century"/>
              </a:rPr>
              <a:t>Motivation</a:t>
            </a:r>
            <a:endParaRPr b="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6661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The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RDB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has a significant role in providing financial support to the agricultural and agro-processing value chain,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but it focused mainly on the rice sector.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80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solidFill>
                  <a:srgbClr val="1F4E79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2018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, the RDB was provided US$ 159.11 million of total loans to local enterprises linked to the agriculture sector. The total loans have contributed to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the rice sector (76.13%)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, rubber, maize, cassava, pepper, coffee and sugar cane (14.89%), and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microfinance, animal-raising, and others (8.97%)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. 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Motivation (Con’t)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The domestic supply of nutrition has limited. In 2018, Cambodia just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produced livestock and meat about 231, 283 tonnes, or 81% for domestic consumption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and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imported 54,149 tonnes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to meet local demand, according to the MAFF.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solidFill>
                  <a:srgbClr val="1F4E79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Only 70%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of Cambodia's market for vegetables and fruits produced locally. It estimated that the Kingdom imports fruits and vegetables worth more than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1F4E79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US$ 300 million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annually. 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Motivation (Con’t)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46400" y="1089224"/>
            <a:ext cx="6446400" cy="3545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In 2018, agro-processing contributed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only 2.4% or 2,385.9 billion riels 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of the GDP, and agriculture contributed about 22% or 21,912.6 billion riels to the GDP, according to the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1F4E79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. </a:t>
            </a:r>
            <a:endParaRPr sz="1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By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1F4E79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2015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, the Ministry of Industry and Handicraft recorded that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77.6% of 41,674 registered SMEs are carrying out in the agro-processing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(food, beverage, and tobacco industries). Yet,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1F4E79"/>
                </a:solidFill>
                <a:uFill>
                  <a:noFill/>
                </a:uFill>
                <a:latin typeface="Century"/>
                <a:ea typeface="Century"/>
                <a:cs typeface="Century"/>
                <a:sym typeface="Centur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 10%</a:t>
            </a:r>
            <a:r>
              <a:rPr lang="en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of Cambodia's agricultural merchandise is processed – a figure that has remained moderately reliable since 1998. </a:t>
            </a:r>
            <a:endParaRPr sz="1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spcBef>
                <a:spcPts val="1100"/>
              </a:spcBef>
              <a:spcAft>
                <a:spcPts val="200"/>
              </a:spcAft>
              <a:buNone/>
            </a:pPr>
            <a:endParaRPr sz="18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Century"/>
                <a:ea typeface="Century"/>
                <a:cs typeface="Century"/>
                <a:sym typeface="Century"/>
              </a:rPr>
              <a:t>Research Question </a:t>
            </a:r>
            <a:endParaRPr b="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sz="2000">
                <a:latin typeface="Century"/>
                <a:ea typeface="Century"/>
                <a:cs typeface="Century"/>
                <a:sym typeface="Century"/>
              </a:rPr>
              <a:t>How should the Rural Development Bank use its resources to boost the efficiency of agricultural and agro-processing development in Cambodia?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Century"/>
                <a:ea typeface="Century"/>
                <a:cs typeface="Century"/>
                <a:sym typeface="Century"/>
              </a:rPr>
              <a:t>Vision</a:t>
            </a:r>
            <a:endParaRPr b="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6629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Farmers become a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businessman or businesswoman</a:t>
            </a:r>
            <a:endParaRPr sz="180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The RDB should provide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financial support with specific programs</a:t>
            </a: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: Every region has unique characteristics and unique needs. 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The RDB should provide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financial support indirectly</a:t>
            </a: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 to farmers and community farm groups.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The RDB should provide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financial support to vulnerability agro-processing</a:t>
            </a: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.</a:t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⬤"/>
            </a:pP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Be a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financial and business consultant</a:t>
            </a:r>
            <a:r>
              <a:rPr lang="en" sz="1800">
                <a:latin typeface="Century"/>
                <a:ea typeface="Century"/>
                <a:cs typeface="Century"/>
                <a:sym typeface="Century"/>
              </a:rPr>
              <a:t> to farmer and agro-processing industry</a:t>
            </a:r>
            <a:endParaRPr sz="180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Century"/>
                <a:ea typeface="Century"/>
                <a:cs typeface="Century"/>
                <a:sym typeface="Century"/>
              </a:rPr>
              <a:t>How does the policy proposes to work? </a:t>
            </a:r>
            <a:endParaRPr b="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66189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The RDB have a small budget. In 2018,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76.13% of total loans</a:t>
            </a: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 ( US$ 159.11 million) provided to the rice sector.</a:t>
            </a:r>
            <a:endParaRPr sz="1800">
              <a:solidFill>
                <a:srgbClr val="434343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In the short and short and medium term, it will have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a negative impact on the financial access of the broker or company</a:t>
            </a: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 in the rice sector.</a:t>
            </a:r>
            <a:endParaRPr sz="1800">
              <a:solidFill>
                <a:srgbClr val="434343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The agricultural price policy can </a:t>
            </a:r>
            <a:r>
              <a:rPr lang="en" sz="180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reduce the work of brokers</a:t>
            </a: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 and businesses in the agricultural value chain.</a:t>
            </a:r>
            <a:endParaRPr sz="1800">
              <a:solidFill>
                <a:srgbClr val="434343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just" rtl="0"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entury"/>
              <a:buChar char="●"/>
            </a:pPr>
            <a:r>
              <a:rPr lang="en" sz="1800">
                <a:solidFill>
                  <a:srgbClr val="434343"/>
                </a:solidFill>
                <a:latin typeface="Century"/>
                <a:ea typeface="Century"/>
                <a:cs typeface="Century"/>
                <a:sym typeface="Century"/>
              </a:rPr>
              <a:t>It will allow farmers to sell their products directly to the market  </a:t>
            </a:r>
            <a:endParaRPr sz="1800">
              <a:solidFill>
                <a:srgbClr val="434343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34343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spcBef>
                <a:spcPts val="1100"/>
              </a:spcBef>
              <a:spcAft>
                <a:spcPts val="200"/>
              </a:spcAft>
              <a:buNone/>
            </a:pPr>
            <a:endParaRPr sz="1800">
              <a:solidFill>
                <a:srgbClr val="434343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latin typeface="Century"/>
                <a:ea typeface="Century"/>
                <a:cs typeface="Century"/>
                <a:sym typeface="Century"/>
              </a:rPr>
              <a:t>Direct marketing strategies allow producers to </a:t>
            </a:r>
            <a:r>
              <a:rPr lang="en" sz="1800" dirty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receive a better price by selling products directly to consumers,</a:t>
            </a:r>
            <a:r>
              <a:rPr lang="en" sz="1800" dirty="0">
                <a:latin typeface="Century"/>
                <a:ea typeface="Century"/>
                <a:cs typeface="Century"/>
                <a:sym typeface="Century"/>
              </a:rPr>
              <a:t> who increasingly demand fresh and "</a:t>
            </a:r>
            <a:r>
              <a:rPr lang="en" sz="1800" dirty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local</a:t>
            </a:r>
            <a:r>
              <a:rPr lang="en" sz="1800" dirty="0">
                <a:latin typeface="Century"/>
                <a:ea typeface="Century"/>
                <a:cs typeface="Century"/>
                <a:sym typeface="Century"/>
              </a:rPr>
              <a:t>" food due to the growing concern for a healthier diet (Govindasamy, Hos- sain, and Adelaja 1999, Uva 2002).</a:t>
            </a:r>
            <a:endParaRPr sz="1800" dirty="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just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entury"/>
                <a:ea typeface="Century"/>
                <a:cs typeface="Century"/>
                <a:sym typeface="Century"/>
              </a:rPr>
              <a:t>However, farmer or argo-processing will meet a risk management, competition among producers and competition among farmers markets, a low profit margin, and intermittent operation, labor requirements (Uematsu &amp; Mishra, 2011), financial management.</a:t>
            </a:r>
            <a:endParaRPr sz="1800" dirty="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th Kosal Official Theme 1">
  <a:themeElements>
    <a:clrScheme name="Custom 9">
      <a:dk1>
        <a:srgbClr val="000000"/>
      </a:dk1>
      <a:lt1>
        <a:srgbClr val="FFFFFF"/>
      </a:lt1>
      <a:dk2>
        <a:srgbClr val="1482AB"/>
      </a:dk2>
      <a:lt2>
        <a:srgbClr val="DFE3E5"/>
      </a:lt2>
      <a:accent1>
        <a:srgbClr val="1482AB"/>
      </a:accent1>
      <a:accent2>
        <a:srgbClr val="2683C6"/>
      </a:accent2>
      <a:accent3>
        <a:srgbClr val="27CED7"/>
      </a:accent3>
      <a:accent4>
        <a:srgbClr val="42BA97"/>
      </a:accent4>
      <a:accent5>
        <a:srgbClr val="215D4B"/>
      </a:accent5>
      <a:accent6>
        <a:srgbClr val="62A39F"/>
      </a:accent6>
      <a:hlink>
        <a:srgbClr val="1482AB"/>
      </a:hlink>
      <a:folHlink>
        <a:srgbClr val="0E61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</vt:lpstr>
      <vt:lpstr>Noto Sans Symbols</vt:lpstr>
      <vt:lpstr>Nith Kosal Official Theme 1</vt:lpstr>
      <vt:lpstr>Rural Development Bank Project</vt:lpstr>
      <vt:lpstr>Table of Contents</vt:lpstr>
      <vt:lpstr>Motivation</vt:lpstr>
      <vt:lpstr>Motivation (Con’t)</vt:lpstr>
      <vt:lpstr>Motivation (Con’t) </vt:lpstr>
      <vt:lpstr>Research Question </vt:lpstr>
      <vt:lpstr>Vision</vt:lpstr>
      <vt:lpstr>How does the policy proposes to work? </vt:lpstr>
      <vt:lpstr>PowerPoint Presentation</vt:lpstr>
      <vt:lpstr>Raw Material Process </vt:lpstr>
      <vt:lpstr>The development of Agriculture and Agro-processing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Development Bank Project</dc:title>
  <cp:lastModifiedBy>Nith Kosal</cp:lastModifiedBy>
  <cp:revision>1</cp:revision>
  <dcterms:modified xsi:type="dcterms:W3CDTF">2020-11-30T04:02:13Z</dcterms:modified>
</cp:coreProperties>
</file>