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6"/>
  </p:normalViewPr>
  <p:slideViewPr>
    <p:cSldViewPr snapToGrid="0">
      <p:cViewPr varScale="1">
        <p:scale>
          <a:sx n="123" d="100"/>
          <a:sy n="123" d="100"/>
        </p:scale>
        <p:origin x="208" y="2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5fca53a550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5fca53a550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fca53a550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fca53a550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fca53a55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5fca53a55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fca53a550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fca53a550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fca53a55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fca53a55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fca53a55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fca53a55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fca53a550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fca53a550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fca53a55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fca53a550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fca53a55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fca53a55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fca53a55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fca53a55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fca53a55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fca53a55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fca53a550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5fca53a550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fca53a55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fca53a55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fca53a550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fca53a550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fca53a550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fca53a550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learn/latex/Table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ablesgenerator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overleaf.com/learn/latex/Font_typeface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edu/dartmout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zotero.org/" TargetMode="External"/><Relationship Id="rId4" Type="http://schemas.openxmlformats.org/officeDocument/2006/relationships/hyperlink" Target="https://www.mendeley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learn/latex/Mathematical_expression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learn/latex/List_of_Greek_letters_and_math_symbols#Binary_Operation/Relation_Symbol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overleaf.com/learn/latex/Subscripts_and_superscripts" TargetMode="External"/><Relationship Id="rId4" Type="http://schemas.openxmlformats.org/officeDocument/2006/relationships/hyperlink" Target="https://www.overleaf.com/learn/latex/Brackets_and_Parenthes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LaTeX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QBS 103: Foundations of Data Science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August 12, 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Typeset Equations in R Markdown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drop an equation you’ve already typeset into markdown, simply enter it with the following syntax in a text chunk (not a code block) of your markdown file to start it on a new line: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$$ </a:t>
            </a:r>
            <a:r>
              <a:rPr lang="en">
                <a:solidFill>
                  <a:schemeClr val="accent1"/>
                </a:solidFill>
              </a:rPr>
              <a:t>your equation here</a:t>
            </a:r>
            <a:r>
              <a:rPr lang="en"/>
              <a:t> $$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will see the formatted equation appear immediately in your markdown window (no need to run any code) and in your final knitted document.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Tables in LaTeX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Tutorial: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https://www.overleaf.com/learn/latex/Tables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Easy Table Generator: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https://www.tablesgenerator.com/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Formatting</a:t>
            </a: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</a:t>
            </a:r>
            <a:r>
              <a:rPr lang="en" i="1" dirty="0"/>
              <a:t>geometry</a:t>
            </a:r>
            <a:r>
              <a:rPr lang="en" dirty="0"/>
              <a:t> package can be used to define a basic layout for your document like this: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\</a:t>
            </a:r>
            <a:r>
              <a:rPr lang="en" dirty="0" err="1"/>
              <a:t>usepackage</a:t>
            </a:r>
            <a:r>
              <a:rPr lang="en" dirty="0"/>
              <a:t>{geometry}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\geometry{</a:t>
            </a:r>
            <a:r>
              <a:rPr lang="en" dirty="0">
                <a:solidFill>
                  <a:schemeClr val="accent1"/>
                </a:solidFill>
              </a:rPr>
              <a:t>total = {8.5in,11in}, margin=1in</a:t>
            </a:r>
            <a:r>
              <a:rPr lang="en" dirty="0"/>
              <a:t>}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>
              <a:solidFill>
                <a:srgbClr val="5D6879"/>
              </a:solidFill>
              <a:highlight>
                <a:srgbClr val="F0F0F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Applying Formatting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set a base font size in the “document class” line like this:</a:t>
            </a:r>
            <a:endParaRPr/>
          </a:p>
          <a:p>
            <a:pPr marL="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\documentclass[</a:t>
            </a:r>
            <a:r>
              <a:rPr lang="en">
                <a:solidFill>
                  <a:schemeClr val="accent1"/>
                </a:solidFill>
              </a:rPr>
              <a:t>size</a:t>
            </a:r>
            <a:r>
              <a:rPr lang="en"/>
              <a:t>]{</a:t>
            </a:r>
            <a:r>
              <a:rPr lang="en">
                <a:solidFill>
                  <a:schemeClr val="accent1"/>
                </a:solidFill>
              </a:rPr>
              <a:t>class</a:t>
            </a:r>
            <a:r>
              <a:rPr lang="en"/>
              <a:t>}</a:t>
            </a:r>
            <a:endParaRPr/>
          </a:p>
          <a:p>
            <a:pPr marL="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“article” accepts sizes: 10pt, 11pt, 12pt</a:t>
            </a:r>
            <a:endParaRPr/>
          </a:p>
          <a:p>
            <a:pPr marL="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“extarticle” accepts sizes: 8pt, 9pt, 10pt, 11pt, 12pt, 14pt, 17pt, 20pt</a:t>
            </a:r>
            <a:endParaRPr/>
          </a:p>
          <a:p>
            <a:pPr marL="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Then, you can change the relative size of text within the document using commands to the right.</a:t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5100" y="1017713"/>
            <a:ext cx="4267199" cy="265791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4963800" y="3824200"/>
            <a:ext cx="346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Relative Sizes Based on 10pt Base Font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6" name="Google Shape;136;p25"/>
          <p:cNvSpPr/>
          <p:nvPr/>
        </p:nvSpPr>
        <p:spPr>
          <a:xfrm>
            <a:off x="4656900" y="2088700"/>
            <a:ext cx="3776700" cy="244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5"/>
          <p:cNvSpPr txBox="1"/>
          <p:nvPr/>
        </p:nvSpPr>
        <p:spPr>
          <a:xfrm>
            <a:off x="3298800" y="4568875"/>
            <a:ext cx="553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Change font: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https://www.overleaf.com/learn/latex/Font_typefaces</a:t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in References</a:t>
            </a:r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add formatted references to a LaTeX, all you need is a .bib file which you can easily export from most citation managers. Add this file to your folder.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At the end of your document, add this: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\</a:t>
            </a:r>
            <a:r>
              <a:rPr lang="en" dirty="0" err="1"/>
              <a:t>bibliographystyle</a:t>
            </a:r>
            <a:r>
              <a:rPr lang="en" dirty="0"/>
              <a:t>{</a:t>
            </a:r>
            <a:r>
              <a:rPr lang="en" dirty="0">
                <a:solidFill>
                  <a:schemeClr val="accent1"/>
                </a:solidFill>
              </a:rPr>
              <a:t>format you want to use</a:t>
            </a:r>
            <a:r>
              <a:rPr lang="en" dirty="0"/>
              <a:t>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\bibliography{</a:t>
            </a:r>
            <a:r>
              <a:rPr lang="en" dirty="0">
                <a:solidFill>
                  <a:schemeClr val="accent1"/>
                </a:solidFill>
              </a:rPr>
              <a:t>file name (no .bib extension)</a:t>
            </a:r>
            <a:r>
              <a:rPr lang="en" dirty="0"/>
              <a:t>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Note, the bibliography will be blank until you cite specific articles. Which you can do with the following command in line: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\cite{</a:t>
            </a:r>
            <a:r>
              <a:rPr lang="en" dirty="0">
                <a:solidFill>
                  <a:schemeClr val="accent1"/>
                </a:solidFill>
              </a:rPr>
              <a:t>citation name</a:t>
            </a:r>
            <a:r>
              <a:rPr lang="en" dirty="0"/>
              <a:t>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Images</a:t>
            </a: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04500" cy="3416400"/>
          </a:xfrm>
          <a:prstGeom prst="rect">
            <a:avLst/>
          </a:prstGeom>
        </p:spPr>
        <p:txBody>
          <a:bodyPr spcFirstLastPara="1" wrap="square" lIns="91425" tIns="91425" rIns="647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add an image to your LaTeX document, first add it to your folder in Overleaf.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Add this to the top of your document: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\</a:t>
            </a:r>
            <a:r>
              <a:rPr lang="en" dirty="0" err="1"/>
              <a:t>usepackage</a:t>
            </a:r>
            <a:r>
              <a:rPr lang="en" dirty="0"/>
              <a:t>{</a:t>
            </a:r>
            <a:r>
              <a:rPr lang="en" dirty="0" err="1"/>
              <a:t>graphicx</a:t>
            </a:r>
            <a:r>
              <a:rPr lang="en" dirty="0"/>
              <a:t>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\</a:t>
            </a:r>
            <a:r>
              <a:rPr lang="en" dirty="0" err="1"/>
              <a:t>graphicspath</a:t>
            </a:r>
            <a:r>
              <a:rPr lang="en" dirty="0"/>
              <a:t>{ {./images/} 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And call it inline like this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\</a:t>
            </a:r>
            <a:r>
              <a:rPr lang="en" dirty="0" err="1"/>
              <a:t>includegraphics</a:t>
            </a:r>
            <a:r>
              <a:rPr lang="en" dirty="0"/>
              <a:t>{</a:t>
            </a:r>
            <a:r>
              <a:rPr lang="en" dirty="0">
                <a:solidFill>
                  <a:schemeClr val="accent1"/>
                </a:solidFill>
              </a:rPr>
              <a:t>image name</a:t>
            </a:r>
            <a:r>
              <a:rPr lang="en" dirty="0"/>
              <a:t>}</a:t>
            </a:r>
            <a:endParaRPr dirty="0"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750" y="1152475"/>
            <a:ext cx="4693549" cy="374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Class Activity</a:t>
            </a:r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04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2300"/>
            </a:br>
            <a:r>
              <a:rPr lang="en" sz="2300"/>
              <a:t>Typeset the following proof in LaTeX: </a:t>
            </a:r>
            <a:endParaRPr sz="2300" dirty="0"/>
          </a:p>
        </p:txBody>
      </p:sp>
      <p:pic>
        <p:nvPicPr>
          <p:cNvPr id="157" name="Google Shape;1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750" y="1152475"/>
            <a:ext cx="4693549" cy="374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Objectives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end of this lecture you should be able to:</a:t>
            </a:r>
            <a:endParaRPr/>
          </a:p>
          <a:p>
            <a:pPr marL="6858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basic document in LaTeX</a:t>
            </a:r>
            <a:endParaRPr/>
          </a:p>
          <a:p>
            <a:pPr marL="6858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Typeset mathematical equations</a:t>
            </a:r>
            <a:endParaRPr/>
          </a:p>
          <a:p>
            <a:pPr marL="6858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Apply basic formatting</a:t>
            </a:r>
            <a:endParaRPr/>
          </a:p>
          <a:p>
            <a:pPr marL="6858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Generate references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LaTeX Editors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Overleaf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https://www.overleaf.com/edu/dartmouth</a:t>
            </a:r>
            <a:br>
              <a:rPr lang="en"/>
            </a:br>
            <a:r>
              <a:rPr lang="en"/>
              <a:t>As as a Dartmouth student, you have free access to Overleaf.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u="sng"/>
              <a:t>Open Source Reference Managers</a:t>
            </a:r>
            <a:endParaRPr b="1"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Mendeley: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https://www.mendeley.com/</a:t>
            </a:r>
            <a:endParaRPr sz="25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/>
              <a:t>Zotero: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https://www.zotero.org/</a:t>
            </a:r>
            <a:endParaRPr b="1"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Basics: Why use LaTeX?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Create clean, formatted scientific documents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Provide the same entered base text and easily apply any formatting afterwards (i.e. focus on content first, don’t worry about formatting as you write)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Easy typesetting for mathematical equations and references, consistently formatted across all documents 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Overleaf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224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Log in to Overleaf with your Dartmouth credentials using “Log in through your institution”. 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As long as you log in through Dartmouth, you should see that you have access to a premium overleaf subscription.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2725" y="976138"/>
            <a:ext cx="2129250" cy="3769074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/>
          <p:nvPr/>
        </p:nvSpPr>
        <p:spPr>
          <a:xfrm>
            <a:off x="7256350" y="3750850"/>
            <a:ext cx="1133100" cy="320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" name="Google Shape;82;p17"/>
          <p:cNvCxnSpPr>
            <a:endCxn id="81" idx="0"/>
          </p:cNvCxnSpPr>
          <p:nvPr/>
        </p:nvCxnSpPr>
        <p:spPr>
          <a:xfrm flipH="1">
            <a:off x="7822900" y="2266150"/>
            <a:ext cx="12300" cy="1484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7"/>
          <p:cNvCxnSpPr/>
          <p:nvPr/>
        </p:nvCxnSpPr>
        <p:spPr>
          <a:xfrm rot="10800000">
            <a:off x="4926750" y="2251675"/>
            <a:ext cx="2923200" cy="7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a New Document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LaTeX files use the extension .tex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At a minimum, every new .tex file you start needs to contain the following lines: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\documentclass{article}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\begin{document}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[Document Content]</a:t>
            </a:r>
            <a:endParaRPr/>
          </a:p>
          <a:p>
            <a:pPr marL="4572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\end{document}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Unlike in R where we use # to indicate comments, in LaTeX we use %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Our Document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can add additional features to our document using features like these: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\</a:t>
            </a:r>
            <a:r>
              <a:rPr lang="en" dirty="0" err="1"/>
              <a:t>documentclass</a:t>
            </a:r>
            <a:r>
              <a:rPr lang="en" dirty="0"/>
              <a:t>{article}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\title{your title here}</a:t>
            </a:r>
            <a:endParaRPr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\author{your name here}</a:t>
            </a:r>
            <a:endParaRPr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\date{your date here}</a:t>
            </a:r>
            <a:endParaRPr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\begin{document}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\</a:t>
            </a:r>
            <a:r>
              <a:rPr lang="en" dirty="0" err="1">
                <a:solidFill>
                  <a:schemeClr val="accent5"/>
                </a:solidFill>
              </a:rPr>
              <a:t>maketitle</a:t>
            </a:r>
            <a:r>
              <a:rPr lang="en" dirty="0">
                <a:solidFill>
                  <a:schemeClr val="accent5"/>
                </a:solidFill>
              </a:rPr>
              <a:t> % inserts text for your title as defined above</a:t>
            </a:r>
            <a:endParaRPr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\</a:t>
            </a:r>
            <a:r>
              <a:rPr lang="en" dirty="0" err="1">
                <a:solidFill>
                  <a:schemeClr val="accent5"/>
                </a:solidFill>
              </a:rPr>
              <a:t>tableofcontents</a:t>
            </a:r>
            <a:r>
              <a:rPr lang="en" dirty="0">
                <a:solidFill>
                  <a:schemeClr val="accent5"/>
                </a:solidFill>
              </a:rPr>
              <a:t> %automatically generates based on sections, subsections, </a:t>
            </a:r>
            <a:r>
              <a:rPr lang="en" dirty="0" err="1">
                <a:solidFill>
                  <a:schemeClr val="accent5"/>
                </a:solidFill>
              </a:rPr>
              <a:t>etc</a:t>
            </a:r>
            <a:r>
              <a:rPr lang="en" dirty="0">
                <a:solidFill>
                  <a:schemeClr val="accent5"/>
                </a:solidFill>
              </a:rPr>
              <a:t> defined in your document</a:t>
            </a:r>
            <a:endParaRPr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\section{your section name here}</a:t>
            </a:r>
            <a:endParaRPr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\subsection{your subsection name here}</a:t>
            </a:r>
            <a:endParaRPr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/>
                </a:solidFill>
              </a:rPr>
              <a:t>You can also add text as you want it to appear throughout just by typing.</a:t>
            </a:r>
            <a:endParaRPr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\end{document}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Typesetting Equations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Whenever we’re typing an equation we use the following syntax to denote that the text inside reflects a mathematical equation.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On a New Line:</a:t>
            </a:r>
            <a:br>
              <a:rPr lang="en" b="1" dirty="0"/>
            </a:br>
            <a:r>
              <a:rPr lang="en" dirty="0"/>
              <a:t>\[ </a:t>
            </a:r>
            <a:r>
              <a:rPr lang="en" dirty="0">
                <a:solidFill>
                  <a:schemeClr val="accent1"/>
                </a:solidFill>
              </a:rPr>
              <a:t>your equation here</a:t>
            </a:r>
            <a:r>
              <a:rPr lang="en" dirty="0"/>
              <a:t> \]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/>
              <a:t>In Line with Text:</a:t>
            </a:r>
            <a:br>
              <a:rPr lang="en" b="1" dirty="0"/>
            </a:br>
            <a:r>
              <a:rPr lang="en" dirty="0"/>
              <a:t>$ </a:t>
            </a:r>
            <a:r>
              <a:rPr lang="en" dirty="0">
                <a:solidFill>
                  <a:schemeClr val="accent1"/>
                </a:solidFill>
              </a:rPr>
              <a:t>your equation here</a:t>
            </a:r>
            <a:r>
              <a:rPr lang="en" dirty="0"/>
              <a:t> $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\( </a:t>
            </a:r>
            <a:r>
              <a:rPr lang="en" dirty="0">
                <a:solidFill>
                  <a:schemeClr val="accent1"/>
                </a:solidFill>
              </a:rPr>
              <a:t>your equation here</a:t>
            </a:r>
            <a:r>
              <a:rPr lang="en" dirty="0"/>
              <a:t> \)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\begin{math} </a:t>
            </a:r>
            <a:r>
              <a:rPr lang="en" dirty="0">
                <a:solidFill>
                  <a:schemeClr val="accent1"/>
                </a:solidFill>
              </a:rPr>
              <a:t>your equation here</a:t>
            </a:r>
            <a:r>
              <a:rPr lang="en" dirty="0"/>
              <a:t> \end{math}</a:t>
            </a:r>
            <a:endParaRPr dirty="0"/>
          </a:p>
        </p:txBody>
      </p:sp>
      <p:sp>
        <p:nvSpPr>
          <p:cNvPr id="102" name="Google Shape;102;p20"/>
          <p:cNvSpPr txBox="1"/>
          <p:nvPr/>
        </p:nvSpPr>
        <p:spPr>
          <a:xfrm>
            <a:off x="4917000" y="4703625"/>
            <a:ext cx="4227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https://www.overleaf.com/learn/latex/Mathematical_expressions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Typesetting Equations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Mathematical Symbols</a:t>
            </a:r>
            <a:br>
              <a:rPr lang="en"/>
            </a:b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https://www.overleaf.com/learn/latex/List_of_Greek_letters_and_math_symbols#Binary_Operation/Relation_Symbols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Brackets and Parentheses 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4"/>
              </a:rPr>
              <a:t>https://www.overleaf.com/learn/latex/Brackets_and_Parentheses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Integrals, Subscripts, and Superscripts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5"/>
              </a:rPr>
              <a:t>https://www.overleaf.com/learn/latex/Subscripts_and_superscripts</a:t>
            </a:r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1510500" y="4789500"/>
            <a:ext cx="763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936</Words>
  <Application>Microsoft Macintosh PowerPoint</Application>
  <PresentationFormat>On-screen Show (16:9)</PresentationFormat>
  <Paragraphs>108</Paragraphs>
  <Slides>16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Courier New</vt:lpstr>
      <vt:lpstr>Simple Dark</vt:lpstr>
      <vt:lpstr>Intro to LaTeX</vt:lpstr>
      <vt:lpstr>Lecture Objectives</vt:lpstr>
      <vt:lpstr>Resources</vt:lpstr>
      <vt:lpstr>The Basics: Why use LaTeX?</vt:lpstr>
      <vt:lpstr>Accessing Overleaf</vt:lpstr>
      <vt:lpstr>Starting a New Document</vt:lpstr>
      <vt:lpstr>Building Our Document</vt:lpstr>
      <vt:lpstr>Typesetting Equations</vt:lpstr>
      <vt:lpstr>Typesetting Equations</vt:lpstr>
      <vt:lpstr>Using Typeset Equations in R Markdown</vt:lpstr>
      <vt:lpstr>Building Tables in LaTeX</vt:lpstr>
      <vt:lpstr>Applying Formatting</vt:lpstr>
      <vt:lpstr>Applying Formatting</vt:lpstr>
      <vt:lpstr>Adding in References</vt:lpstr>
      <vt:lpstr>Adding Images</vt:lpstr>
      <vt:lpstr>In Class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Noelle Noreen Kosarek</cp:lastModifiedBy>
  <cp:revision>2</cp:revision>
  <dcterms:modified xsi:type="dcterms:W3CDTF">2025-08-11T15:28:16Z</dcterms:modified>
</cp:coreProperties>
</file>