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fca53a55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fca53a55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ca53a55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fca53a55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fca53a55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fca53a55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ca53a55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fca53a55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ca53a55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fca53a55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ca53a55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fca53a55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ca53a55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fca53a55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ca53a55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ca53a55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ca53a55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ca53a55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ca53a55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ca53a55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ca53a55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ca53a55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fca53a55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fca53a55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ca53a55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fca53a55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ca53a55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fca53a55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ca53a55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fca53a55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Tab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ablesgenerator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verleaf.com/learn/latex/Font_typefac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edu/dartmou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zotero.org/" TargetMode="External"/><Relationship Id="rId4" Type="http://schemas.openxmlformats.org/officeDocument/2006/relationships/hyperlink" Target="https://www.mendele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Mathematical_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ist_of_Greek_letters_and_math_symbols#Binary_Operation/Relation_Symbo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verleaf.com/learn/latex/Subscripts_and_superscripts" TargetMode="External"/><Relationship Id="rId4" Type="http://schemas.openxmlformats.org/officeDocument/2006/relationships/hyperlink" Target="https://www.overleaf.com/learn/latex/Brackets_and_Parenthe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LaTeX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QBS 103: Foundations of Data Science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12,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Typeset Equations in R Markdown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drop an equation you’ve already typeset into markdown, simply enter it with the following syntax in a text chunk (not a code block) of your markdown file to start it on a new line: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$$ </a:t>
            </a:r>
            <a:r>
              <a:rPr lang="en">
                <a:solidFill>
                  <a:schemeClr val="accent1"/>
                </a:solidFill>
              </a:rPr>
              <a:t>your equation here</a:t>
            </a:r>
            <a:r>
              <a:rPr lang="en"/>
              <a:t> $$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see the formatted equation appear immediately in your markdown window (no need to run any code) and in your final knitted document.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Tables in LaTeX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Tutorial: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https://www.overleaf.com/learn/latex/Tables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Easy Table Generator: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https://www.tablesgenerator.com/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Formatting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geometry</a:t>
            </a:r>
            <a:r>
              <a:rPr lang="en"/>
              <a:t> package can be used to define a basic layout for your document like this: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\usepackage{geometry}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\geometry{</a:t>
            </a:r>
            <a:r>
              <a:rPr lang="en">
                <a:solidFill>
                  <a:schemeClr val="accent1"/>
                </a:solidFill>
              </a:rPr>
              <a:t>total = {8.5in,11in}, margin=1in</a:t>
            </a: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5D6879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Formatting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set a base font size in the “document class” line like this:</a:t>
            </a:r>
            <a:endParaRPr/>
          </a:p>
          <a:p>
            <a:pPr marL="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\documentclass[</a:t>
            </a:r>
            <a:r>
              <a:rPr lang="en">
                <a:solidFill>
                  <a:schemeClr val="accent1"/>
                </a:solidFill>
              </a:rPr>
              <a:t>size</a:t>
            </a:r>
            <a:r>
              <a:rPr lang="en"/>
              <a:t>]{</a:t>
            </a:r>
            <a:r>
              <a:rPr lang="en">
                <a:solidFill>
                  <a:schemeClr val="accent1"/>
                </a:solidFill>
              </a:rPr>
              <a:t>class</a:t>
            </a:r>
            <a:r>
              <a:rPr lang="en"/>
              <a:t>}</a:t>
            </a: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“article” accepts sizes: 10pt, 11pt, 12pt</a:t>
            </a: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“extarticle” accepts sizes: 8pt, 9pt, 10pt, 11pt, 12pt, 14pt, 17pt, 20pt</a:t>
            </a: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you can change the relative size of text within the document using commands to the right.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100" y="1017713"/>
            <a:ext cx="4267199" cy="26579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963800" y="382420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Relative Sizes Based on 10pt Base Font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656900" y="2088700"/>
            <a:ext cx="3776700" cy="24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3298800" y="4568875"/>
            <a:ext cx="55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Change font: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https://www.overleaf.com/learn/latex/Font_typefaces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 References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formatted references to a LaTeX, all you need is a .bib file which you can easily export from most citation managers. Add this file to your folder.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the end of your document, add this: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\bibliographystyle{</a:t>
            </a:r>
            <a:r>
              <a:rPr lang="en">
                <a:solidFill>
                  <a:schemeClr val="accent1"/>
                </a:solidFill>
              </a:rPr>
              <a:t>format you want to use</a:t>
            </a: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\bibliography{</a:t>
            </a:r>
            <a:r>
              <a:rPr lang="en">
                <a:solidFill>
                  <a:schemeClr val="accent1"/>
                </a:solidFill>
              </a:rPr>
              <a:t>file name (no .bib extension)</a:t>
            </a: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Note, the bibliography will be blank until you cite specific articles. Which you can do with the following command in line: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\cite{</a:t>
            </a:r>
            <a:r>
              <a:rPr lang="en">
                <a:solidFill>
                  <a:schemeClr val="accent1"/>
                </a:solidFill>
              </a:rPr>
              <a:t>citation name</a:t>
            </a: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Images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04500" cy="3416400"/>
          </a:xfrm>
          <a:prstGeom prst="rect">
            <a:avLst/>
          </a:prstGeom>
        </p:spPr>
        <p:txBody>
          <a:bodyPr spcFirstLastPara="1" wrap="square" lIns="91425" tIns="91425" rIns="647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 an image to your LaTeX document, first add it to your folder in Overleaf.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this to the top of your document: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\usepackage{graphicx}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\graphicspath{ {./images/}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call it inline like this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\includegraphics{</a:t>
            </a:r>
            <a:r>
              <a:rPr lang="en">
                <a:solidFill>
                  <a:schemeClr val="accent1"/>
                </a:solidFill>
              </a:rPr>
              <a:t>image name</a:t>
            </a:r>
            <a:r>
              <a:rPr lang="en"/>
              <a:t>}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50" y="1152475"/>
            <a:ext cx="4693549" cy="37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Class Activity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0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300"/>
            </a:br>
            <a:r>
              <a:rPr lang="en" sz="2300"/>
              <a:t>Typeset the following proof in LaTeX: </a:t>
            </a:r>
            <a:endParaRPr sz="230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50" y="1152475"/>
            <a:ext cx="4693549" cy="37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this lecture you should be able to:</a:t>
            </a:r>
            <a:endParaRPr/>
          </a:p>
          <a:p>
            <a:pPr marL="6858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basic document in LaTeX</a:t>
            </a:r>
            <a:endParaRPr/>
          </a:p>
          <a:p>
            <a:pPr marL="6858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Typeset mathematical equations</a:t>
            </a:r>
            <a:endParaRPr/>
          </a:p>
          <a:p>
            <a:pPr marL="6858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basic formatting</a:t>
            </a:r>
            <a:endParaRPr/>
          </a:p>
          <a:p>
            <a:pPr marL="6858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LaTeX Editors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Overleaf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https://www.overleaf.com/edu/dartmouth</a:t>
            </a:r>
            <a:br>
              <a:rPr lang="en"/>
            </a:br>
            <a:r>
              <a:rPr lang="en"/>
              <a:t>As as a Dartmouth student, you have free access to Overleaf.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/>
              <a:t>Open Source Reference Managers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Mendeley: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https://www.mendeley.com/</a:t>
            </a:r>
            <a:endParaRPr sz="2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Zotero: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https://www.zotero.org/</a:t>
            </a:r>
            <a:endParaRPr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Basics: Why use LaTeX?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clean, formatted scientific documents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Provide the same entered base text and easily apply any formatting afterwards (i.e. focus on content first, don’t worry about formatting as you write)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Easy typesetting for mathematical equations and references, consistently formatted across all documents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Overleaf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2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Log in to Overleaf with your Dartmouth credentials using “Log in through your institution”.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As long as you log in through Dartmouth, you should see that you have access to a premium overleaf subscription.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725" y="976138"/>
            <a:ext cx="2129250" cy="37690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7256350" y="3750850"/>
            <a:ext cx="1133100" cy="32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17"/>
          <p:cNvCxnSpPr>
            <a:endCxn id="81" idx="0"/>
          </p:cNvCxnSpPr>
          <p:nvPr/>
        </p:nvCxnSpPr>
        <p:spPr>
          <a:xfrm flipH="1">
            <a:off x="7822900" y="2266150"/>
            <a:ext cx="12300" cy="1484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7"/>
          <p:cNvCxnSpPr/>
          <p:nvPr/>
        </p:nvCxnSpPr>
        <p:spPr>
          <a:xfrm rot="10800000">
            <a:off x="4926750" y="2251675"/>
            <a:ext cx="29232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 New Document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 files use the extension .tex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a minimum, every new .tex file you start needs to contain the following lines: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\documentclass{article}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\begin{document}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[Document Content]</a:t>
            </a:r>
            <a:endParaRPr/>
          </a:p>
          <a:p>
            <a:pPr marL="4572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\end{document}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Unlike in R where we use # to indicate comments, in LaTeX we use 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Document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add additional features to our document using features like these: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\documentclass{article}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\title{your title here}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\author{your name here}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\date{your date here}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\begin{document}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\maketitle % inserts text for your title as defined above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\tableofcontents %automatically generates based on sections, subsections, etc defined in your document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\section{your section name here}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\subsection{your subsection name here}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You can also add text as you want it to appear throughout just by typing.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\end{document}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Typesetting Equations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we’re typing an equation we use the following syntax to denote that the text inside reflects a mathematical equation.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On a New Line:</a:t>
            </a:r>
            <a:br>
              <a:rPr lang="en" b="1"/>
            </a:br>
            <a:r>
              <a:rPr lang="en"/>
              <a:t>\[ </a:t>
            </a:r>
            <a:r>
              <a:rPr lang="en">
                <a:solidFill>
                  <a:schemeClr val="accent1"/>
                </a:solidFill>
              </a:rPr>
              <a:t>your equation here</a:t>
            </a:r>
            <a:r>
              <a:rPr lang="en"/>
              <a:t> \]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In Line with Text:</a:t>
            </a:r>
            <a:br>
              <a:rPr lang="en" b="1"/>
            </a:br>
            <a:r>
              <a:rPr lang="en"/>
              <a:t>$ </a:t>
            </a:r>
            <a:r>
              <a:rPr lang="en">
                <a:solidFill>
                  <a:schemeClr val="accent1"/>
                </a:solidFill>
              </a:rPr>
              <a:t>your equation here</a:t>
            </a:r>
            <a:r>
              <a:rPr lang="en"/>
              <a:t> $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\( </a:t>
            </a:r>
            <a:r>
              <a:rPr lang="en">
                <a:solidFill>
                  <a:schemeClr val="accent1"/>
                </a:solidFill>
              </a:rPr>
              <a:t>your equation here</a:t>
            </a:r>
            <a:r>
              <a:rPr lang="en"/>
              <a:t> \)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\begin{math} </a:t>
            </a:r>
            <a:r>
              <a:rPr lang="en">
                <a:solidFill>
                  <a:schemeClr val="accent1"/>
                </a:solidFill>
              </a:rPr>
              <a:t>your equation here</a:t>
            </a:r>
            <a:r>
              <a:rPr lang="en"/>
              <a:t> \end{math}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4917000" y="4703625"/>
            <a:ext cx="422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https://www.overleaf.com/learn/latex/Mathematical_expressions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Typesetting Equations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Symbols</a:t>
            </a:r>
            <a:br>
              <a:rPr lang="en"/>
            </a:b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https://www.overleaf.com/learn/latex/List_of_Greek_letters_and_math_symbols#Binary_Operation/Relation_Symbols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Brackets and Parentheses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https://www.overleaf.com/learn/latex/Brackets_and_Parentheses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Integrals, Subscripts, and Superscripts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https://www.overleaf.com/learn/latex/Subscripts_and_superscripts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510500" y="4789500"/>
            <a:ext cx="76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Macintosh PowerPoint</Application>
  <PresentationFormat>On-screen Show (16:9)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 Dark</vt:lpstr>
      <vt:lpstr>Intro to LaTeX</vt:lpstr>
      <vt:lpstr>Lecture Objectives</vt:lpstr>
      <vt:lpstr>Resources</vt:lpstr>
      <vt:lpstr>The Basics: Why use LaTeX?</vt:lpstr>
      <vt:lpstr>Accessing Overleaf</vt:lpstr>
      <vt:lpstr>Starting a New Document</vt:lpstr>
      <vt:lpstr>Building Our Document</vt:lpstr>
      <vt:lpstr>Typesetting Equations</vt:lpstr>
      <vt:lpstr>Typesetting Equations</vt:lpstr>
      <vt:lpstr>Using Typeset Equations in R Markdown</vt:lpstr>
      <vt:lpstr>Building Tables in LaTeX</vt:lpstr>
      <vt:lpstr>Applying Formatting</vt:lpstr>
      <vt:lpstr>Applying Formatting</vt:lpstr>
      <vt:lpstr>Adding in References</vt:lpstr>
      <vt:lpstr>Adding Images</vt:lpstr>
      <vt:lpstr>In 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Noelle Noreen Kosarek</cp:lastModifiedBy>
  <cp:revision>1</cp:revision>
  <dcterms:modified xsi:type="dcterms:W3CDTF">2025-08-11T12:42:07Z</dcterms:modified>
</cp:coreProperties>
</file>