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96" r:id="rId3"/>
    <p:sldId id="294" r:id="rId4"/>
    <p:sldId id="298" r:id="rId5"/>
    <p:sldId id="304" r:id="rId6"/>
    <p:sldId id="303" r:id="rId7"/>
    <p:sldId id="300" r:id="rId8"/>
    <p:sldId id="301" r:id="rId9"/>
    <p:sldId id="306" r:id="rId10"/>
    <p:sldId id="297" r:id="rId11"/>
    <p:sldId id="291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Traffic Fatalities in the U.S.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  <c:pt idx="11">
                  <c:v>2022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32479</c:v>
                </c:pt>
                <c:pt idx="1">
                  <c:v>33782</c:v>
                </c:pt>
                <c:pt idx="2">
                  <c:v>32893</c:v>
                </c:pt>
                <c:pt idx="3">
                  <c:v>32744</c:v>
                </c:pt>
                <c:pt idx="4">
                  <c:v>35484</c:v>
                </c:pt>
                <c:pt idx="5">
                  <c:v>37806</c:v>
                </c:pt>
                <c:pt idx="6">
                  <c:v>37473</c:v>
                </c:pt>
                <c:pt idx="7">
                  <c:v>36835</c:v>
                </c:pt>
                <c:pt idx="8">
                  <c:v>36355</c:v>
                </c:pt>
                <c:pt idx="9">
                  <c:v>39007</c:v>
                </c:pt>
                <c:pt idx="10">
                  <c:v>42939</c:v>
                </c:pt>
                <c:pt idx="11">
                  <c:v>42795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AE-3946-9FDC-B7FA77A1AE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5435871"/>
        <c:axId val="805438143"/>
      </c:lineChart>
      <c:catAx>
        <c:axId val="805435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ja-JP"/>
          </a:p>
        </c:txPr>
        <c:crossAx val="805438143"/>
        <c:crosses val="autoZero"/>
        <c:auto val="1"/>
        <c:lblAlgn val="ctr"/>
        <c:lblOffset val="100"/>
        <c:noMultiLvlLbl val="0"/>
      </c:catAx>
      <c:valAx>
        <c:axId val="805438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ja-JP"/>
          </a:p>
        </c:txPr>
        <c:crossAx val="805435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2/21/24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9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2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8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7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3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8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2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6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5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2/21/24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58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kern="1200" spc="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 spc="8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 spc="8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 spc="8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8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8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ashstats.nhtsa.dot.gov/Api/Public/ViewPublication/813428" TargetMode="External"/><Relationship Id="rId2" Type="http://schemas.openxmlformats.org/officeDocument/2006/relationships/hyperlink" Target="https://www.who.int/news-room/fact-sheets/detail/road-traffic-injur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.cityofchicago.org/Transportation/Traffic-Crashes-Crashes/85ca-t3if/about_data" TargetMode="External"/><Relationship Id="rId4" Type="http://schemas.openxmlformats.org/officeDocument/2006/relationships/hyperlink" Target="https://www.nhtsa.gov/press-releases/traffic-crashes-cost-america-billions-2019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抽象的な煙の背景">
            <a:extLst>
              <a:ext uri="{FF2B5EF4-FFF2-40B4-BE49-F238E27FC236}">
                <a16:creationId xmlns:a16="http://schemas.microsoft.com/office/drawing/2014/main" id="{4055895D-EA9E-33D5-1A63-46D25199D0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389" r="-1" b="9002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27FA82A2-B249-4DF9-6665-08255F7CA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0080" y="1214437"/>
            <a:ext cx="7668789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Data-Driven Analysis of Major Factors Influencing Traffic Crash Severity</a:t>
            </a:r>
            <a:endParaRPr kumimoji="1" lang="ja-JP" altLang="en-US" b="1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D92A85-9431-F63D-0768-CED0289F3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7"/>
            <a:ext cx="7063739" cy="2786406"/>
          </a:xfrm>
        </p:spPr>
        <p:txBody>
          <a:bodyPr>
            <a:normAutofit fontScale="47500" lnSpcReduction="20000"/>
          </a:bodyPr>
          <a:lstStyle/>
          <a:p>
            <a:r>
              <a:rPr kumimoji="1" lang="en-US" altLang="ja-JP" sz="5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DATS 6501: Data Science Capstone</a:t>
            </a:r>
          </a:p>
          <a:p>
            <a:r>
              <a:rPr kumimoji="1" lang="en-US" altLang="ja-JP" sz="5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Mid-term </a:t>
            </a:r>
          </a:p>
          <a:p>
            <a:endParaRPr lang="en-US" altLang="ja-JP" sz="51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ja-JP" sz="5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February 28, 2023</a:t>
            </a:r>
          </a:p>
          <a:p>
            <a:r>
              <a:rPr lang="en-US" altLang="ja-JP" sz="5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Kentaro</a:t>
            </a:r>
            <a:r>
              <a:rPr lang="en-US" altLang="ja-JP" sz="5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5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Osawa</a:t>
            </a:r>
            <a:r>
              <a:rPr lang="en-US" altLang="ja-JP" sz="5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Bharat </a:t>
            </a:r>
            <a:r>
              <a:rPr lang="en-US" altLang="ja-JP" sz="51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Premnath</a:t>
            </a:r>
            <a:endParaRPr kumimoji="1" lang="ja-JP" altLang="en-US" sz="51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754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A93D2-AAAE-88FD-BFFA-DAFC274B2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4DCF6-04C1-6E4D-C176-5E9486FD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0CC2ED-C546-D566-C5A8-79182B42B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buNone/>
            </a:pP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[1] WHO website (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https://www.who.int/news-room/fact-sheets/detail/road-traffic-injuries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73050" indent="-273050">
              <a:buNone/>
            </a:pP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[2] National Highway Traffic Safety Administration (NHTSA) report (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https://crashstats.nhtsa.dot.gov/Api/Public/ViewPublication/813428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73050" indent="-273050">
              <a:buNone/>
            </a:pP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[3] NHTSA website (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https://www.nhtsa.gov/press-releases/traffic-crashes-cost-america-billions-2019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73050" indent="-273050">
              <a:buNone/>
            </a:pP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[4] </a:t>
            </a:r>
            <a:r>
              <a:rPr lang="en" altLang="ja-JP" sz="1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Bhuiyan, H., Ara, J., Hasib, K. M., Sourav, M. I. H., Karim, F. B., </a:t>
            </a:r>
            <a:r>
              <a:rPr lang="en" altLang="ja-JP" sz="14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Sik-Lanyi</a:t>
            </a:r>
            <a:r>
              <a:rPr lang="en" altLang="ja-JP" sz="1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C., ... &amp; Yasmin, S. (2022). Crash severity analysis and risk factors identification based on an alternate data source: a case study of developing country. </a:t>
            </a:r>
            <a:r>
              <a:rPr lang="en" altLang="ja-JP" sz="14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Scientific reports</a:t>
            </a:r>
            <a:r>
              <a:rPr lang="en" altLang="ja-JP" sz="1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" altLang="ja-JP" sz="14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" altLang="ja-JP" sz="1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(1), 21243.</a:t>
            </a:r>
            <a:endParaRPr kumimoji="1" lang="en-US" altLang="ja-JP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3050" indent="-273050">
              <a:buNone/>
            </a:pP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[5] </a:t>
            </a:r>
            <a:r>
              <a:rPr kumimoji="1" lang="en-US" altLang="ja-JP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Ghandour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, A. J., Hammoud, H., &amp; Al-Hajj, S. (2020). Analyzing factors associated with fatal road crashes: a machine learning approach. International journal of environmental research and public health, 17(11), 4111.</a:t>
            </a:r>
          </a:p>
          <a:p>
            <a:pPr marL="273050" indent="-273050">
              <a:buNone/>
            </a:pP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[6] </a:t>
            </a:r>
            <a:r>
              <a:rPr kumimoji="1" lang="en-US" altLang="ja-JP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Fiorentini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, N., &amp; </a:t>
            </a:r>
            <a:r>
              <a:rPr kumimoji="1" lang="en-US" altLang="ja-JP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Losa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, M. (2020). Handling imbalanced data in road crash severity prediction by machine learning algorithms. Infrastructures, 5(7), 61</a:t>
            </a:r>
          </a:p>
          <a:p>
            <a:pPr marL="273050" indent="-273050">
              <a:buNone/>
            </a:pP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[7] Chicago Data Portal (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https://data.cityofchicago.org/Transportation/Traffic-Crashes-Crashes/85ca-t3if/about_data</a:t>
            </a:r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1" lang="ja-JP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46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抽象的な煙の背景">
            <a:extLst>
              <a:ext uri="{FF2B5EF4-FFF2-40B4-BE49-F238E27FC236}">
                <a16:creationId xmlns:a16="http://schemas.microsoft.com/office/drawing/2014/main" id="{4055895D-EA9E-33D5-1A63-46D25199D0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389" r="-1" b="9002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7FA82A2-B249-4DF9-6665-08255F7CA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5703" y="2817018"/>
            <a:ext cx="7800594" cy="1223963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for listening!</a:t>
            </a:r>
            <a:endParaRPr kumimoji="1" lang="ja-JP" altLang="en-US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61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633F0-09B3-4A5E-F5CE-FF2C9B45A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CDDD8-499D-5E57-7CA7-834CF96E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226F90-B551-AD19-0F4C-D3E797120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1" y="1825625"/>
            <a:ext cx="5928360" cy="4351338"/>
          </a:xfrm>
        </p:spPr>
        <p:txBody>
          <a:bodyPr/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Traffic crashes cause human suffering as well as economic losses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the world, approximately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1.19 million people die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20 – 50 million people suffer non-fatal injuries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from road traffic crashes each year.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1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the U.S., estimated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47,795 people died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traffic crashes in 2022.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2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the U.S., traffic fatalities have remained flat or increased.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2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According to NHTSA, traffic crashes cost American society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$340 billion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2019.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3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8ADDBB68-1D97-150D-E657-36681EF36A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8980796"/>
              </p:ext>
            </p:extLst>
          </p:nvPr>
        </p:nvGraphicFramePr>
        <p:xfrm>
          <a:off x="6705601" y="2786742"/>
          <a:ext cx="5355771" cy="2882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110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AE29D-2DCD-61D2-C525-F478FA0B2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6B3C19-F43B-3141-8B10-7FCE46CF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0592C6-D260-3AC6-F652-B19827C6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It is important that governments take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effective countermeasures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to decrease the number of traffic crashes.</a:t>
            </a:r>
          </a:p>
          <a:p>
            <a:r>
              <a:rPr lang="en" altLang="ja-JP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this project, we will apply our knowledge and skills in data science to analyze </a:t>
            </a:r>
            <a:r>
              <a:rPr lang="en" altLang="ja-JP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traffic crash data in Chicago</a:t>
            </a:r>
            <a:r>
              <a:rPr lang="en" altLang="ja-JP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with the aim of proposing effective countermeasures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kumimoji="1"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The scope of this project is as follows: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Finding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major factors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 the severity of traffic crashes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Creating a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risk map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showing the expected traffic crash counts in each community area in Chicago</a:t>
            </a:r>
          </a:p>
        </p:txBody>
      </p:sp>
    </p:spTree>
    <p:extLst>
      <p:ext uri="{BB962C8B-B14F-4D97-AF65-F5344CB8AC3E}">
        <p14:creationId xmlns:p14="http://schemas.microsoft.com/office/powerpoint/2010/main" val="409820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D4079-73D7-C860-8C46-73720ADA4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72DD7E-D147-9D32-AEC5-61196194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Literature Review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23D7F0-32FA-5465-EEAF-A0AAAD6FC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There are several previous research investigating significant factors in crash severity.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Building ML models from several feature subsets and considering the feature subset of the best model as the significant factors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4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Building ML models and evaluating the feature importance of the best model 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5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6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</a:p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Decision Tree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Random Forest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are often used in those research.</a:t>
            </a:r>
          </a:p>
          <a:p>
            <a:r>
              <a:rPr lang="en" altLang="ja-JP" b="0" i="0" dirty="0">
                <a:solidFill>
                  <a:srgbClr val="0D0D0D"/>
                </a:solidFill>
                <a:effectLst/>
                <a:latin typeface="Söhne"/>
              </a:rPr>
              <a:t>There are common key factors across multiple previous studies (</a:t>
            </a:r>
            <a:r>
              <a:rPr lang="en" altLang="ja-JP" dirty="0">
                <a:solidFill>
                  <a:srgbClr val="0D0D0D"/>
                </a:solidFill>
                <a:latin typeface="Söhne"/>
              </a:rPr>
              <a:t>e.g., </a:t>
            </a:r>
            <a:r>
              <a:rPr lang="en" altLang="ja-JP" b="1" dirty="0">
                <a:solidFill>
                  <a:srgbClr val="0D0D0D"/>
                </a:solidFill>
                <a:latin typeface="Söhne"/>
              </a:rPr>
              <a:t>month</a:t>
            </a:r>
            <a:r>
              <a:rPr lang="en" altLang="ja-JP" dirty="0">
                <a:solidFill>
                  <a:srgbClr val="0D0D0D"/>
                </a:solidFill>
                <a:latin typeface="Söhne"/>
              </a:rPr>
              <a:t>, </a:t>
            </a:r>
            <a:r>
              <a:rPr lang="en" altLang="ja-JP" b="1" dirty="0">
                <a:solidFill>
                  <a:srgbClr val="0D0D0D"/>
                </a:solidFill>
                <a:latin typeface="Söhne"/>
              </a:rPr>
              <a:t>day of the week, geographical location</a:t>
            </a:r>
            <a:r>
              <a:rPr lang="en" altLang="ja-JP" b="0" i="0" dirty="0">
                <a:solidFill>
                  <a:srgbClr val="0D0D0D"/>
                </a:solidFill>
                <a:effectLst/>
                <a:latin typeface="Söhne"/>
              </a:rPr>
              <a:t>), but different factors have been suggested as the main ones depending on the study.</a:t>
            </a:r>
          </a:p>
          <a:p>
            <a:r>
              <a:rPr kumimoji="1" lang="en" altLang="ja-JP" dirty="0">
                <a:solidFill>
                  <a:srgbClr val="0D0D0D"/>
                </a:solidFill>
                <a:latin typeface="Söhne"/>
                <a:cs typeface="Calibri" panose="020F0502020204030204" pitchFamily="34" charset="0"/>
              </a:rPr>
              <a:t>Since the target variable, the traffic crash severity, can be highly imbalanced, </a:t>
            </a:r>
            <a:r>
              <a:rPr kumimoji="1" lang="en" altLang="ja-JP" u="sng" dirty="0">
                <a:solidFill>
                  <a:srgbClr val="0D0D0D"/>
                </a:solidFill>
                <a:latin typeface="Söhne"/>
                <a:cs typeface="Calibri" panose="020F0502020204030204" pitchFamily="34" charset="0"/>
              </a:rPr>
              <a:t>it is important to handle this </a:t>
            </a:r>
            <a:r>
              <a:rPr kumimoji="1" lang="en" altLang="ja-JP" b="1" u="sng" dirty="0">
                <a:solidFill>
                  <a:srgbClr val="0D0D0D"/>
                </a:solidFill>
                <a:latin typeface="Söhne"/>
                <a:cs typeface="Calibri" panose="020F0502020204030204" pitchFamily="34" charset="0"/>
              </a:rPr>
              <a:t>imbalance</a:t>
            </a:r>
            <a:r>
              <a:rPr kumimoji="1" lang="en" altLang="ja-JP" dirty="0">
                <a:solidFill>
                  <a:srgbClr val="0D0D0D"/>
                </a:solidFill>
                <a:latin typeface="Söhne"/>
                <a:cs typeface="Calibri" panose="020F0502020204030204" pitchFamily="34" charset="0"/>
              </a:rPr>
              <a:t> [</a:t>
            </a:r>
            <a:r>
              <a:rPr kumimoji="1" lang="en" altLang="ja-JP" dirty="0">
                <a:solidFill>
                  <a:srgbClr val="0D0D0D"/>
                </a:solidFill>
                <a:latin typeface="Söhne"/>
                <a:cs typeface="Calibri" panose="020F0502020204030204" pitchFamily="34" charset="0"/>
                <a:hlinkClick r:id="rId2" action="ppaction://hlinksldjump"/>
              </a:rPr>
              <a:t>6</a:t>
            </a:r>
            <a:r>
              <a:rPr kumimoji="1" lang="en" altLang="ja-JP" dirty="0">
                <a:solidFill>
                  <a:srgbClr val="0D0D0D"/>
                </a:solidFill>
                <a:latin typeface="Söhne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8854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FB822-AE5A-C898-DE3E-58713AD62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638007-77BF-EB71-8482-8D190870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Methodology – Data Collection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02B02A-81D2-0FF8-622E-39A890EB9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The dataset is acquired from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Chicago Data Portal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7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The dataset is updated daily</a:t>
            </a:r>
          </a:p>
          <a:p>
            <a:pPr marL="457200" lvl="1" indent="0">
              <a:buNone/>
            </a:pPr>
            <a:endParaRPr kumimoji="1"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12076B2-1970-7F43-6D32-F19FC7121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9727"/>
            <a:ext cx="12192000" cy="302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2491D-4931-B881-3D94-B60E49162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EF1A1-52FE-CE32-EC3A-600A5D0A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Methodology – Data Description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01FF69-3A7C-E0B0-C19D-482D9FD2B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799,526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observations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Containing traffic crashes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from 2015 to present 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(Jan 22, 2024)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From 2015 to August 2017, only accident data from certain regions was collected.</a:t>
            </a:r>
          </a:p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48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features</a:t>
            </a:r>
          </a:p>
          <a:p>
            <a:pPr lvl="1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numerical features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# of fatalities, # of total injuries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latitude, longitude</a:t>
            </a:r>
          </a:p>
          <a:p>
            <a:pPr lvl="1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31</a:t>
            </a:r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categorical features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day of the week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weather condition, lighting condition</a:t>
            </a:r>
          </a:p>
        </p:txBody>
      </p:sp>
    </p:spTree>
    <p:extLst>
      <p:ext uri="{BB962C8B-B14F-4D97-AF65-F5344CB8AC3E}">
        <p14:creationId xmlns:p14="http://schemas.microsoft.com/office/powerpoint/2010/main" val="112893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3A4DB-709D-580C-62CC-B42E3D0B9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1306A5-BAAA-3CBC-389D-762CC999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Methodology – Data Preprocessing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B1D6F6-8EB9-B855-2E92-D4718B6C5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Preparing two preprocessed data: for classification models and for GLMs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FE8DBBB5-8D5A-806E-DC7A-F7B854E3F2E2}"/>
                  </a:ext>
                </a:extLst>
              </p:cNvPr>
              <p:cNvSpPr/>
              <p:nvPr/>
            </p:nvSpPr>
            <p:spPr>
              <a:xfrm>
                <a:off x="254332" y="2757712"/>
                <a:ext cx="5594925" cy="38898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rIns="216000" rtlCol="0" anchor="t" anchorCtr="0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ja-JP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ja-JP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ja-JP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Removing irrelevant features</a:t>
                </a:r>
              </a:p>
              <a:p>
                <a:endParaRPr kumimoji="1" lang="en-US" altLang="ja-JP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Handling missing value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Dropping features with a ratio of missing values &gt; 50%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Dropping observations with missing values</a:t>
                </a:r>
              </a:p>
              <a:p>
                <a:endParaRPr lang="en-US" altLang="ja-JP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ja-JP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Creating </a:t>
                </a:r>
                <a:r>
                  <a:rPr lang="en-US" altLang="ja-JP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target variable Severity</a:t>
                </a:r>
                <a:endParaRPr kumimoji="1" lang="en-US" altLang="ja-JP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1: No injuries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2: 1-2 injuries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3: </a:t>
                </a:r>
                <a14:m>
                  <m:oMath xmlns:m="http://schemas.openxmlformats.org/officeDocument/2006/math">
                    <m:r>
                      <a:rPr kumimoji="1" lang="en-US" altLang="ja-JP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3 injuries or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1 fatality</a:t>
                </a:r>
                <a:endParaRPr kumimoji="1" lang="en-US" altLang="ja-JP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FE8DBBB5-8D5A-806E-DC7A-F7B854E3F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32" y="2757712"/>
                <a:ext cx="5594925" cy="38898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DA1BB82-005C-D308-0CE9-EE2260A50B30}"/>
              </a:ext>
            </a:extLst>
          </p:cNvPr>
          <p:cNvSpPr/>
          <p:nvPr/>
        </p:nvSpPr>
        <p:spPr>
          <a:xfrm>
            <a:off x="6096000" y="2757712"/>
            <a:ext cx="5594925" cy="3889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Ins="21600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Removing irrelevant features</a:t>
            </a:r>
          </a:p>
          <a:p>
            <a:endParaRPr kumimoji="1" lang="en-US" altLang="ja-JP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Handling missing value</a:t>
            </a:r>
          </a:p>
          <a:p>
            <a:endParaRPr lang="en-US" altLang="ja-JP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new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Severity, Community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count data data-frame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row is # of crashes for each Severity in each community area for 2 hours.</a:t>
            </a:r>
          </a:p>
          <a:p>
            <a:pPr lvl="1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6" name="横巻き 5">
            <a:extLst>
              <a:ext uri="{FF2B5EF4-FFF2-40B4-BE49-F238E27FC236}">
                <a16:creationId xmlns:a16="http://schemas.microsoft.com/office/drawing/2014/main" id="{21EF0AB7-02B2-C23D-E691-5CA424EA8B5E}"/>
              </a:ext>
            </a:extLst>
          </p:cNvPr>
          <p:cNvSpPr/>
          <p:nvPr/>
        </p:nvSpPr>
        <p:spPr>
          <a:xfrm>
            <a:off x="6088168" y="2622775"/>
            <a:ext cx="5594925" cy="875165"/>
          </a:xfrm>
          <a:prstGeom prst="horizontalScroll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Data preprocessing for GLMs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  <p:sp>
        <p:nvSpPr>
          <p:cNvPr id="7" name="横巻き 6">
            <a:extLst>
              <a:ext uri="{FF2B5EF4-FFF2-40B4-BE49-F238E27FC236}">
                <a16:creationId xmlns:a16="http://schemas.microsoft.com/office/drawing/2014/main" id="{3A0CED9F-20C1-89C1-AAE5-A4A8A5EF6CC9}"/>
              </a:ext>
            </a:extLst>
          </p:cNvPr>
          <p:cNvSpPr/>
          <p:nvPr/>
        </p:nvSpPr>
        <p:spPr>
          <a:xfrm>
            <a:off x="246500" y="2622775"/>
            <a:ext cx="5594925" cy="875165"/>
          </a:xfrm>
          <a:prstGeom prst="horizontalScroll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Data preprocessing for classification models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51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1426F-B8F2-2111-0A87-E0A5BC097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5D1D36-A61D-84C7-BD82-63DFBA3C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Methodology – Data Modeling (1)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DB3467-2C69-243C-6215-0E8048192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Classification models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Building ML models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Decision Tree, Random Forest, Boosting, Neural network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Handling class imbalance</a:t>
            </a:r>
          </a:p>
          <a:p>
            <a:pPr lvl="2"/>
            <a:endParaRPr kumimoji="1"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Evaluating models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Precision, Recall, F1-score</a:t>
            </a:r>
          </a:p>
          <a:p>
            <a:pPr lvl="1"/>
            <a:endParaRPr kumimoji="1"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Interpret models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Visualizing the contribution of each features using </a:t>
            </a:r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SHAP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A5BFC47-B69B-B1CC-3905-262B93EBA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486" y="2148113"/>
            <a:ext cx="4341956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9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01826-6D33-B82F-9505-1A6E73ED9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FEE92C-08C4-9F61-7A28-FD02D483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Methodology – Data Modeling (2)</a:t>
            </a:r>
            <a:endParaRPr kumimoji="1" lang="ja-JP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29F6BE-DBBD-1E68-D84E-90AF1C70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0659109" cy="4351338"/>
          </a:xfrm>
        </p:spPr>
        <p:txBody>
          <a:bodyPr/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GLMs</a:t>
            </a: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Building GLMs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Explaining the distribution of the crashes count per 2 hours from month, day of the week, time-frame, severity, community area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Assuming Poisson distribution or negative binomial distribution</a:t>
            </a:r>
          </a:p>
          <a:p>
            <a:pPr lvl="2"/>
            <a:endParaRPr kumimoji="1"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Evaluating models</a:t>
            </a:r>
          </a:p>
          <a:p>
            <a:pPr lvl="2"/>
            <a:r>
              <a:rPr kumimoji="1"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AIC</a:t>
            </a:r>
          </a:p>
        </p:txBody>
      </p:sp>
    </p:spTree>
    <p:extLst>
      <p:ext uri="{BB962C8B-B14F-4D97-AF65-F5344CB8AC3E}">
        <p14:creationId xmlns:p14="http://schemas.microsoft.com/office/powerpoint/2010/main" val="3900829479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Custom 10">
      <a:majorFont>
        <a:latin typeface="Yu Gothic Medium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11452</TotalTime>
  <Words>861</Words>
  <Application>Microsoft Macintosh PowerPoint</Application>
  <PresentationFormat>ワイド画面</PresentationFormat>
  <Paragraphs>98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Söhne</vt:lpstr>
      <vt:lpstr>Yu Gothic</vt:lpstr>
      <vt:lpstr>Yu Gothic Medium</vt:lpstr>
      <vt:lpstr>Arial</vt:lpstr>
      <vt:lpstr>Calibri</vt:lpstr>
      <vt:lpstr>Cambria Math</vt:lpstr>
      <vt:lpstr>ConfettiVTI</vt:lpstr>
      <vt:lpstr>Data-Driven Analysis of Major Factors Influencing Traffic Crash Severity</vt:lpstr>
      <vt:lpstr>Introduction</vt:lpstr>
      <vt:lpstr>Introduction</vt:lpstr>
      <vt:lpstr>Literature Review</vt:lpstr>
      <vt:lpstr>Methodology – Data Collection</vt:lpstr>
      <vt:lpstr>Methodology – Data Description</vt:lpstr>
      <vt:lpstr>Methodology – Data Preprocessing</vt:lpstr>
      <vt:lpstr>Methodology – Data Modeling (1)</vt:lpstr>
      <vt:lpstr>Methodology – Data Modeling (2)</vt:lpstr>
      <vt:lpstr>Reference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 the demand for rental bikes</dc:title>
  <dc:creator>Osawa, Kentaro</dc:creator>
  <cp:lastModifiedBy>Osawa, Kentaro</cp:lastModifiedBy>
  <cp:revision>7</cp:revision>
  <dcterms:created xsi:type="dcterms:W3CDTF">2023-12-10T14:51:21Z</dcterms:created>
  <dcterms:modified xsi:type="dcterms:W3CDTF">2024-02-21T21:37:13Z</dcterms:modified>
</cp:coreProperties>
</file>