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7" r:id="rId6"/>
    <p:sldId id="304" r:id="rId7"/>
    <p:sldId id="303" r:id="rId8"/>
    <p:sldId id="300" r:id="rId9"/>
    <p:sldId id="301" r:id="rId10"/>
    <p:sldId id="306" r:id="rId11"/>
    <p:sldId id="308" r:id="rId12"/>
    <p:sldId id="297" r:id="rId13"/>
    <p:sldId id="29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PL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PL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2/28/24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2024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1826-6D33-B82F-9505-1A6E73ED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E92C-08C4-9F61-7A28-FD02D48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9F6BE-DBBD-1E68-D84E-90AF1C7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59109" cy="4351338"/>
          </a:xfrm>
        </p:spPr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find the expected value of count of crashes by using month , day of the week, severity and community area as features. 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model, Negative Binomial model, or Zero-inflated model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AIC, BIC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E4DB593-9957-486E-D25B-F70507D2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95" y="4632427"/>
            <a:ext cx="7772400" cy="19910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A46E78-1D43-2F26-9A9D-6D93CB5B01EB}"/>
              </a:ext>
            </a:extLst>
          </p:cNvPr>
          <p:cNvSpPr txBox="1"/>
          <p:nvPr/>
        </p:nvSpPr>
        <p:spPr>
          <a:xfrm>
            <a:off x="4205543" y="4263095"/>
            <a:ext cx="720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traffic accident occurrences for each severity level in Austin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2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1117-89D1-4F2C-9B4D-8C962C9C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660486"/>
          </a:xfrm>
        </p:spPr>
        <p:txBody>
          <a:bodyPr/>
          <a:lstStyle/>
          <a:p>
            <a:r>
              <a:rPr lang="en-PL" sz="3600"/>
              <a:t>ETL pipeline </a:t>
            </a:r>
            <a:r>
              <a:rPr lang="en-PL" sz="3600" dirty="0"/>
              <a:t>and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4F3DC-09B7-EFF4-F672-C70011E2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593262"/>
            <a:ext cx="785363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7FB7D-0D4E-129B-8D01-6F9606FA5A84}"/>
              </a:ext>
            </a:extLst>
          </p:cNvPr>
          <p:cNvSpPr txBox="1"/>
          <p:nvPr/>
        </p:nvSpPr>
        <p:spPr>
          <a:xfrm>
            <a:off x="8954814" y="1965434"/>
            <a:ext cx="2869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>
                <a:latin typeface="Calibri" panose="020F0502020204030204" pitchFamily="34" charset="0"/>
                <a:cs typeface="Calibri" panose="020F0502020204030204" pitchFamily="34" charset="0"/>
              </a:rPr>
              <a:t>Purpose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>
                <a:latin typeface="Calibri" panose="020F0502020204030204" pitchFamily="34" charset="0"/>
                <a:cs typeface="Calibri" panose="020F0502020204030204" pitchFamily="34" charset="0"/>
              </a:rPr>
              <a:t>To track changes in 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</a:t>
            </a:r>
            <a:r>
              <a:rPr lang="en-PL" dirty="0">
                <a:latin typeface="Calibri" panose="020F0502020204030204" pitchFamily="34" charset="0"/>
                <a:cs typeface="Calibri" panose="020F0502020204030204" pitchFamily="34" charset="0"/>
              </a:rPr>
              <a:t> risk map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L" dirty="0">
                <a:latin typeface="Calibri" panose="020F0502020204030204" pitchFamily="34" charset="0"/>
                <a:cs typeface="Calibri" panose="020F0502020204030204" pitchFamily="34" charset="0"/>
              </a:rPr>
              <a:t>To detect if there is any change with contributors to the severity of crashes.</a:t>
            </a:r>
          </a:p>
        </p:txBody>
      </p:sp>
    </p:spTree>
    <p:extLst>
      <p:ext uri="{BB962C8B-B14F-4D97-AF65-F5344CB8AC3E}">
        <p14:creationId xmlns:p14="http://schemas.microsoft.com/office/powerpoint/2010/main" val="35293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Lord, D., Washington, S. P., &amp; Ivan, J. N. (2005). Poisson, Poisson-gamma and zero-inflated regression models of motor vehicle crashes: balancing statistical fit and theory.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Accident Analysis &amp; Prevention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37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35-46.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Lord, D.,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Guikema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D., &amp; </a:t>
            </a:r>
            <a:r>
              <a:rPr lang="en" altLang="ja-JP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Geedipally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R. (2008). Application of the Conway–Maxwell–Poisson generalized linear model for analyzing motor vehicle crashes.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Accident Analysis &amp; Prevention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en" altLang="ja-JP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(3), 1123-1134.</a:t>
            </a:r>
            <a:endParaRPr kumimoji="1" lang="en-US" altLang="ja-JP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[9] Chicago Data Portal (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847024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and interpreting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ML models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Generalized Linear Model (GLM)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6301A-5B91-95AE-3A03-FA38692E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79A4F-D57F-6ED7-DF0F-DEE78399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A95E02-3EFE-27F1-8FC8-86D2B153C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Poisson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Binomial (NB)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model have commonly used for modeling traffic crash count data.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7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Poisson model: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NB model: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 crash frequency data show more 0 than expected from Poisson or Negative Binomial models. For these data,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zero-inflated models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(Poisson with added zeros) are used.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7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lvl="1"/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Zero-inflated model: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; 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  <m:f>
                              <m:fPr>
                                <m:type m:val="lin"/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;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Almost all crash data show over-dispersion (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but some data show under-dispersion (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𝑣𝑎𝑟</m:t>
                    </m:r>
                  </m:oMath>
                </a14:m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For these data, </a:t>
                </a:r>
                <a:r>
                  <a:rPr kumimoji="1" lang="en-US" altLang="ja-JP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Conway-Maxwell Poisson 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 is proposed. [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  <a:hlinkClick r:id="rId2" action="ppaction://hlinksldjump"/>
                  </a:rPr>
                  <a:t>8</a:t>
                </a:r>
                <a:r>
                  <a:rPr kumimoji="1" lang="en-US" altLang="ja-JP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4A95E02-3EFE-27F1-8FC8-86D2B153C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7" r="-952" b="-32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9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9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DD81A-39F8-7D61-11FA-1F0D909A491F}"/>
              </a:ext>
            </a:extLst>
          </p:cNvPr>
          <p:cNvSpPr txBox="1"/>
          <p:nvPr/>
        </p:nvSpPr>
        <p:spPr>
          <a:xfrm>
            <a:off x="9048960" y="3451860"/>
            <a:ext cx="314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Website [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9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Contains traffic crash details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proportion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type of Severity in each community area in 2 hours interval.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Accuracy, 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 (Shapely Additive </a:t>
            </a:r>
            <a:r>
              <a:rPr kumimoji="1" lang="en-US" altLang="ja-JP" b="1" dirty="0" err="1">
                <a:latin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02" y="2296394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16235</TotalTime>
  <Words>1130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Yu Gothic</vt:lpstr>
      <vt:lpstr>Yu Gothic Medium</vt:lpstr>
      <vt:lpstr>Arial</vt:lpstr>
      <vt:lpstr>Calibri</vt:lpstr>
      <vt:lpstr>Cambria Math</vt:lpstr>
      <vt:lpstr>Söhne</vt:lpstr>
      <vt:lpstr>ConfettiVTI</vt:lpstr>
      <vt:lpstr>Data-Driven Analysis of Major Factors Influencing Traffic Crash Severity</vt:lpstr>
      <vt:lpstr>Introduction</vt:lpstr>
      <vt:lpstr>Introduction</vt:lpstr>
      <vt:lpstr>Literature Review (1)</vt:lpstr>
      <vt:lpstr>Literature Review (2)</vt:lpstr>
      <vt:lpstr>Methodology – Data Collection</vt:lpstr>
      <vt:lpstr>Methodology – Data Description</vt:lpstr>
      <vt:lpstr>Methodology – Data Preprocessing</vt:lpstr>
      <vt:lpstr>Methodology –  Modeling (1)</vt:lpstr>
      <vt:lpstr>Methodology – Data Modeling (2)</vt:lpstr>
      <vt:lpstr>ETL pipeline and Dashboard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Premnath, Bharat</cp:lastModifiedBy>
  <cp:revision>14</cp:revision>
  <dcterms:created xsi:type="dcterms:W3CDTF">2023-12-10T14:51:21Z</dcterms:created>
  <dcterms:modified xsi:type="dcterms:W3CDTF">2024-02-28T21:51:16Z</dcterms:modified>
</cp:coreProperties>
</file>