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8" r:id="rId5"/>
    <p:sldId id="271" r:id="rId6"/>
    <p:sldId id="268" r:id="rId7"/>
    <p:sldId id="272" r:id="rId8"/>
    <p:sldId id="269" r:id="rId9"/>
    <p:sldId id="259" r:id="rId10"/>
    <p:sldId id="279" r:id="rId11"/>
    <p:sldId id="280" r:id="rId12"/>
    <p:sldId id="286" r:id="rId13"/>
    <p:sldId id="28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D30"/>
    <a:srgbClr val="8C6743"/>
    <a:srgbClr val="30210F"/>
    <a:srgbClr val="DBC6AD"/>
    <a:srgbClr val="5B9BD5"/>
    <a:srgbClr val="F2E9DC"/>
    <a:srgbClr val="20170E"/>
    <a:srgbClr val="E2D7C6"/>
    <a:srgbClr val="091517"/>
    <a:srgbClr val="4C4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54" autoAdjust="0"/>
  </p:normalViewPr>
  <p:slideViewPr>
    <p:cSldViewPr snapToGrid="0" showGuides="1">
      <p:cViewPr>
        <p:scale>
          <a:sx n="117" d="100"/>
          <a:sy n="117" d="100"/>
        </p:scale>
        <p:origin x="-588" y="-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8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공모펀드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198</c:v>
                </c:pt>
                <c:pt idx="1">
                  <c:v>214</c:v>
                </c:pt>
                <c:pt idx="2">
                  <c:v>212</c:v>
                </c:pt>
                <c:pt idx="3">
                  <c:v>218</c:v>
                </c:pt>
                <c:pt idx="4">
                  <c:v>214</c:v>
                </c:pt>
                <c:pt idx="5">
                  <c:v>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사모펀드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2014년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173</c:v>
                </c:pt>
                <c:pt idx="1">
                  <c:v>200</c:v>
                </c:pt>
                <c:pt idx="2">
                  <c:v>250</c:v>
                </c:pt>
                <c:pt idx="3">
                  <c:v>289</c:v>
                </c:pt>
                <c:pt idx="4">
                  <c:v>331</c:v>
                </c:pt>
                <c:pt idx="5">
                  <c:v>402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28065536"/>
        <c:axId val="128067072"/>
        <c:axId val="0"/>
      </c:bar3DChart>
      <c:catAx>
        <c:axId val="128065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067072"/>
        <c:crosses val="autoZero"/>
        <c:auto val="1"/>
        <c:lblAlgn val="ctr"/>
        <c:lblOffset val="100"/>
        <c:noMultiLvlLbl val="0"/>
      </c:catAx>
      <c:valAx>
        <c:axId val="128067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065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1">
        <a:alphaModFix amt="25000"/>
      </a:blip>
      <a:srcRect/>
      <a:stretch>
        <a:fillRect/>
      </a:stretch>
    </a:blipFill>
    <a:ln>
      <a:gradFill>
        <a:gsLst>
          <a:gs pos="0">
            <a:schemeClr val="accent1">
              <a:tint val="66000"/>
              <a:satMod val="160000"/>
              <a:alpha val="0"/>
            </a:schemeClr>
          </a:gs>
          <a:gs pos="50000">
            <a:schemeClr val="accent1">
              <a:tint val="44500"/>
              <a:satMod val="160000"/>
            </a:schemeClr>
          </a:gs>
          <a:gs pos="100000">
            <a:schemeClr val="accent1">
              <a:tint val="23500"/>
              <a:satMod val="160000"/>
            </a:schemeClr>
          </a:gs>
        </a:gsLst>
        <a:lin ang="5400000" scaled="0"/>
      </a:gradFill>
    </a:ln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EA7F-950A-472B-84D8-1785702FF905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9D2B-093D-423A-86A9-10567E35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9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공모펀드 </a:t>
            </a:r>
            <a:r>
              <a:rPr lang="en-US" altLang="ko-KR" dirty="0" smtClean="0"/>
              <a:t>258</a:t>
            </a:r>
            <a:r>
              <a:rPr lang="ko-KR" altLang="en-US" dirty="0" smtClean="0"/>
              <a:t>조원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사모펀드 </a:t>
            </a:r>
            <a:r>
              <a:rPr lang="en-US" altLang="ko-KR" dirty="0" smtClean="0"/>
              <a:t>402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r>
              <a:rPr lang="en-US" altLang="ko-KR" dirty="0" smtClean="0"/>
              <a:t>1.5</a:t>
            </a:r>
            <a:r>
              <a:rPr lang="ko-KR" altLang="en-US" dirty="0" err="1" smtClean="0"/>
              <a:t>배이상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4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2019</a:t>
            </a:r>
            <a:r>
              <a:rPr lang="ko-KR" altLang="en-US" dirty="0" smtClean="0"/>
              <a:t>년 공모펀드 </a:t>
            </a:r>
            <a:r>
              <a:rPr lang="en-US" altLang="ko-KR" dirty="0" smtClean="0"/>
              <a:t>258</a:t>
            </a:r>
            <a:r>
              <a:rPr lang="ko-KR" altLang="en-US" dirty="0" smtClean="0"/>
              <a:t>조원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사모펀드 </a:t>
            </a:r>
            <a:r>
              <a:rPr lang="en-US" altLang="ko-KR" dirty="0" smtClean="0"/>
              <a:t>402</a:t>
            </a:r>
            <a:r>
              <a:rPr lang="ko-KR" altLang="en-US" dirty="0" smtClean="0"/>
              <a:t>조원</a:t>
            </a:r>
            <a:endParaRPr lang="en-US" altLang="ko-KR" dirty="0" smtClean="0"/>
          </a:p>
          <a:p>
            <a:r>
              <a:rPr lang="en-US" altLang="ko-KR" dirty="0" smtClean="0"/>
              <a:t>1.5</a:t>
            </a:r>
            <a:r>
              <a:rPr lang="ko-KR" altLang="en-US" dirty="0" err="1" smtClean="0"/>
              <a:t>배이상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7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공모펀드는 동일종목에 대한 </a:t>
            </a:r>
            <a:r>
              <a:rPr lang="en-US" altLang="ko-KR" dirty="0" smtClean="0"/>
              <a:t>10%</a:t>
            </a:r>
            <a:r>
              <a:rPr lang="ko-KR" altLang="en-US" dirty="0" smtClean="0"/>
              <a:t>투자제한이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자산운용보고서 제공의무가 강제됨</a:t>
            </a:r>
            <a:endParaRPr lang="en-US" altLang="ko-KR" dirty="0" smtClean="0"/>
          </a:p>
          <a:p>
            <a:r>
              <a:rPr lang="ko-KR" altLang="en-US" dirty="0" smtClean="0"/>
              <a:t>규모의 경제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생산판매의 규모가 대형화</a:t>
            </a:r>
            <a:endParaRPr lang="en-US" altLang="ko-KR" dirty="0" smtClean="0"/>
          </a:p>
          <a:p>
            <a:r>
              <a:rPr lang="ko-KR" altLang="en-US" dirty="0" smtClean="0"/>
              <a:t>수평적 </a:t>
            </a:r>
            <a:r>
              <a:rPr lang="en-US" altLang="ko-KR" dirty="0" smtClean="0"/>
              <a:t>M&amp;A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기업규모의 대형화 및 경영자원 이용의 집중도 증가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시장점유율 확대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시장지배력 증가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smtClean="0">
                <a:sym typeface="Wingdings" panose="05000000000000000000" pitchFamily="2" charset="2"/>
              </a:rPr>
              <a:t>물론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공정경쟁을 제한하기 위한 의도로 </a:t>
            </a:r>
            <a:r>
              <a:rPr lang="en-US" altLang="ko-KR" baseline="0" dirty="0" smtClean="0">
                <a:sym typeface="Wingdings" panose="05000000000000000000" pitchFamily="2" charset="2"/>
              </a:rPr>
              <a:t>M&amp;A</a:t>
            </a:r>
            <a:r>
              <a:rPr lang="ko-KR" altLang="en-US" baseline="0" dirty="0" smtClean="0">
                <a:sym typeface="Wingdings" panose="05000000000000000000" pitchFamily="2" charset="2"/>
              </a:rPr>
              <a:t>를 추진하는 경우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경쟁윤리 및 산업조직 붕괴 위험성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독과점규제법 존재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우리나라는 공정거래법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공모펀드와의 차이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사모 펀드는 운용 목적 상 시장 추종 전략이 약하며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투자 스타일에서 차이가 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종목선택능력이 공모 펀드에 비해 더 높았고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펀드별</a:t>
            </a:r>
            <a:r>
              <a:rPr lang="ko-KR" altLang="en-US" dirty="0" smtClean="0"/>
              <a:t> 로 성과 차이가 크게 발생하였다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사모펀드에 대한 비판론이 존재하나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결과적으로 사모펀드가 존재함으로써 사회적 효율성을 증대시킨다는 순기능도 분명히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대한 제대로 된 실증분석은 이루어지지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사모펀드가 금융시장의 </a:t>
            </a:r>
            <a:r>
              <a:rPr lang="ko-KR" altLang="en-US" dirty="0" err="1" smtClean="0"/>
              <a:t>가격조정자</a:t>
            </a:r>
            <a:r>
              <a:rPr lang="ko-KR" altLang="en-US" dirty="0" smtClean="0"/>
              <a:t> 역할을 성실히 수행하여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금융시장의 효율성을 제고할 수 있다고 볼 수도 있음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4F9D2B-093D-423A-86A9-10567E35CAE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6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753598" y="0"/>
            <a:ext cx="2451761" cy="1630597"/>
            <a:chOff x="9753598" y="0"/>
            <a:chExt cx="2451761" cy="1630597"/>
          </a:xfrm>
        </p:grpSpPr>
        <p:sp>
          <p:nvSpPr>
            <p:cNvPr id="8" name="자유형 7"/>
            <p:cNvSpPr/>
            <p:nvPr/>
          </p:nvSpPr>
          <p:spPr>
            <a:xfrm rot="5400000" flipV="1">
              <a:off x="11425017" y="428290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5400000" flipV="1">
              <a:off x="11698333" y="-39368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5400000" flipV="1">
              <a:off x="10644912" y="-78737"/>
              <a:ext cx="935316" cy="109279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5400000" flipV="1">
              <a:off x="11839687" y="560134"/>
              <a:ext cx="444789" cy="259839"/>
            </a:xfrm>
            <a:custGeom>
              <a:avLst/>
              <a:gdLst>
                <a:gd name="connsiteX0" fmla="*/ 0 w 444789"/>
                <a:gd name="connsiteY0" fmla="*/ 0 h 259839"/>
                <a:gd name="connsiteX1" fmla="*/ 0 w 444789"/>
                <a:gd name="connsiteY1" fmla="*/ 259839 h 259839"/>
                <a:gd name="connsiteX2" fmla="*/ 444789 w 444789"/>
                <a:gd name="connsiteY2" fmla="*/ 259839 h 25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789" h="259839">
                  <a:moveTo>
                    <a:pt x="0" y="0"/>
                  </a:moveTo>
                  <a:lnTo>
                    <a:pt x="0" y="259839"/>
                  </a:lnTo>
                  <a:lnTo>
                    <a:pt x="444789" y="259839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5400000" flipV="1">
              <a:off x="11577842" y="1016438"/>
              <a:ext cx="695280" cy="533037"/>
            </a:xfrm>
            <a:custGeom>
              <a:avLst/>
              <a:gdLst>
                <a:gd name="connsiteX0" fmla="*/ 0 w 695280"/>
                <a:gd name="connsiteY0" fmla="*/ 0 h 533037"/>
                <a:gd name="connsiteX1" fmla="*/ 0 w 695280"/>
                <a:gd name="connsiteY1" fmla="*/ 533037 h 533037"/>
                <a:gd name="connsiteX2" fmla="*/ 478114 w 695280"/>
                <a:gd name="connsiteY2" fmla="*/ 533037 h 533037"/>
                <a:gd name="connsiteX3" fmla="*/ 695280 w 695280"/>
                <a:gd name="connsiteY3" fmla="*/ 406172 h 5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80" h="533037">
                  <a:moveTo>
                    <a:pt x="0" y="0"/>
                  </a:moveTo>
                  <a:lnTo>
                    <a:pt x="0" y="533037"/>
                  </a:lnTo>
                  <a:lnTo>
                    <a:pt x="478114" y="533037"/>
                  </a:lnTo>
                  <a:lnTo>
                    <a:pt x="695280" y="40617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 rot="5400000" flipV="1">
              <a:off x="11132263" y="915624"/>
              <a:ext cx="233931" cy="273317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rot="5400000" flipV="1">
              <a:off x="9832539" y="-15092"/>
              <a:ext cx="179281" cy="20946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6200000" flipV="1">
              <a:off x="9792967" y="-39368"/>
              <a:ext cx="467658" cy="546395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637" y="729254"/>
            <a:ext cx="5746750" cy="867930"/>
          </a:xfrm>
        </p:spPr>
        <p:txBody>
          <a:bodyPr>
            <a:spAutoFit/>
          </a:bodyPr>
          <a:lstStyle>
            <a:lvl1pPr marL="0" algn="l" defTabSz="914400" rtl="0" eaLnBrk="1" latinLnBrk="1" hangingPunct="1">
              <a:lnSpc>
                <a:spcPct val="90000"/>
              </a:lnSpc>
              <a:defRPr lang="ko-KR" altLang="en-US" sz="2800" kern="1200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Noto Sans Korean Medium" panose="020B0600000000000000" pitchFamily="34" charset="-127"/>
                <a:ea typeface="Noto Sans Korean Medium" panose="020B0600000000000000" pitchFamily="34" charset="-127"/>
                <a:cs typeface="+mn-cs"/>
              </a:defRPr>
            </a:lvl1pPr>
          </a:lstStyle>
          <a:p>
            <a:r>
              <a:rPr lang="ko-KR" altLang="en-US" dirty="0" smtClean="0"/>
              <a:t>슬라이드의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제목을 쓰는 곳입니다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0637" y="517656"/>
            <a:ext cx="5746750" cy="244682"/>
          </a:xfrm>
        </p:spPr>
        <p:txBody>
          <a:bodyPr anchor="ctr">
            <a:spAutoFit/>
          </a:bodyPr>
          <a:lstStyle>
            <a:lvl1pPr marL="0" indent="0" algn="l" defTabSz="914400" rtl="0" eaLnBrk="1" latinLnBrk="1" hangingPunct="1">
              <a:buNone/>
              <a:defRPr lang="ko-KR" altLang="en-US" sz="11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alpha val="99000"/>
                      </a:schemeClr>
                    </a:gs>
                  </a:gsLst>
                  <a:lin ang="5400000" scaled="1"/>
                </a:gradFill>
                <a:latin typeface="Noto Sans Korean Light" panose="020B0300000000000000" pitchFamily="34" charset="-127"/>
                <a:ea typeface="Noto Sans Korean Light" panose="020B0300000000000000" pitchFamily="34" charset="-127"/>
                <a:cs typeface="+mn-cs"/>
              </a:defRPr>
            </a:lvl1pPr>
          </a:lstStyle>
          <a:p>
            <a:pPr lvl="0"/>
            <a:r>
              <a:rPr lang="en-US" altLang="ko-KR" dirty="0" smtClean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6408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913" userDrawn="1">
          <p15:clr>
            <a:srgbClr val="FBAE40"/>
          </p15:clr>
        </p15:guide>
        <p15:guide id="4" orient="horz" pos="496" userDrawn="1">
          <p15:clr>
            <a:srgbClr val="FBAE40"/>
          </p15:clr>
        </p15:guide>
        <p15:guide id="5" orient="horz" pos="424" userDrawn="1">
          <p15:clr>
            <a:srgbClr val="FBAE40"/>
          </p15:clr>
        </p15:guide>
        <p15:guide id="6" orient="horz" pos="360" userDrawn="1">
          <p15:clr>
            <a:srgbClr val="FBAE40"/>
          </p15:clr>
        </p15:guide>
        <p15:guide id="7" pos="234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  <p15:guide id="9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-253"/>
            <a:ext cx="3123238" cy="1552855"/>
            <a:chOff x="0" y="-253"/>
            <a:chExt cx="4558366" cy="1552855"/>
          </a:xfrm>
        </p:grpSpPr>
        <p:sp>
          <p:nvSpPr>
            <p:cNvPr id="9" name="자유형 8"/>
            <p:cNvSpPr/>
            <p:nvPr/>
          </p:nvSpPr>
          <p:spPr>
            <a:xfrm>
              <a:off x="1139592" y="-253"/>
              <a:ext cx="1139591" cy="388130"/>
            </a:xfrm>
            <a:custGeom>
              <a:avLst/>
              <a:gdLst>
                <a:gd name="connsiteX0" fmla="*/ 0 w 1139591"/>
                <a:gd name="connsiteY0" fmla="*/ 0 h 388130"/>
                <a:gd name="connsiteX1" fmla="*/ 1139590 w 1139591"/>
                <a:gd name="connsiteY1" fmla="*/ 0 h 388130"/>
                <a:gd name="connsiteX2" fmla="*/ 1139591 w 1139591"/>
                <a:gd name="connsiteY2" fmla="*/ 1 h 388130"/>
                <a:gd name="connsiteX3" fmla="*/ 0 w 1139591"/>
                <a:gd name="connsiteY3" fmla="*/ 388130 h 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591" h="388130">
                  <a:moveTo>
                    <a:pt x="0" y="0"/>
                  </a:moveTo>
                  <a:lnTo>
                    <a:pt x="1139590" y="0"/>
                  </a:lnTo>
                  <a:lnTo>
                    <a:pt x="1139591" y="1"/>
                  </a:lnTo>
                  <a:lnTo>
                    <a:pt x="0" y="388130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0" y="-8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39592" y="38804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0" y="776343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2279183" y="-8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3418775" y="-253"/>
              <a:ext cx="1139591" cy="388130"/>
            </a:xfrm>
            <a:custGeom>
              <a:avLst/>
              <a:gdLst>
                <a:gd name="connsiteX0" fmla="*/ 0 w 1139591"/>
                <a:gd name="connsiteY0" fmla="*/ 0 h 388130"/>
                <a:gd name="connsiteX1" fmla="*/ 1139590 w 1139591"/>
                <a:gd name="connsiteY1" fmla="*/ 0 h 388130"/>
                <a:gd name="connsiteX2" fmla="*/ 1139591 w 1139591"/>
                <a:gd name="connsiteY2" fmla="*/ 1 h 388130"/>
                <a:gd name="connsiteX3" fmla="*/ 0 w 1139591"/>
                <a:gd name="connsiteY3" fmla="*/ 388130 h 3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9591" h="388130">
                  <a:moveTo>
                    <a:pt x="0" y="0"/>
                  </a:moveTo>
                  <a:lnTo>
                    <a:pt x="1139590" y="0"/>
                  </a:lnTo>
                  <a:lnTo>
                    <a:pt x="1139591" y="1"/>
                  </a:lnTo>
                  <a:lnTo>
                    <a:pt x="0" y="388130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70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75A-6F37-4131-BF41-BADFB2E8B158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A75A-6F37-4131-BF41-BADFB2E8B158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BBD3D-2EFD-4B17-B8DC-A9BC08742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1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26329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9899" y="1394892"/>
            <a:ext cx="6014975" cy="3563890"/>
            <a:chOff x="791029" y="2905780"/>
            <a:chExt cx="6014975" cy="3563890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9000" y="3003439"/>
              <a:ext cx="59170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 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플랫폼 프로젝트</a:t>
              </a:r>
              <a:r>
                <a:rPr lang="ko-KR" altLang="en-US" sz="320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ko-KR" altLang="en-US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기획 발표</a:t>
              </a:r>
              <a:endParaRPr lang="en-US" altLang="ko-KR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1029" y="3915125"/>
              <a:ext cx="593271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20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endParaRPr lang="en-US" altLang="ko-KR" sz="2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en-US" altLang="ko-KR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2020 KOSCOM Hackathon 2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조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이준형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안대영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홍성준</a:t>
              </a:r>
              <a:endParaRPr lang="en-US" altLang="ko-KR" sz="2400" dirty="0" smtClean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  <a:p>
              <a:pPr algn="r"/>
              <a:r>
                <a:rPr lang="ko-KR" altLang="en-US" sz="2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김도연</a:t>
              </a:r>
              <a:endParaRPr lang="en-US" altLang="ko-KR" sz="2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231639" y="1638744"/>
            <a:ext cx="326119" cy="292388"/>
          </a:xfrm>
          <a:prstGeom prst="corne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1648384" descr="EMB00000dcc0e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6" y="1532844"/>
            <a:ext cx="6738254" cy="404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612945" y="1216478"/>
            <a:ext cx="6082396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국내주식형펀드의 투자스타일과 성과에 관한 비교 연구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공모와 사모 펀드를 중심으로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하연정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2015)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097034" y="2286000"/>
            <a:ext cx="741592" cy="2800350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33457" y="2286000"/>
            <a:ext cx="791935" cy="2800350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8"/>
              <p:cNvSpPr/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solidFill>
                <a:srgbClr val="DBC6A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알파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종목선택능력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(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과소평가자산 선택능력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)</a:t>
                </a:r>
              </a:p>
              <a:p>
                <a:pPr algn="just"/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b="1" i="1" u="sng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∴</m:t>
                    </m:r>
                  </m:oMath>
                </a14:m>
                <a:r>
                  <a:rPr lang="en-US" altLang="ko-KR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사모펀드가 상대적으로 종목선택능력이 높음</a:t>
                </a:r>
                <a:endParaRPr lang="ko-KR" altLang="en-US" b="1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9"/>
          <p:cNvSpPr/>
          <p:nvPr/>
        </p:nvSpPr>
        <p:spPr>
          <a:xfrm>
            <a:off x="5274129" y="1249136"/>
            <a:ext cx="6760028" cy="4433207"/>
          </a:xfrm>
          <a:prstGeom prst="roundRect">
            <a:avLst>
              <a:gd name="adj" fmla="val 41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rot="10800000" flipV="1">
            <a:off x="6758647" y="250371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/>
          <p:cNvSpPr/>
          <p:nvPr/>
        </p:nvSpPr>
        <p:spPr>
          <a:xfrm rot="10800000" flipV="1">
            <a:off x="6758647" y="283709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/>
          <p:cNvSpPr/>
          <p:nvPr/>
        </p:nvSpPr>
        <p:spPr>
          <a:xfrm rot="10800000" flipV="1">
            <a:off x="6758647" y="3163660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0800000" flipV="1">
            <a:off x="6758647" y="3465739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0800000" flipV="1">
            <a:off x="6758647" y="3844016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0800000" flipV="1">
            <a:off x="6758646" y="4135212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0800000" flipV="1">
            <a:off x="6758647" y="442640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0800000" flipV="1">
            <a:off x="6758647" y="4736652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/>
          <p:cNvSpPr/>
          <p:nvPr/>
        </p:nvSpPr>
        <p:spPr>
          <a:xfrm rot="2846269">
            <a:off x="7458022" y="3235749"/>
            <a:ext cx="647619" cy="639594"/>
          </a:xfrm>
          <a:prstGeom prst="corner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054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1648384" descr="EMB00000dcc0e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8" y="1379764"/>
            <a:ext cx="6662054" cy="41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5527223" y="1167492"/>
            <a:ext cx="6082396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출처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국내주식형펀드의 투자스타일과 성과에 관한 비교 연구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공모와 사모 펀드를 중심으로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하연정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2015)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8934438" y="2110786"/>
            <a:ext cx="810973" cy="2934743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58049" y="2114551"/>
            <a:ext cx="791934" cy="2930978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8"/>
              <p:cNvSpPr/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solidFill>
                <a:srgbClr val="DBC6A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시장 베타 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: </a:t>
                </a:r>
                <a:r>
                  <a:rPr lang="ko-KR" altLang="en-US" dirty="0" smtClean="0">
                    <a:solidFill>
                      <a:schemeClr val="tx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시장추종전략을 추구하는 정도</a:t>
                </a:r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:endParaRPr lang="en-US" altLang="ko-KR" dirty="0" smtClean="0">
                  <a:solidFill>
                    <a:schemeClr val="tx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b="1" i="1" u="sng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∴ </m:t>
                    </m:r>
                  </m:oMath>
                </a14:m>
                <a:r>
                  <a:rPr lang="ko-KR" altLang="en-US" sz="1600" b="1" u="sng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사모펀드는 상대적으로 시장추종전략을 따르지 않음  </a:t>
                </a:r>
                <a:endParaRPr lang="ko-KR" altLang="en-US" sz="1600" b="1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모서리가 둥근 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6" y="2351314"/>
                <a:ext cx="4792436" cy="1387926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모서리가 둥근 직사각형 9"/>
          <p:cNvSpPr/>
          <p:nvPr/>
        </p:nvSpPr>
        <p:spPr>
          <a:xfrm>
            <a:off x="5274129" y="1249136"/>
            <a:ext cx="6760028" cy="4433207"/>
          </a:xfrm>
          <a:prstGeom prst="roundRect">
            <a:avLst>
              <a:gd name="adj" fmla="val 414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0800000" flipV="1">
            <a:off x="7583240" y="2393495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0800000" flipV="1">
            <a:off x="7583240" y="2726874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 rot="10800000" flipV="1">
            <a:off x="7583240" y="3053441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/>
          <p:cNvSpPr/>
          <p:nvPr/>
        </p:nvSpPr>
        <p:spPr>
          <a:xfrm rot="10800000" flipV="1">
            <a:off x="7583240" y="3355520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0800000" flipV="1">
            <a:off x="7583240" y="3733797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10800000" flipV="1">
            <a:off x="7583239" y="402499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/>
          <p:cNvSpPr/>
          <p:nvPr/>
        </p:nvSpPr>
        <p:spPr>
          <a:xfrm rot="10800000" flipV="1">
            <a:off x="7583240" y="4316185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원호 28"/>
          <p:cNvSpPr/>
          <p:nvPr/>
        </p:nvSpPr>
        <p:spPr>
          <a:xfrm rot="10800000" flipV="1">
            <a:off x="7583240" y="4626433"/>
            <a:ext cx="1812471" cy="220438"/>
          </a:xfrm>
          <a:prstGeom prst="arc">
            <a:avLst>
              <a:gd name="adj1" fmla="val 10779445"/>
              <a:gd name="adj2" fmla="val 0"/>
            </a:avLst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 도형 6"/>
          <p:cNvSpPr/>
          <p:nvPr/>
        </p:nvSpPr>
        <p:spPr>
          <a:xfrm rot="13481515">
            <a:off x="8111166" y="3188721"/>
            <a:ext cx="647619" cy="639594"/>
          </a:xfrm>
          <a:prstGeom prst="corner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26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196" y="642705"/>
            <a:ext cx="5746750" cy="1588127"/>
          </a:xfrm>
        </p:spPr>
        <p:txBody>
          <a:bodyPr/>
          <a:lstStyle/>
          <a:p>
            <a:r>
              <a:rPr lang="ko-KR" altLang="en-US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r>
              <a:rPr lang="en-US" altLang="ko-KR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안정성</a:t>
            </a:r>
            <a:r>
              <a:rPr lang="en-US" altLang="ko-KR" sz="2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/>
            </a:r>
            <a:br>
              <a:rPr lang="en-US" altLang="ko-KR" sz="20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</a:b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34355" y="407052"/>
            <a:ext cx="9952264" cy="6174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157094" y="1816715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투자</a:t>
            </a:r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730858" y="1816716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신탁</a:t>
            </a:r>
            <a:r>
              <a:rPr lang="ko-KR" altLang="en-US" b="1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7592" y="1816716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자산운용사</a:t>
            </a:r>
            <a:endParaRPr lang="en-US" altLang="ko-KR" sz="1400" b="1" dirty="0" smtClean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(FM)</a:t>
            </a:r>
            <a:endParaRPr lang="ko-KR" altLang="en-US" sz="1400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32782" y="39536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In-PEF</a:t>
            </a:r>
          </a:p>
        </p:txBody>
      </p:sp>
      <p:sp>
        <p:nvSpPr>
          <p:cNvPr id="4" name="타원 3"/>
          <p:cNvSpPr/>
          <p:nvPr/>
        </p:nvSpPr>
        <p:spPr>
          <a:xfrm>
            <a:off x="4918620" y="4147456"/>
            <a:ext cx="2114550" cy="1681843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수익</a:t>
            </a:r>
            <a:endParaRPr lang="ko-KR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위로 구부러진 화살표 5"/>
          <p:cNvSpPr/>
          <p:nvPr/>
        </p:nvSpPr>
        <p:spPr>
          <a:xfrm rot="18558694">
            <a:off x="6829283" y="3663002"/>
            <a:ext cx="2457245" cy="636815"/>
          </a:xfrm>
          <a:prstGeom prst="curvedUp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0" name="위로 구부러진 화살표 19"/>
          <p:cNvSpPr/>
          <p:nvPr/>
        </p:nvSpPr>
        <p:spPr>
          <a:xfrm rot="3041306" flipH="1">
            <a:off x="2665267" y="3663003"/>
            <a:ext cx="2457245" cy="636815"/>
          </a:xfrm>
          <a:prstGeom prst="curvedUp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9" name="위쪽 화살표 18"/>
          <p:cNvSpPr/>
          <p:nvPr/>
        </p:nvSpPr>
        <p:spPr>
          <a:xfrm>
            <a:off x="5743213" y="2918558"/>
            <a:ext cx="465364" cy="1151164"/>
          </a:xfrm>
          <a:prstGeom prst="upArrow">
            <a:avLst>
              <a:gd name="adj1" fmla="val 50000"/>
              <a:gd name="adj2" fmla="val 35965"/>
            </a:avLst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893500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</a:t>
            </a:r>
            <a:r>
              <a:rPr lang="ko-KR" altLang="en-US" sz="2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수익률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467264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신상품 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수입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20389" y="881561"/>
            <a:ext cx="1711009" cy="1061539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4000"/>
                      </a14:imgEffect>
                      <a14:imgEffect>
                        <a14:brightnessContrast bright="45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신상품 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수입</a:t>
            </a:r>
            <a:endParaRPr lang="en-US" altLang="ko-K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866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81108"/>
            <a:chOff x="501959" y="235858"/>
            <a:chExt cx="5932714" cy="3881108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en-US" altLang="ko-KR" sz="4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감사합니다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!</a:t>
              </a:r>
              <a:endParaRPr lang="en-US" altLang="ko-KR" sz="44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프로젝트 시연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66315" y="2381969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발표 순서</a:t>
            </a:r>
            <a:endParaRPr lang="en-US" altLang="ko-KR" sz="3600" dirty="0" smtClean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70869" y="1632959"/>
            <a:ext cx="204965" cy="3519058"/>
            <a:chOff x="6870869" y="1632959"/>
            <a:chExt cx="204965" cy="3519058"/>
          </a:xfrm>
        </p:grpSpPr>
        <p:sp>
          <p:nvSpPr>
            <p:cNvPr id="14" name="자유형 13"/>
            <p:cNvSpPr/>
            <p:nvPr/>
          </p:nvSpPr>
          <p:spPr>
            <a:xfrm>
              <a:off x="6870869" y="408674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5" name="자유형 14"/>
            <p:cNvSpPr/>
            <p:nvPr/>
          </p:nvSpPr>
          <p:spPr>
            <a:xfrm>
              <a:off x="6870869" y="326881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6870869" y="163295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19" name="자유형 18"/>
            <p:cNvSpPr/>
            <p:nvPr/>
          </p:nvSpPr>
          <p:spPr>
            <a:xfrm>
              <a:off x="6870869" y="2450889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870869" y="4904677"/>
              <a:ext cx="204965" cy="247340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16138" y="1587352"/>
            <a:ext cx="1941557" cy="3679111"/>
            <a:chOff x="7216138" y="1587352"/>
            <a:chExt cx="1941557" cy="3679111"/>
          </a:xfrm>
        </p:grpSpPr>
        <p:sp>
          <p:nvSpPr>
            <p:cNvPr id="24" name="TextBox 23"/>
            <p:cNvSpPr txBox="1"/>
            <p:nvPr/>
          </p:nvSpPr>
          <p:spPr>
            <a:xfrm>
              <a:off x="7216138" y="1587352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사모펀드 개요</a:t>
              </a:r>
              <a:endPara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67291" y="4804798"/>
              <a:ext cx="734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Q&amp;A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6138" y="240528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16138" y="322321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Noto Sans Korean Light" panose="020B0300000000000000" pitchFamily="34" charset="-127"/>
                <a:ea typeface="Noto Sans Korean Light" panose="020B0300000000000000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16138" y="4049306"/>
              <a:ext cx="1941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gradFill>
                    <a:gsLst>
                      <a:gs pos="0">
                        <a:srgbClr val="30210F"/>
                      </a:gs>
                      <a:gs pos="100000">
                        <a:srgbClr val="30210F"/>
                      </a:gs>
                    </a:gsLst>
                    <a:lin ang="5400000" scaled="1"/>
                  </a:gra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프로젝트 시연</a:t>
              </a:r>
              <a:endPara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1141"/>
            <a:ext cx="5444200" cy="27068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6138" y="2405282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In-PEF </a:t>
            </a:r>
            <a:r>
              <a:rPr lang="ko-KR" altLang="en-US" sz="2400" b="1" dirty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플랫폼 </a:t>
            </a:r>
            <a:r>
              <a:rPr lang="ko-KR" altLang="en-US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구조도</a:t>
            </a:r>
            <a:endParaRPr lang="en-US" altLang="ko-KR" sz="2400" b="1" dirty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16137" y="3223212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0210F"/>
                    </a:gs>
                    <a:gs pos="100000">
                      <a:srgbClr val="30210F"/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사업타당성 분석</a:t>
            </a:r>
            <a:endParaRPr lang="en-US" altLang="ko-KR" sz="2400" b="1" dirty="0">
              <a:gradFill>
                <a:gsLst>
                  <a:gs pos="0">
                    <a:srgbClr val="30210F"/>
                  </a:gs>
                  <a:gs pos="100000">
                    <a:srgbClr val="30210F"/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1" name="L 도형 20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</p:spTree>
    <p:extLst>
      <p:ext uri="{BB962C8B-B14F-4D97-AF65-F5344CB8AC3E}">
        <p14:creationId xmlns:p14="http://schemas.microsoft.com/office/powerpoint/2010/main" val="1718159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사모펀드 개요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40196" y="755862"/>
            <a:ext cx="5746750" cy="1200329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개요</a:t>
            </a: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정의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7635" y="2645228"/>
            <a:ext cx="10327821" cy="1387926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소수</a:t>
            </a:r>
            <a:r>
              <a:rPr lang="en-US" altLang="ko-K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(49</a:t>
            </a:r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인 이하</a:t>
            </a:r>
            <a:r>
              <a:rPr lang="en-US" altLang="ko-KR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투자자로부터 </a:t>
            </a:r>
            <a:r>
              <a:rPr lang="ko-KR" altLang="en-US" sz="24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비공개</a:t>
            </a:r>
            <a:r>
              <a:rPr lang="ko-KR" altLang="en-US" sz="2400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로 자금을 모아 투자하여 운용하는 펀드</a:t>
            </a:r>
            <a:endParaRPr lang="en-US" altLang="ko-KR" sz="2400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just"/>
            <a:endParaRPr lang="ko-KR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905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196" y="705395"/>
            <a:ext cx="5746750" cy="1209562"/>
          </a:xfrm>
        </p:spPr>
        <p:txBody>
          <a:bodyPr/>
          <a:lstStyle/>
          <a:p>
            <a:r>
              <a:rPr lang="ko-KR" altLang="en-US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사모펀드 개요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시장활성화 기대효과</a:t>
            </a:r>
            <a:endParaRPr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95610" y="2012490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M&amp;A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활성화를 통한 사회 효율성 제고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  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비용 절감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규모의 경제</a:t>
            </a:r>
            <a:r>
              <a:rPr lang="en-US" altLang="ko-KR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시장지배력 강화를 통한 경쟁력 제고</a:t>
            </a:r>
            <a:endParaRPr lang="en-US" altLang="ko-KR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just"/>
            <a:endParaRPr lang="ko-KR" altLang="en-US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5610" y="3378319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성장자본 축적 및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고용창출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유도</a:t>
            </a:r>
            <a:r>
              <a:rPr lang="en-US" altLang="ko-KR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995610" y="4779343"/>
            <a:ext cx="7788728" cy="1200153"/>
          </a:xfrm>
          <a:prstGeom prst="roundRect">
            <a:avLst/>
          </a:prstGeom>
          <a:solidFill>
            <a:srgbClr val="DBC6A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금융시장 효율성 </a:t>
            </a:r>
            <a:r>
              <a:rPr lang="ko-KR" altLang="en-US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제고</a:t>
            </a:r>
            <a:r>
              <a:rPr lang="en-US" altLang="ko-KR" sz="2400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sz="240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1993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21960" y="85630"/>
            <a:ext cx="5932714" cy="3819553"/>
            <a:chOff x="501959" y="235858"/>
            <a:chExt cx="5932714" cy="3819553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959" y="3347525"/>
              <a:ext cx="5932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              </a:t>
              </a:r>
              <a:r>
                <a:rPr lang="en-US" altLang="ko-KR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 </a:t>
              </a:r>
              <a:r>
                <a:rPr lang="ko-KR" altLang="en-US" sz="4000" dirty="0" smtClean="0">
                  <a:solidFill>
                    <a:schemeClr val="bg1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플랫폼 구조도</a:t>
              </a:r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1074863" y="253094"/>
            <a:ext cx="9952264" cy="617417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196" y="893273"/>
            <a:ext cx="5746750" cy="490904"/>
          </a:xfrm>
        </p:spPr>
        <p:txBody>
          <a:bodyPr/>
          <a:lstStyle/>
          <a:p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 </a:t>
            </a:r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플랫폼 구조</a:t>
            </a:r>
            <a:endParaRPr lang="ko-KR" altLang="en-US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406355" y="2213584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투자</a:t>
            </a:r>
            <a:r>
              <a:rPr lang="ko-KR" altLang="en-US" b="1" dirty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557408" y="4853362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신탁</a:t>
            </a:r>
            <a:r>
              <a:rPr lang="ko-KR" altLang="en-US" b="1" dirty="0" err="1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366408" y="4853362"/>
            <a:ext cx="1183822" cy="1012371"/>
          </a:xfrm>
          <a:prstGeom prst="roundRect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자산운용사</a:t>
            </a:r>
            <a:endParaRPr lang="en-US" altLang="ko-KR" sz="1400" b="1" dirty="0" smtClean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(FM)</a:t>
            </a:r>
            <a:endParaRPr lang="ko-KR" altLang="en-US" sz="1400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굽은 화살표 9"/>
          <p:cNvSpPr/>
          <p:nvPr/>
        </p:nvSpPr>
        <p:spPr>
          <a:xfrm>
            <a:off x="4386264" y="2919793"/>
            <a:ext cx="855890" cy="1726748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굽은 화살표 12"/>
          <p:cNvSpPr/>
          <p:nvPr/>
        </p:nvSpPr>
        <p:spPr>
          <a:xfrm rot="10800000">
            <a:off x="4724401" y="3323926"/>
            <a:ext cx="855890" cy="1676392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7" name="굽은 화살표 16"/>
          <p:cNvSpPr/>
          <p:nvPr/>
        </p:nvSpPr>
        <p:spPr>
          <a:xfrm rot="10800000" flipV="1">
            <a:off x="6889193" y="2919793"/>
            <a:ext cx="855890" cy="1726748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8" name="굽은 화살표 17"/>
          <p:cNvSpPr/>
          <p:nvPr/>
        </p:nvSpPr>
        <p:spPr>
          <a:xfrm flipV="1">
            <a:off x="6417708" y="3323925"/>
            <a:ext cx="855890" cy="1676393"/>
          </a:xfrm>
          <a:prstGeom prst="ben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 rot="10800000">
            <a:off x="4607177" y="5597671"/>
            <a:ext cx="2887637" cy="440872"/>
          </a:xfrm>
          <a:prstGeom prst="rightArrow">
            <a:avLst/>
          </a:prstGeom>
          <a:solidFill>
            <a:srgbClr val="DBC6A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181963" y="3589257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109620" y="3589257"/>
            <a:ext cx="888646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펀드</a:t>
            </a:r>
            <a:endParaRPr lang="en-US" altLang="ko-KR" sz="1200" b="1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/>
            <a:r>
              <a:rPr lang="ko-KR" altLang="en-US" sz="12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수수료</a:t>
            </a:r>
            <a:endParaRPr lang="ko-KR" altLang="en-US" sz="12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045543" y="3589258"/>
            <a:ext cx="816428" cy="683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수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익</a:t>
            </a:r>
          </a:p>
        </p:txBody>
      </p:sp>
      <p:sp>
        <p:nvSpPr>
          <p:cNvPr id="27" name="타원 26"/>
          <p:cNvSpPr/>
          <p:nvPr/>
        </p:nvSpPr>
        <p:spPr>
          <a:xfrm>
            <a:off x="7244921" y="3589256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법인명</a:t>
            </a:r>
            <a:r>
              <a:rPr lang="ko-KR" altLang="en-US" sz="1400" b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</a:t>
            </a:r>
          </a:p>
        </p:txBody>
      </p:sp>
      <p:sp>
        <p:nvSpPr>
          <p:cNvPr id="28" name="타원 27"/>
          <p:cNvSpPr/>
          <p:nvPr/>
        </p:nvSpPr>
        <p:spPr>
          <a:xfrm>
            <a:off x="5590052" y="5476570"/>
            <a:ext cx="816428" cy="683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법인명의</a:t>
            </a:r>
            <a:endParaRPr lang="ko-KR" altLang="en-US" sz="1400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0" name="L 도형 29"/>
          <p:cNvSpPr/>
          <p:nvPr/>
        </p:nvSpPr>
        <p:spPr>
          <a:xfrm rot="13538706">
            <a:off x="5225672" y="571307"/>
            <a:ext cx="252457" cy="230531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77971" y="402931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00206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sp>
        <p:nvSpPr>
          <p:cNvPr id="34" name="왼쪽으로 구부러진 화살표 33"/>
          <p:cNvSpPr/>
          <p:nvPr/>
        </p:nvSpPr>
        <p:spPr>
          <a:xfrm rot="12302721">
            <a:off x="3527927" y="260952"/>
            <a:ext cx="898848" cy="4856742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왼쪽으로 구부러진 화살표 34"/>
          <p:cNvSpPr/>
          <p:nvPr/>
        </p:nvSpPr>
        <p:spPr>
          <a:xfrm rot="9297279" flipH="1">
            <a:off x="7684184" y="233535"/>
            <a:ext cx="888471" cy="4883206"/>
          </a:xfrm>
          <a:prstGeom prst="curvedLef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위쪽 화살표 35"/>
          <p:cNvSpPr/>
          <p:nvPr/>
        </p:nvSpPr>
        <p:spPr>
          <a:xfrm>
            <a:off x="5827589" y="791936"/>
            <a:ext cx="446812" cy="1363435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642781" y="1197343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141891" y="2037758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061349" y="2037758"/>
            <a:ext cx="816428" cy="6830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Fee</a:t>
            </a:r>
            <a:endParaRPr lang="ko-KR" altLang="en-US" b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959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자유형 4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439886 w 12192000"/>
              <a:gd name="connsiteY1" fmla="*/ 0 h 6858000"/>
              <a:gd name="connsiteX2" fmla="*/ 12192000 w 12192000"/>
              <a:gd name="connsiteY2" fmla="*/ 4152432 h 6858000"/>
              <a:gd name="connsiteX3" fmla="*/ 12192000 w 12192000"/>
              <a:gd name="connsiteY3" fmla="*/ 6858000 h 6858000"/>
              <a:gd name="connsiteX4" fmla="*/ 3439886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439886" y="0"/>
                </a:lnTo>
                <a:lnTo>
                  <a:pt x="12192000" y="4152432"/>
                </a:lnTo>
                <a:lnTo>
                  <a:pt x="12192000" y="6858000"/>
                </a:lnTo>
                <a:lnTo>
                  <a:pt x="34398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8998857" y="2617515"/>
            <a:ext cx="3193672" cy="3105205"/>
            <a:chOff x="7634163" y="1828800"/>
            <a:chExt cx="4558366" cy="3105205"/>
          </a:xfrm>
        </p:grpSpPr>
        <p:sp>
          <p:nvSpPr>
            <p:cNvPr id="8" name="자유형 7"/>
            <p:cNvSpPr/>
            <p:nvPr/>
          </p:nvSpPr>
          <p:spPr>
            <a:xfrm rot="10800000">
              <a:off x="9913346" y="2993525"/>
              <a:ext cx="1139592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 14"/>
            <p:cNvSpPr/>
            <p:nvPr/>
          </p:nvSpPr>
          <p:spPr>
            <a:xfrm rot="10800000">
              <a:off x="11052938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8C6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 rot="10800000">
              <a:off x="11052938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 rot="10800000">
              <a:off x="9913346" y="221709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 rot="10800000">
              <a:off x="11052938" y="1828800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 18"/>
            <p:cNvSpPr/>
            <p:nvPr/>
          </p:nvSpPr>
          <p:spPr>
            <a:xfrm rot="10800000">
              <a:off x="8773755" y="2605228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F2E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 rot="10800000">
              <a:off x="9913346" y="3769784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3021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 38"/>
            <p:cNvSpPr/>
            <p:nvPr/>
          </p:nvSpPr>
          <p:spPr>
            <a:xfrm rot="10800000">
              <a:off x="11052938" y="4157746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8773755" y="3381487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DBC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rot="10800000">
              <a:off x="7634163" y="2993525"/>
              <a:ext cx="1139591" cy="776259"/>
            </a:xfrm>
            <a:custGeom>
              <a:avLst/>
              <a:gdLst>
                <a:gd name="connsiteX0" fmla="*/ 0 w 6096000"/>
                <a:gd name="connsiteY0" fmla="*/ 0 h 4152432"/>
                <a:gd name="connsiteX1" fmla="*/ 6096000 w 6096000"/>
                <a:gd name="connsiteY1" fmla="*/ 2076216 h 4152432"/>
                <a:gd name="connsiteX2" fmla="*/ 0 w 6096000"/>
                <a:gd name="connsiteY2" fmla="*/ 4152432 h 415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0" h="4152432">
                  <a:moveTo>
                    <a:pt x="0" y="0"/>
                  </a:moveTo>
                  <a:lnTo>
                    <a:pt x="6096000" y="2076216"/>
                  </a:lnTo>
                  <a:lnTo>
                    <a:pt x="0" y="4152432"/>
                  </a:lnTo>
                  <a:close/>
                </a:path>
              </a:pathLst>
            </a:custGeom>
            <a:solidFill>
              <a:srgbClr val="6B4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97346" y="85630"/>
            <a:ext cx="6170676" cy="4435106"/>
            <a:chOff x="574438" y="235858"/>
            <a:chExt cx="5932714" cy="4435106"/>
          </a:xfrm>
        </p:grpSpPr>
        <p:sp>
          <p:nvSpPr>
            <p:cNvPr id="10" name="TextBox 9"/>
            <p:cNvSpPr txBox="1"/>
            <p:nvPr/>
          </p:nvSpPr>
          <p:spPr>
            <a:xfrm>
              <a:off x="889000" y="2905780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20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Noto Sans Korean Bold" panose="020B0800000000000000" pitchFamily="34" charset="-127"/>
                <a:ea typeface="Noto Sans Korean Bold" panose="020B0800000000000000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874" y="235858"/>
              <a:ext cx="13676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In-PEF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4438" y="3347525"/>
              <a:ext cx="59327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 smtClean="0">
                  <a:solidFill>
                    <a:schemeClr val="bg1"/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사업타당성 분석</a:t>
              </a:r>
              <a:endParaRPr lang="en-US" altLang="ko-KR" sz="4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  <a:p>
              <a:endParaRPr lang="en-US" altLang="ko-KR" sz="4000" dirty="0">
                <a:solidFill>
                  <a:schemeClr val="bg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</p:grpSp>
      <p:sp>
        <p:nvSpPr>
          <p:cNvPr id="5" name="L 도형 4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237671" y="642705"/>
            <a:ext cx="5746750" cy="1200329"/>
          </a:xfrm>
        </p:spPr>
        <p:txBody>
          <a:bodyPr/>
          <a:lstStyle/>
          <a:p>
            <a:r>
              <a:rPr lang="ko-KR" altLang="en-US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사업타당성 분석</a:t>
            </a:r>
            <a: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/>
            </a:r>
            <a:br>
              <a:rPr lang="en-US" altLang="ko-KR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</a:br>
            <a:r>
              <a:rPr lang="en-US" altLang="ko-KR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성장성</a:t>
            </a:r>
            <a:endParaRPr lang="ko-KR" altLang="en-US" sz="24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2" name="L 도형 11"/>
          <p:cNvSpPr/>
          <p:nvPr/>
        </p:nvSpPr>
        <p:spPr>
          <a:xfrm rot="13538706">
            <a:off x="134287" y="249166"/>
            <a:ext cx="326119" cy="292388"/>
          </a:xfrm>
          <a:prstGeom prst="corner">
            <a:avLst>
              <a:gd name="adj1" fmla="val 50000"/>
              <a:gd name="adj2" fmla="val 43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5875" y="8563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In-PEF</a:t>
            </a:r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875813272"/>
              </p:ext>
            </p:extLst>
          </p:nvPr>
        </p:nvGraphicFramePr>
        <p:xfrm>
          <a:off x="2057400" y="1779815"/>
          <a:ext cx="7596414" cy="448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2049236" y="1396092"/>
            <a:ext cx="7592785" cy="342900"/>
          </a:xfrm>
          <a:prstGeom prst="roundRect">
            <a:avLst/>
          </a:prstGeom>
          <a:solidFill>
            <a:srgbClr val="DBC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우리나라 공모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사모 펀드 규모 추이 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연말기준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단위 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조원</a:t>
            </a:r>
            <a:r>
              <a:rPr lang="en-US" altLang="ko-KR" b="1" dirty="0" smtClean="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756071" y="5698670"/>
            <a:ext cx="1983922" cy="4245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자료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금융투자협회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53493" y="4171950"/>
            <a:ext cx="840921" cy="15512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220936" y="3796393"/>
            <a:ext cx="914399" cy="37555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061857" y="3535137"/>
            <a:ext cx="922564" cy="2612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919107" y="3273878"/>
            <a:ext cx="906235" cy="26125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740979" y="2702379"/>
            <a:ext cx="1015092" cy="571499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438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BC6A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latin typeface="Noto Sans Korean Light" panose="020B0300000000000000" pitchFamily="34" charset="-127"/>
            <a:ea typeface="Noto Sans Korean Light" panose="020B0300000000000000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FC2A.pptm [자동 저장]" id="{5418AD2E-4FD5-4558-87BF-DB9788ADBC10}" vid="{D66A76BB-7484-4DE7-AD1E-046BF6C6BB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1019</TotalTime>
  <Words>779</Words>
  <Application>Microsoft Office PowerPoint</Application>
  <PresentationFormat>사용자 지정</PresentationFormat>
  <Paragraphs>134</Paragraphs>
  <Slides>14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사모펀드 개요  -사모펀드 정의</vt:lpstr>
      <vt:lpstr>사모펀드 개요  -시장활성화 기대효과</vt:lpstr>
      <vt:lpstr>PowerPoint 프레젠테이션</vt:lpstr>
      <vt:lpstr>In-PEF 플랫폼 구조</vt:lpstr>
      <vt:lpstr>PowerPoint 프레젠테이션</vt:lpstr>
      <vt:lpstr>사업타당성 분석  - 성장성</vt:lpstr>
      <vt:lpstr>사업타당성 분석  - 성장성 </vt:lpstr>
      <vt:lpstr>사업타당성 분석  - 성장성 </vt:lpstr>
      <vt:lpstr>사업타당성 분석  - 안정성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황준수</dc:creator>
  <cp:lastModifiedBy>교육실</cp:lastModifiedBy>
  <cp:revision>76</cp:revision>
  <dcterms:created xsi:type="dcterms:W3CDTF">2016-06-01T08:23:34Z</dcterms:created>
  <dcterms:modified xsi:type="dcterms:W3CDTF">2020-02-03T07:54:12Z</dcterms:modified>
</cp:coreProperties>
</file>