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256" r:id="rId25"/>
    <p:sldId id="257" r:id="rId26"/>
    <p:sldId id="261" r:id="rId27"/>
    <p:sldId id="260" r:id="rId28"/>
    <p:sldId id="262" r:id="rId29"/>
    <p:sldId id="271" r:id="rId30"/>
    <p:sldId id="258" r:id="rId31"/>
    <p:sldId id="264" r:id="rId32"/>
    <p:sldId id="263" r:id="rId33"/>
    <p:sldId id="266" r:id="rId34"/>
    <p:sldId id="267" r:id="rId35"/>
    <p:sldId id="268" r:id="rId36"/>
    <p:sldId id="269" r:id="rId37"/>
    <p:sldId id="273" r:id="rId38"/>
    <p:sldId id="274" r:id="rId39"/>
    <p:sldId id="275" r:id="rId40"/>
    <p:sldId id="276" r:id="rId41"/>
    <p:sldId id="277" r:id="rId42"/>
    <p:sldId id="278" r:id="rId43"/>
    <p:sldId id="279" r:id="rId44"/>
    <p:sldId id="280" r:id="rId45"/>
    <p:sldId id="281" r:id="rId46"/>
    <p:sldId id="282" r:id="rId47"/>
    <p:sldId id="283" r:id="rId48"/>
    <p:sldId id="284" r:id="rId49"/>
    <p:sldId id="285" r:id="rId50"/>
    <p:sldId id="286" r:id="rId51"/>
    <p:sldId id="287" r:id="rId52"/>
    <p:sldId id="288" r:id="rId53"/>
    <p:sldId id="289" r:id="rId54"/>
    <p:sldId id="290" r:id="rId55"/>
    <p:sldId id="317" r:id="rId56"/>
    <p:sldId id="291" r:id="rId57"/>
    <p:sldId id="292" r:id="rId58"/>
    <p:sldId id="318" r:id="rId5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5" autoAdjust="0"/>
    <p:restoredTop sz="94713" autoAdjust="0"/>
  </p:normalViewPr>
  <p:slideViewPr>
    <p:cSldViewPr>
      <p:cViewPr>
        <p:scale>
          <a:sx n="77" d="100"/>
          <a:sy n="77" d="100"/>
        </p:scale>
        <p:origin x="-930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68319-2F0C-4E9E-82BA-8BBC63E54A8E}" type="datetimeFigureOut">
              <a:rPr lang="tr-TR"/>
              <a:t>27.12.2016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A0C5C-8750-4A4A-A546-3AEB56FA9AA2}" type="slidenum">
              <a:rPr lang="tr-TR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749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A0C5C-8750-4A4A-A546-3AEB56FA9AA2}" type="slidenum">
              <a:rPr lang="tr-TR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87953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A0C5C-8750-4A4A-A546-3AEB56FA9AA2}" type="slidenum">
              <a:rPr lang="tr-TR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05306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A0C5C-8750-4A4A-A546-3AEB56FA9AA2}" type="slidenum">
              <a:rPr lang="tr-TR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38779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A0C5C-8750-4A4A-A546-3AEB56FA9AA2}" type="slidenum">
              <a:rPr lang="tr-TR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82347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A0C5C-8750-4A4A-A546-3AEB56FA9AA2}" type="slidenum">
              <a:rPr lang="tr-TR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90338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A0C5C-8750-4A4A-A546-3AEB56FA9AA2}" type="slidenum">
              <a:rPr lang="tr-TR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203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A0C5C-8750-4A4A-A546-3AEB56FA9AA2}" type="slidenum">
              <a:rPr lang="tr-TR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40665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A0C5C-8750-4A4A-A546-3AEB56FA9AA2}" type="slidenum">
              <a:rPr lang="tr-TR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04261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A0C5C-8750-4A4A-A546-3AEB56FA9AA2}" type="slidenum">
              <a:rPr lang="tr-TR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37960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A0C5C-8750-4A4A-A546-3AEB56FA9AA2}" type="slidenum">
              <a:rPr lang="tr-TR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0923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A9C9-F3A0-4BFC-8DAE-B2C58E5E540A}" type="datetime1">
              <a:rPr lang="tr-TR" smtClean="0"/>
              <a:t>27.12.2016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D2A0-0580-40E1-8A5A-467BA6B46B5E}" type="datetime1">
              <a:rPr lang="tr-TR" smtClean="0"/>
              <a:t>27.12.2016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006F-F736-4331-97EB-9C12F670A09F}" type="datetime1">
              <a:rPr lang="tr-TR" smtClean="0"/>
              <a:t>27.12.2016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C29C-D8D8-4FF4-B71C-D7D8435E39F5}" type="datetime1">
              <a:rPr lang="tr-TR" smtClean="0"/>
              <a:t>27.12.2016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901E-3ECB-4FF0-B701-67BF40F9D27C}" type="datetime1">
              <a:rPr lang="tr-TR" smtClean="0"/>
              <a:t>27.12.2016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9335-37EC-4A16-B8CF-09EECCF4D470}" type="datetime1">
              <a:rPr lang="tr-TR" smtClean="0"/>
              <a:t>27.12.2016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D487-0AFE-403F-A677-7E53314330C5}" type="datetime1">
              <a:rPr lang="tr-TR" smtClean="0"/>
              <a:t>27.12.2016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114B2-85C9-4A2E-BEF0-11AF324596C4}" type="datetime1">
              <a:rPr lang="tr-TR" smtClean="0"/>
              <a:t>27.12.2016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4856-F50A-4574-93FD-B8F88BBB875C}" type="datetime1">
              <a:rPr lang="tr-TR" smtClean="0"/>
              <a:t>27.12.2016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C269-E790-422B-9A69-A3C6B9941A25}" type="datetime1">
              <a:rPr lang="tr-TR" smtClean="0"/>
              <a:t>27.12.2016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A495-D270-4F25-B392-AB118B896598}" type="datetime1">
              <a:rPr lang="tr-TR" smtClean="0"/>
              <a:t>27.12.2016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B514E88-E8F4-4D89-8B57-86FF08F480DF}" type="slidenum">
              <a:rPr lang="tr-TR" smtClean="0"/>
              <a:t>‹#›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5C8D8DF-B85C-4688-83CA-4E710B38C7D6}" type="datetime1">
              <a:rPr lang="tr-TR" smtClean="0"/>
              <a:t>27.12.2016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NULL" TargetMode="External"/><Relationship Id="rId3" Type="http://schemas.openxmlformats.org/officeDocument/2006/relationships/hyperlink" Target="http://www.pseudowire.com/" TargetMode="External"/><Relationship Id="rId7" Type="http://schemas.openxmlformats.org/officeDocument/2006/relationships/hyperlink" Target="http://netgear-wgu624-double-108/4505-3319_7-31202151.html" TargetMode="External"/><Relationship Id="rId2" Type="http://schemas.openxmlformats.org/officeDocument/2006/relationships/hyperlink" Target="http://www.gigabeam.com/products.cf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views.cnet.com/routers/netgear-wgu624-double-108/4505-3319_7-31202151.html" TargetMode="External"/><Relationship Id="rId5" Type="http://schemas.openxmlformats.org/officeDocument/2006/relationships/hyperlink" Target="http://WH-5410G-30.htm" TargetMode="External"/><Relationship Id="rId4" Type="http://schemas.openxmlformats.org/officeDocument/2006/relationships/hyperlink" Target="http://www.ovislink.ca/wireless/WH-5410G-30.htm" TargetMode="External"/><Relationship Id="rId9" Type="http://schemas.openxmlformats.org/officeDocument/2006/relationships/hyperlink" Target="http://www.eionwireless.com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>
          <a:xfrm>
            <a:off x="457171" y="1559772"/>
            <a:ext cx="8228763" cy="2268136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EVOLUTION OF CELLULAR BACKHAUL TECHNOLOGIES: CURRENT ISSUES AND FUTURE TRENDS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014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Issue!</a:t>
            </a:r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Timing information is lost!</a:t>
            </a:r>
          </a:p>
          <a:p>
            <a:pPr lvl="0"/>
            <a:r>
              <a:rPr lang="en-US" dirty="0">
                <a:latin typeface="+mn-lt"/>
              </a:rPr>
              <a:t>Base stations may not be able to control their radio frequencies properly and handoffs may result in dropped calls.</a:t>
            </a:r>
          </a:p>
          <a:p>
            <a:pPr lvl="0"/>
            <a:r>
              <a:rPr lang="en-US" dirty="0">
                <a:latin typeface="+mn-lt"/>
              </a:rPr>
              <a:t>Network synchronization is very important in cellular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816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>
          <a:xfrm>
            <a:off x="457171" y="348140"/>
            <a:ext cx="8228763" cy="896151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Fiber Backhaul (Cont.)  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37755" y="1604515"/>
            <a:ext cx="5266944" cy="3977484"/>
          </a:xfrm>
        </p:spPr>
      </p:pic>
      <p:sp>
        <p:nvSpPr>
          <p:cNvPr id="4" name=" 3"/>
          <p:cNvSpPr txBox="1">
            <a:spLocks noGrp="1"/>
          </p:cNvSpPr>
          <p:nvPr>
            <p:ph type="title" idx="4294967295"/>
          </p:nvPr>
        </p:nvSpPr>
        <p:spPr>
          <a:xfrm>
            <a:off x="165888" y="5491208"/>
            <a:ext cx="8228763" cy="114500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2000"/>
              <a:t>Figure 2: SDH/SONET in ring topologies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236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>
          <a:xfrm>
            <a:off x="457171" y="2431462"/>
            <a:ext cx="8228763" cy="1508105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latin typeface="+mn-lt"/>
              </a:rPr>
              <a:t>Microwave and Satellite Wireless Backhaul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529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Microwave</a:t>
            </a:r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Autofit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sz="2400" dirty="0"/>
              <a:t>Alternative for wired links in geographically challenging areas</a:t>
            </a:r>
          </a:p>
          <a:p>
            <a:pPr lvl="0"/>
            <a:r>
              <a:rPr lang="en-US" sz="2400" dirty="0"/>
              <a:t>Various frequencies licensed and unlicensed</a:t>
            </a:r>
          </a:p>
          <a:p>
            <a:pPr lvl="0"/>
            <a:r>
              <a:rPr lang="en-US" sz="2400" dirty="0"/>
              <a:t>Used  frequency spectrum affects bandwidth capacity and distance coverage</a:t>
            </a:r>
          </a:p>
          <a:p>
            <a:pPr lvl="0"/>
            <a:r>
              <a:rPr lang="en-US" sz="2400" dirty="0"/>
              <a:t>Lines of Sight(LOS) is has important effect on microwave transmission</a:t>
            </a:r>
          </a:p>
          <a:p>
            <a:pPr lvl="0"/>
            <a:r>
              <a:rPr lang="en-US" sz="2400" dirty="0"/>
              <a:t>Higher CAPEX less OPEX comparing T1/E1 copper links</a:t>
            </a:r>
          </a:p>
          <a:p>
            <a:pPr lvl="0"/>
            <a:r>
              <a:rPr lang="en-US" sz="2400" dirty="0"/>
              <a:t>Digital Transmission can be based on PDH, SDH/SONET, Ethernet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269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>
          <a:xfrm>
            <a:off x="457171" y="5942222"/>
            <a:ext cx="8228763" cy="31548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2000"/>
              <a:t>Figure 3: P2P Microwave Backhaul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86436" y="796214"/>
            <a:ext cx="6755038" cy="50078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862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Satellite</a:t>
            </a:r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sz="2400" dirty="0">
                <a:latin typeface="+mn-lt"/>
              </a:rPr>
              <a:t>Solution for locations where no other backhauls are feasible</a:t>
            </a:r>
          </a:p>
          <a:p>
            <a:pPr lvl="0"/>
            <a:r>
              <a:rPr lang="en-US" sz="2400" dirty="0">
                <a:latin typeface="+mn-lt"/>
              </a:rPr>
              <a:t>Mostly based on T1/E1</a:t>
            </a:r>
          </a:p>
          <a:p>
            <a:pPr lvl="0"/>
            <a:r>
              <a:rPr lang="en-US" sz="2400" dirty="0">
                <a:latin typeface="+mn-lt"/>
              </a:rPr>
              <a:t>Advantages: Short installation time and flexible coverage</a:t>
            </a:r>
          </a:p>
          <a:p>
            <a:pPr lvl="0"/>
            <a:r>
              <a:rPr lang="en-US" sz="2400" dirty="0">
                <a:latin typeface="+mn-lt"/>
              </a:rPr>
              <a:t>Drawbacks: High cost and long propagation delay</a:t>
            </a:r>
          </a:p>
          <a:p>
            <a:pPr lvl="0"/>
            <a:r>
              <a:rPr lang="en-US" sz="2400" dirty="0">
                <a:latin typeface="+mn-lt"/>
              </a:rPr>
              <a:t>Usage based billing DAMA: dynamically allocate bandwidth resources based on actual requests from users.</a:t>
            </a:r>
          </a:p>
          <a:p>
            <a:pPr lvl="0"/>
            <a:endParaRPr lang="en-US" sz="24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462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>
          <a:xfrm>
            <a:off x="548933" y="2682245"/>
            <a:ext cx="8228763" cy="114500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Pseudowire Framework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745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body" idx="4294967295"/>
          </p:nvPr>
        </p:nvSpPr>
        <p:spPr>
          <a:xfrm>
            <a:off x="457171" y="719795"/>
            <a:ext cx="8228763" cy="5263251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Emerging technology!</a:t>
            </a:r>
          </a:p>
          <a:p>
            <a:pPr lvl="0"/>
            <a:r>
              <a:rPr lang="en-US" dirty="0">
                <a:latin typeface="+mn-lt"/>
              </a:rPr>
              <a:t>Traditional backhaul technologies </a:t>
            </a:r>
            <a:r>
              <a:rPr lang="en-US" dirty="0" err="1">
                <a:latin typeface="+mn-lt"/>
              </a:rPr>
              <a:t>majorally</a:t>
            </a:r>
            <a:r>
              <a:rPr lang="en-US" dirty="0">
                <a:latin typeface="+mn-lt"/>
              </a:rPr>
              <a:t> based on circuit switched technologies!</a:t>
            </a:r>
          </a:p>
          <a:p>
            <a:pPr lvl="0"/>
            <a:r>
              <a:rPr lang="en-US" dirty="0">
                <a:latin typeface="+mn-lt"/>
              </a:rPr>
              <a:t>So can not be connected directly connected to packet networks</a:t>
            </a:r>
          </a:p>
          <a:p>
            <a:pPr lvl="0"/>
            <a:r>
              <a:rPr lang="en-US" dirty="0">
                <a:latin typeface="+mn-lt"/>
              </a:rPr>
              <a:t>Technology to transport traditional services over  packet switched networks</a:t>
            </a:r>
          </a:p>
          <a:p>
            <a:pPr lvl="0"/>
            <a:r>
              <a:rPr lang="en-US" dirty="0">
                <a:latin typeface="+mn-lt"/>
              </a:rPr>
              <a:t>Circuit Emulation: TDM over packet switched network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977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>
          <a:xfrm>
            <a:off x="326225" y="5654174"/>
            <a:ext cx="8228763" cy="53821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2000"/>
              <a:t>Figure 4: Pseudowire Protocol Architecture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02788" y="1322018"/>
            <a:ext cx="5996132" cy="443829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6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body" idx="4294967295"/>
          </p:nvPr>
        </p:nvSpPr>
        <p:spPr>
          <a:xfrm>
            <a:off x="444110" y="1976822"/>
            <a:ext cx="8228763" cy="2827904"/>
          </a:xfrm>
        </p:spPr>
        <p:txBody>
          <a:bodyPr>
            <a:normAutofit fontScale="92500" lnSpcReduction="10000"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Encapsulation layer consists of 3 sub-layers:</a:t>
            </a:r>
          </a:p>
          <a:p>
            <a:pPr lvl="1" rtl="0" hangingPunct="0"/>
            <a:r>
              <a:rPr lang="en-US" dirty="0">
                <a:latin typeface="+mn-lt"/>
              </a:rPr>
              <a:t>Payload convergence: Encapsulate the payload</a:t>
            </a:r>
          </a:p>
          <a:p>
            <a:pPr lvl="1" rtl="0" hangingPunct="0"/>
            <a:r>
              <a:rPr lang="en-US" dirty="0">
                <a:latin typeface="+mn-lt"/>
              </a:rPr>
              <a:t>Timing: Timing and synchronizations within packet 			switched networks</a:t>
            </a:r>
          </a:p>
          <a:p>
            <a:pPr lvl="1" rtl="0" hangingPunct="0"/>
            <a:r>
              <a:rPr lang="en-US" dirty="0">
                <a:latin typeface="+mn-lt"/>
              </a:rPr>
              <a:t>Sequencing: Handles packet loss  and out of order 			issues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44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Outline	</a:t>
            </a:r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sz="2400" dirty="0">
                <a:latin typeface="+mn-lt"/>
              </a:rPr>
              <a:t>Introduction</a:t>
            </a:r>
          </a:p>
          <a:p>
            <a:pPr lvl="0"/>
            <a:r>
              <a:rPr lang="en-US" sz="2400" dirty="0">
                <a:latin typeface="+mn-lt"/>
              </a:rPr>
              <a:t>I. Traditional and Emerging Backhaul Technologies</a:t>
            </a:r>
          </a:p>
          <a:p>
            <a:pPr lvl="0"/>
            <a:r>
              <a:rPr lang="en-US" sz="2400" dirty="0">
                <a:latin typeface="+mn-lt"/>
              </a:rPr>
              <a:t>II. Prospective Wireless Technologies for </a:t>
            </a:r>
            <a:r>
              <a:rPr lang="en-US" sz="2400" dirty="0" err="1">
                <a:latin typeface="+mn-lt"/>
              </a:rPr>
              <a:t>Backhaule</a:t>
            </a:r>
            <a:r>
              <a:rPr lang="en-US" sz="2400" dirty="0">
                <a:latin typeface="+mn-lt"/>
              </a:rPr>
              <a:t> 	Solutions</a:t>
            </a:r>
          </a:p>
          <a:p>
            <a:pPr lvl="0"/>
            <a:r>
              <a:rPr lang="en-US" sz="2400" dirty="0">
                <a:latin typeface="+mn-lt"/>
              </a:rPr>
              <a:t>III. Timing and Synchronization In Current and 			Emerging </a:t>
            </a:r>
            <a:r>
              <a:rPr lang="en-US" sz="2400" dirty="0" err="1">
                <a:latin typeface="+mn-lt"/>
              </a:rPr>
              <a:t>Backhaule</a:t>
            </a:r>
            <a:r>
              <a:rPr lang="en-US" sz="2400" dirty="0">
                <a:latin typeface="+mn-lt"/>
              </a:rPr>
              <a:t> Solutions</a:t>
            </a:r>
          </a:p>
          <a:p>
            <a:pPr lvl="0"/>
            <a:r>
              <a:rPr lang="en-US" sz="2400" dirty="0">
                <a:latin typeface="+mn-lt"/>
              </a:rPr>
              <a:t>IV. Comparison Trends and Open Issues</a:t>
            </a:r>
          </a:p>
          <a:p>
            <a:pPr lvl="0"/>
            <a:endParaRPr lang="en-US" sz="24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173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/>
            <a:r>
              <a:rPr lang="en-US" sz="2900"/>
              <a:t>Payload types can be differentiated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45993" y="1604514"/>
            <a:ext cx="5450792" cy="4116610"/>
          </a:xfrm>
        </p:spPr>
      </p:pic>
      <p:sp>
        <p:nvSpPr>
          <p:cNvPr id="4" name=" 3"/>
          <p:cNvSpPr txBox="1">
            <a:spLocks noGrp="1"/>
          </p:cNvSpPr>
          <p:nvPr>
            <p:ph type="title" idx="4294967295"/>
          </p:nvPr>
        </p:nvSpPr>
        <p:spPr>
          <a:xfrm>
            <a:off x="549259" y="5732881"/>
            <a:ext cx="8228763" cy="48563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2000"/>
              <a:t>Figure 5: Pseudowire payload encapsulation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16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body" idx="4294967295"/>
          </p:nvPr>
        </p:nvSpPr>
        <p:spPr>
          <a:xfrm>
            <a:off x="457171" y="497390"/>
            <a:ext cx="8228763" cy="5084936"/>
          </a:xfrm>
        </p:spPr>
        <p:txBody>
          <a:bodyPr>
            <a:normAutofit fontScale="92500" lnSpcReduction="10000"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Encapsulation Techniques :</a:t>
            </a:r>
          </a:p>
          <a:p>
            <a:pPr lvl="1" rtl="0" hangingPunct="0"/>
            <a:r>
              <a:rPr lang="en-US" dirty="0">
                <a:latin typeface="+mn-lt"/>
              </a:rPr>
              <a:t>AAL1: Suitable for Constant Bit Rate</a:t>
            </a:r>
          </a:p>
          <a:p>
            <a:pPr lvl="1" rtl="0" hangingPunct="0"/>
            <a:r>
              <a:rPr lang="en-US" dirty="0">
                <a:latin typeface="+mn-lt"/>
              </a:rPr>
              <a:t>AAL2: Suitable for Variable Bit Rate</a:t>
            </a:r>
          </a:p>
          <a:p>
            <a:pPr lvl="0"/>
            <a:r>
              <a:rPr lang="en-US" dirty="0">
                <a:latin typeface="+mn-lt"/>
              </a:rPr>
              <a:t>Why Encapsulation Techniques ?</a:t>
            </a:r>
          </a:p>
          <a:p>
            <a:pPr lvl="1" rtl="0" hangingPunct="0"/>
            <a:r>
              <a:rPr lang="en-US" dirty="0">
                <a:latin typeface="+mn-lt"/>
              </a:rPr>
              <a:t>AAL’s general solution for transporting bit streams</a:t>
            </a:r>
          </a:p>
          <a:p>
            <a:pPr lvl="1" rtl="0" hangingPunct="0"/>
            <a:r>
              <a:rPr lang="en-US" dirty="0">
                <a:latin typeface="+mn-lt"/>
              </a:rPr>
              <a:t>Already deployed within and edge and at the edge of the public telephony system</a:t>
            </a:r>
          </a:p>
          <a:p>
            <a:pPr lvl="1" rtl="0" hangingPunct="0"/>
            <a:r>
              <a:rPr lang="en-US" dirty="0">
                <a:latin typeface="+mn-lt"/>
              </a:rPr>
              <a:t>Simplifies interworking  </a:t>
            </a:r>
          </a:p>
          <a:p>
            <a:pPr lvl="0"/>
            <a:r>
              <a:rPr lang="en-US" dirty="0">
                <a:latin typeface="+mn-lt"/>
              </a:rPr>
              <a:t>Reliably transfer voice-grade </a:t>
            </a:r>
            <a:r>
              <a:rPr lang="en-US" dirty="0" err="1">
                <a:latin typeface="+mn-lt"/>
              </a:rPr>
              <a:t>channels,data</a:t>
            </a:r>
            <a:r>
              <a:rPr lang="en-US" dirty="0">
                <a:latin typeface="+mn-lt"/>
              </a:rPr>
              <a:t>, and telephony systems</a:t>
            </a:r>
          </a:p>
          <a:p>
            <a:pPr lvl="1" hangingPunct="0">
              <a:spcBef>
                <a:spcPts val="1044"/>
              </a:spcBef>
              <a:buNone/>
            </a:pP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634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Issues!</a:t>
            </a:r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>
          <a:xfrm>
            <a:off x="561995" y="2068593"/>
            <a:ext cx="8228763" cy="2749196"/>
          </a:xfrm>
        </p:spPr>
        <p:txBody>
          <a:bodyPr>
            <a:normAutofit fontScale="92500" lnSpcReduction="20000"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Although having advantages of packet switched network, there are also technical issues</a:t>
            </a:r>
          </a:p>
          <a:p>
            <a:pPr lvl="1" rtl="0" hangingPunct="0"/>
            <a:r>
              <a:rPr lang="en-US" dirty="0">
                <a:latin typeface="+mn-lt"/>
              </a:rPr>
              <a:t>Timing synchronization: III. Section handles</a:t>
            </a:r>
          </a:p>
          <a:p>
            <a:pPr lvl="1" rtl="0" hangingPunct="0"/>
            <a:r>
              <a:rPr lang="en-US" dirty="0" err="1">
                <a:latin typeface="+mn-lt"/>
              </a:rPr>
              <a:t>QoS</a:t>
            </a:r>
            <a:r>
              <a:rPr lang="en-US" dirty="0">
                <a:latin typeface="+mn-lt"/>
              </a:rPr>
              <a:t>: difficult to offer </a:t>
            </a:r>
            <a:r>
              <a:rPr lang="en-US" dirty="0" err="1">
                <a:latin typeface="+mn-lt"/>
              </a:rPr>
              <a:t>QoS</a:t>
            </a:r>
            <a:r>
              <a:rPr lang="en-US" dirty="0">
                <a:latin typeface="+mn-lt"/>
              </a:rPr>
              <a:t> guarantee</a:t>
            </a:r>
          </a:p>
          <a:p>
            <a:pPr lvl="1" rtl="0" hangingPunct="0"/>
            <a:r>
              <a:rPr lang="en-US" dirty="0">
                <a:latin typeface="+mn-lt"/>
              </a:rPr>
              <a:t>Packet efficiency: header size comparable to the 	payload size</a:t>
            </a:r>
          </a:p>
          <a:p>
            <a:pPr lvl="1" rtl="0" hangingPunct="0"/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16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>
          <a:xfrm>
            <a:off x="300101" y="849449"/>
            <a:ext cx="8228763" cy="81319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Last talk on Pseudowire</a:t>
            </a:r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>
          <a:xfrm>
            <a:off x="457171" y="2435021"/>
            <a:ext cx="8228763" cy="3089499"/>
          </a:xfrm>
        </p:spPr>
        <p:txBody>
          <a:bodyPr>
            <a:normAutofit fontScale="92500" lnSpcReduction="10000"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/>
              <a:t>Pseudowire can handle:</a:t>
            </a:r>
          </a:p>
          <a:p>
            <a:pPr lvl="1" rtl="0" hangingPunct="0"/>
            <a:r>
              <a:rPr lang="en-US"/>
              <a:t>Out of order issues: Re-sequence packet when 	possible</a:t>
            </a:r>
          </a:p>
          <a:p>
            <a:pPr lvl="1" rtl="0" hangingPunct="0"/>
            <a:r>
              <a:rPr lang="en-US"/>
              <a:t>Packet loss issues: Frame loss detection recognizes losses by tracking sequence number of received packets. Packet Loss Concealment(PLC) is applied to replace lost bits  </a:t>
            </a:r>
          </a:p>
          <a:p>
            <a:pPr lvl="1" rtl="0" hangingPunct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226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II. </a:t>
            </a:r>
            <a:r>
              <a:rPr lang="tr-TR" dirty="0"/>
              <a:t>PROSPECTIVE WIRELESS SOLUTIONS FOR BACKHAUL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24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tr-TR" sz="4400" dirty="0"/>
          </a:p>
          <a:p>
            <a:pPr marL="514350" indent="-514350">
              <a:buFont typeface="+mj-lt"/>
              <a:buAutoNum type="arabicPeriod"/>
            </a:pPr>
            <a:r>
              <a:rPr lang="tr-TR" sz="4400" dirty="0"/>
              <a:t>Wi-Fi Network Technology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4400" dirty="0"/>
              <a:t>WiMax Network Technology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25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</a:t>
            </a:r>
            <a:r>
              <a:rPr lang="tr-TR" dirty="0"/>
              <a:t>-Fi Network </a:t>
            </a:r>
            <a:r>
              <a:rPr lang="tr-TR" dirty="0" err="1"/>
              <a:t>Technology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/>
              <a:t>Wi</a:t>
            </a:r>
            <a:r>
              <a:rPr lang="tr-TR" dirty="0"/>
              <a:t>-Fi </a:t>
            </a:r>
            <a:r>
              <a:rPr lang="tr-TR" dirty="0" err="1"/>
              <a:t>Designed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indoor</a:t>
            </a:r>
            <a:r>
              <a:rPr lang="tr-TR" dirty="0"/>
              <a:t> </a:t>
            </a:r>
            <a:r>
              <a:rPr lang="tr-TR" dirty="0" err="1"/>
              <a:t>usage</a:t>
            </a:r>
            <a:r>
              <a:rPr lang="tr-TR" dirty="0"/>
              <a:t>.</a:t>
            </a:r>
          </a:p>
          <a:p>
            <a:r>
              <a:rPr lang="tr-TR" dirty="0" err="1"/>
              <a:t>Based</a:t>
            </a:r>
            <a:r>
              <a:rPr lang="tr-TR" dirty="0"/>
              <a:t> on IEEE 802.11 </a:t>
            </a:r>
            <a:r>
              <a:rPr lang="tr-TR" dirty="0" err="1"/>
              <a:t>standards</a:t>
            </a:r>
            <a:r>
              <a:rPr lang="tr-TR" dirty="0"/>
              <a:t>.</a:t>
            </a:r>
          </a:p>
          <a:p>
            <a:r>
              <a:rPr lang="tr-TR" dirty="0" err="1"/>
              <a:t>Operates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5 GHz </a:t>
            </a:r>
            <a:r>
              <a:rPr lang="tr-TR" dirty="0" err="1"/>
              <a:t>and</a:t>
            </a:r>
            <a:r>
              <a:rPr lang="tr-TR" dirty="0"/>
              <a:t> 2.4 GHz </a:t>
            </a:r>
            <a:r>
              <a:rPr lang="tr-TR" dirty="0" err="1"/>
              <a:t>unlicensed</a:t>
            </a:r>
            <a:r>
              <a:rPr lang="tr-TR" dirty="0"/>
              <a:t> </a:t>
            </a:r>
            <a:r>
              <a:rPr lang="tr-TR" dirty="0" err="1"/>
              <a:t>bands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987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Advances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Extensions Of </a:t>
            </a:r>
            <a:r>
              <a:rPr lang="tr-TR" dirty="0" err="1"/>
              <a:t>Wi</a:t>
            </a:r>
            <a:r>
              <a:rPr lang="tr-TR" dirty="0"/>
              <a:t>-Fi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sz="2800" dirty="0"/>
              <a:t>Recent research advances in industry and academia shows that Wi-Fi connectivity up to 38 km </a:t>
            </a:r>
            <a:r>
              <a:rPr lang="tr-TR" sz="2800" dirty="0" smtClean="0"/>
              <a:t>(3-5).</a:t>
            </a:r>
            <a:endParaRPr lang="tr-TR" sz="2800" dirty="0"/>
          </a:p>
          <a:p>
            <a:endParaRPr lang="tr-TR" sz="2800" dirty="0"/>
          </a:p>
          <a:p>
            <a:r>
              <a:rPr lang="tr-TR" sz="2800" dirty="0"/>
              <a:t>Several Wi-Fi router manufacturers have added proprietary extensions to their 802.11 products to support 108 Mbit/s. </a:t>
            </a:r>
            <a:r>
              <a:rPr lang="tr-TR" sz="2800" dirty="0" smtClean="0"/>
              <a:t>(</a:t>
            </a:r>
            <a:r>
              <a:rPr lang="tr-TR" sz="2800" dirty="0"/>
              <a:t>6</a:t>
            </a:r>
            <a:r>
              <a:rPr lang="tr-TR" sz="2800" dirty="0" smtClean="0"/>
              <a:t>)</a:t>
            </a:r>
            <a:endParaRPr lang="tr-TR" sz="2800" dirty="0"/>
          </a:p>
          <a:p>
            <a:pPr marL="114300" indent="0">
              <a:buNone/>
            </a:pPr>
            <a:r>
              <a:rPr lang="tr-TR" dirty="0"/>
              <a:t/>
            </a:r>
            <a:br>
              <a:rPr lang="tr-TR" dirty="0"/>
            </a:b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3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0000"/>
                </a:solidFill>
                <a:latin typeface="Calibri"/>
              </a:rPr>
              <a:t>IEEE 802.11n</a:t>
            </a:r>
            <a:endParaRPr lang="tr-TR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sz="3600" dirty="0"/>
              <a:t>IEEE 802.11n standard significantly improves the network thoughput of up to 600 Mbit/s by using MIMO (Multiple input Multiple output) </a:t>
            </a:r>
            <a:r>
              <a:rPr lang="tr-TR" sz="3600" dirty="0" smtClean="0"/>
              <a:t>(</a:t>
            </a:r>
            <a:r>
              <a:rPr lang="tr-TR" sz="3600" dirty="0"/>
              <a:t>7</a:t>
            </a:r>
            <a:r>
              <a:rPr lang="tr-TR" sz="3600" dirty="0" smtClean="0"/>
              <a:t>)</a:t>
            </a:r>
            <a:endParaRPr lang="tr-TR" sz="36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71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IEEE 802.11g</a:t>
            </a:r>
            <a:endParaRPr lang="tr-TR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solidFill>
                  <a:srgbClr val="000000"/>
                </a:solidFill>
                <a:latin typeface="Calibri"/>
              </a:rPr>
              <a:t>802.11g is </a:t>
            </a:r>
            <a:r>
              <a:rPr lang="tr-TR" dirty="0" err="1">
                <a:solidFill>
                  <a:srgbClr val="000000"/>
                </a:solidFill>
                <a:latin typeface="Calibri"/>
              </a:rPr>
              <a:t>offers</a:t>
            </a:r>
          </a:p>
          <a:p>
            <a:pPr lvl="1"/>
            <a:r>
              <a:rPr lang="tr-TR" dirty="0">
                <a:solidFill>
                  <a:srgbClr val="000000"/>
                </a:solidFill>
                <a:latin typeface="Calibri"/>
              </a:rPr>
              <a:t>22 </a:t>
            </a:r>
            <a:r>
              <a:rPr lang="tr-TR" dirty="0" err="1">
                <a:solidFill>
                  <a:srgbClr val="000000"/>
                </a:solidFill>
                <a:latin typeface="Calibri"/>
              </a:rPr>
              <a:t>Mbit</a:t>
            </a:r>
            <a:r>
              <a:rPr lang="tr-TR" dirty="0">
                <a:solidFill>
                  <a:srgbClr val="000000"/>
                </a:solidFill>
                <a:latin typeface="Calibri"/>
              </a:rPr>
              <a:t>/s </a:t>
            </a:r>
            <a:r>
              <a:rPr lang="tr-TR" dirty="0" err="1">
                <a:solidFill>
                  <a:srgbClr val="000000"/>
                </a:solidFill>
                <a:latin typeface="Calibri"/>
              </a:rPr>
              <a:t>over</a:t>
            </a:r>
            <a:r>
              <a:rPr lang="tr-TR" dirty="0">
                <a:solidFill>
                  <a:srgbClr val="000000"/>
                </a:solidFill>
                <a:latin typeface="Calibri"/>
              </a:rPr>
              <a:t> 10 km in </a:t>
            </a:r>
            <a:r>
              <a:rPr lang="tr-TR" dirty="0" err="1">
                <a:solidFill>
                  <a:srgbClr val="000000"/>
                </a:solidFill>
                <a:latin typeface="Calibri"/>
              </a:rPr>
              <a:t>Orthogonal</a:t>
            </a:r>
            <a:r>
              <a:rPr lang="tr-TR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alibri"/>
              </a:rPr>
              <a:t>Frequency</a:t>
            </a:r>
            <a:r>
              <a:rPr lang="tr-TR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alibri"/>
              </a:rPr>
              <a:t>Division</a:t>
            </a:r>
            <a:r>
              <a:rPr lang="tr-TR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alibri"/>
              </a:rPr>
              <a:t>Multiplexing</a:t>
            </a:r>
            <a:r>
              <a:rPr lang="tr-TR" dirty="0">
                <a:solidFill>
                  <a:srgbClr val="000000"/>
                </a:solidFill>
                <a:latin typeface="Calibri"/>
              </a:rPr>
              <a:t> (OFDM) </a:t>
            </a:r>
            <a:r>
              <a:rPr lang="tr-TR" dirty="0" err="1">
                <a:solidFill>
                  <a:srgbClr val="000000"/>
                </a:solidFill>
                <a:latin typeface="Calibri"/>
              </a:rPr>
              <a:t>mode</a:t>
            </a:r>
          </a:p>
          <a:p>
            <a:pPr lvl="1"/>
            <a:r>
              <a:rPr lang="tr-TR" dirty="0" err="1">
                <a:solidFill>
                  <a:srgbClr val="000000"/>
                </a:solidFill>
                <a:latin typeface="Calibri"/>
              </a:rPr>
              <a:t>Approximately</a:t>
            </a:r>
            <a:r>
              <a:rPr lang="tr-TR" dirty="0">
                <a:solidFill>
                  <a:srgbClr val="000000"/>
                </a:solidFill>
                <a:latin typeface="Calibri"/>
              </a:rPr>
              <a:t> 40 km in Direct </a:t>
            </a:r>
            <a:r>
              <a:rPr lang="tr-TR" dirty="0" err="1">
                <a:solidFill>
                  <a:srgbClr val="000000"/>
                </a:solidFill>
                <a:latin typeface="Calibri"/>
              </a:rPr>
              <a:t>Sequence</a:t>
            </a:r>
            <a:r>
              <a:rPr lang="tr-TR" dirty="0">
                <a:solidFill>
                  <a:srgbClr val="000000"/>
                </a:solidFill>
                <a:latin typeface="Calibri"/>
              </a:rPr>
              <a:t> Spread </a:t>
            </a:r>
            <a:r>
              <a:rPr lang="tr-TR" dirty="0" err="1">
                <a:solidFill>
                  <a:srgbClr val="000000"/>
                </a:solidFill>
                <a:latin typeface="Calibri"/>
              </a:rPr>
              <a:t>Spectrum</a:t>
            </a:r>
            <a:r>
              <a:rPr lang="tr-TR" dirty="0">
                <a:solidFill>
                  <a:srgbClr val="000000"/>
                </a:solidFill>
                <a:latin typeface="Calibri"/>
              </a:rPr>
              <a:t> (DSSS) </a:t>
            </a:r>
            <a:r>
              <a:rPr lang="tr-TR" dirty="0" err="1">
                <a:solidFill>
                  <a:srgbClr val="000000"/>
                </a:solidFill>
                <a:latin typeface="Calibri"/>
              </a:rPr>
              <a:t>mode</a:t>
            </a:r>
            <a:r>
              <a:rPr lang="tr-TR" dirty="0">
                <a:solidFill>
                  <a:srgbClr val="000000"/>
                </a:solidFill>
                <a:latin typeface="Calibri"/>
              </a:rPr>
              <a:t> at </a:t>
            </a:r>
            <a:r>
              <a:rPr lang="tr-TR" dirty="0" err="1">
                <a:solidFill>
                  <a:srgbClr val="000000"/>
                </a:solidFill>
                <a:latin typeface="Calibri"/>
              </a:rPr>
              <a:t>lower</a:t>
            </a:r>
            <a:r>
              <a:rPr lang="tr-TR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alibri"/>
              </a:rPr>
              <a:t>rates</a:t>
            </a:r>
            <a:r>
              <a:rPr lang="tr-TR" dirty="0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651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What Is Mobile </a:t>
            </a:r>
            <a:r>
              <a:rPr lang="en-US" dirty="0" smtClean="0"/>
              <a:t>Backhaul?</a:t>
            </a:r>
            <a:endParaRPr lang="en-US" dirty="0"/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 anchor="ctr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It is a term used to describe </a:t>
            </a:r>
            <a:r>
              <a:rPr lang="en-US" dirty="0" smtClean="0">
                <a:latin typeface="+mn-lt"/>
              </a:rPr>
              <a:t>connectivity between </a:t>
            </a:r>
            <a:r>
              <a:rPr lang="en-US" dirty="0">
                <a:latin typeface="+mn-lt"/>
              </a:rPr>
              <a:t>base stations and radio controllers in mobile systems over a variety of transport media.[1]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201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pic>
        <p:nvPicPr>
          <p:cNvPr id="4" name="Content Placeholder 3" descr="wif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281" y="1046177"/>
            <a:ext cx="6054115" cy="45259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30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Challenges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/>
              <a:t>Physical</a:t>
            </a:r>
            <a:r>
              <a:rPr lang="tr-TR" dirty="0"/>
              <a:t> </a:t>
            </a:r>
            <a:r>
              <a:rPr lang="tr-TR" dirty="0" err="1"/>
              <a:t>Layer</a:t>
            </a:r>
          </a:p>
          <a:p>
            <a:pPr lvl="1"/>
            <a:r>
              <a:rPr lang="tr-TR" dirty="0"/>
              <a:t>802.11b </a:t>
            </a:r>
            <a:r>
              <a:rPr lang="tr-TR" dirty="0" err="1"/>
              <a:t>uses</a:t>
            </a:r>
            <a:r>
              <a:rPr lang="tr-TR" dirty="0"/>
              <a:t> DSSS </a:t>
            </a:r>
            <a:r>
              <a:rPr lang="tr-TR" dirty="0" err="1"/>
              <a:t>modulation</a:t>
            </a:r>
            <a:r>
              <a:rPr lang="tr-TR" dirty="0"/>
              <a:t> </a:t>
            </a:r>
            <a:r>
              <a:rPr lang="tr-TR" dirty="0" err="1"/>
              <a:t>to</a:t>
            </a:r>
            <a:r>
              <a:rPr lang="tr-TR" dirty="0"/>
              <a:t> </a:t>
            </a:r>
            <a:r>
              <a:rPr lang="tr-TR" dirty="0" err="1"/>
              <a:t>avoid</a:t>
            </a:r>
            <a:r>
              <a:rPr lang="tr-TR" dirty="0"/>
              <a:t> spread </a:t>
            </a:r>
            <a:r>
              <a:rPr lang="tr-TR" dirty="0" err="1"/>
              <a:t>over</a:t>
            </a:r>
            <a:r>
              <a:rPr lang="tr-TR" dirty="0"/>
              <a:t> a </a:t>
            </a:r>
            <a:r>
              <a:rPr lang="tr-TR" dirty="0" err="1"/>
              <a:t>large</a:t>
            </a:r>
            <a:r>
              <a:rPr lang="tr-TR" dirty="0"/>
              <a:t> </a:t>
            </a:r>
            <a:r>
              <a:rPr lang="tr-TR" dirty="0" err="1"/>
              <a:t>bandwidth</a:t>
            </a:r>
            <a:r>
              <a:rPr lang="tr-TR" dirty="0"/>
              <a:t>.</a:t>
            </a:r>
          </a:p>
          <a:p>
            <a:r>
              <a:rPr lang="tr-TR" dirty="0"/>
              <a:t>MAC </a:t>
            </a:r>
            <a:r>
              <a:rPr lang="tr-TR" dirty="0" err="1"/>
              <a:t>Layer</a:t>
            </a:r>
          </a:p>
          <a:p>
            <a:pPr lvl="1"/>
            <a:r>
              <a:rPr lang="tr-TR" dirty="0" err="1"/>
              <a:t>Parameters</a:t>
            </a:r>
            <a:r>
              <a:rPr lang="tr-TR" dirty="0"/>
              <a:t> not </a:t>
            </a:r>
            <a:r>
              <a:rPr lang="tr-TR" dirty="0" err="1"/>
              <a:t>suitable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outdoor</a:t>
            </a:r>
            <a:r>
              <a:rPr lang="tr-TR" dirty="0"/>
              <a:t> </a:t>
            </a:r>
            <a:r>
              <a:rPr lang="tr-TR" dirty="0" err="1"/>
              <a:t>scenarios</a:t>
            </a:r>
            <a:r>
              <a:rPr lang="tr-TR" dirty="0"/>
              <a:t> (</a:t>
            </a:r>
            <a:r>
              <a:rPr lang="tr-TR" dirty="0" err="1"/>
              <a:t>E.g</a:t>
            </a:r>
            <a:r>
              <a:rPr lang="tr-TR" dirty="0"/>
              <a:t>. </a:t>
            </a:r>
            <a:r>
              <a:rPr lang="tr-TR" dirty="0" err="1"/>
              <a:t>ack</a:t>
            </a:r>
            <a:r>
              <a:rPr lang="tr-TR" dirty="0"/>
              <a:t> </a:t>
            </a:r>
            <a:r>
              <a:rPr lang="tr-TR" dirty="0" err="1"/>
              <a:t>timeout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Contention</a:t>
            </a:r>
            <a:r>
              <a:rPr lang="tr-TR" dirty="0"/>
              <a:t> </a:t>
            </a:r>
            <a:r>
              <a:rPr lang="tr-TR" dirty="0" err="1"/>
              <a:t>Window</a:t>
            </a:r>
            <a:r>
              <a:rPr lang="tr-TR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780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</a:t>
            </a:r>
            <a:r>
              <a:rPr lang="tr-TR" dirty="0"/>
              <a:t>-Fi Network </a:t>
            </a:r>
            <a:r>
              <a:rPr lang="tr-TR" dirty="0" err="1"/>
              <a:t>Technology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/>
              <a:t>Offers</a:t>
            </a:r>
            <a:r>
              <a:rPr lang="tr-TR" dirty="0"/>
              <a:t> </a:t>
            </a:r>
            <a:r>
              <a:rPr lang="tr-TR" dirty="0" err="1"/>
              <a:t>potential</a:t>
            </a:r>
            <a:r>
              <a:rPr lang="tr-TR" dirty="0"/>
              <a:t> </a:t>
            </a:r>
            <a:r>
              <a:rPr lang="tr-TR" dirty="0" err="1"/>
              <a:t>solution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 </a:t>
            </a:r>
            <a:r>
              <a:rPr lang="tr-TR" dirty="0" err="1"/>
              <a:t>backhaul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 a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.</a:t>
            </a:r>
          </a:p>
          <a:p>
            <a:r>
              <a:rPr lang="tr-TR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tr-TR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alibri"/>
              </a:rPr>
              <a:t>support</a:t>
            </a:r>
            <a:r>
              <a:rPr lang="tr-TR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tr-TR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alibri"/>
              </a:rPr>
              <a:t>required</a:t>
            </a:r>
            <a:r>
              <a:rPr lang="tr-TR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alibri"/>
              </a:rPr>
              <a:t>QoS</a:t>
            </a:r>
            <a:r>
              <a:rPr lang="tr-TR" dirty="0">
                <a:solidFill>
                  <a:srgbClr val="000000"/>
                </a:solidFill>
                <a:latin typeface="Calibri"/>
              </a:rPr>
              <a:t> in a </a:t>
            </a:r>
            <a:r>
              <a:rPr lang="tr-TR" dirty="0" err="1">
                <a:solidFill>
                  <a:srgbClr val="000000"/>
                </a:solidFill>
                <a:latin typeface="Calibri"/>
              </a:rPr>
              <a:t>backhaul</a:t>
            </a:r>
            <a:r>
              <a:rPr lang="tr-TR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alibri"/>
              </a:rPr>
              <a:t>application</a:t>
            </a:r>
            <a:r>
              <a:rPr lang="tr-TR" dirty="0">
                <a:solidFill>
                  <a:srgbClr val="000000"/>
                </a:solidFill>
                <a:latin typeface="Calibri"/>
              </a:rPr>
              <a:t>. </a:t>
            </a:r>
            <a:r>
              <a:rPr lang="tr-TR" dirty="0" err="1">
                <a:solidFill>
                  <a:srgbClr val="000000"/>
                </a:solidFill>
                <a:latin typeface="Calibri"/>
              </a:rPr>
              <a:t>Wi</a:t>
            </a:r>
            <a:r>
              <a:rPr lang="tr-TR" dirty="0">
                <a:solidFill>
                  <a:srgbClr val="000000"/>
                </a:solidFill>
                <a:latin typeface="Calibri"/>
              </a:rPr>
              <a:t>-Fi </a:t>
            </a:r>
            <a:r>
              <a:rPr lang="tr-TR" dirty="0" err="1">
                <a:solidFill>
                  <a:srgbClr val="000000"/>
                </a:solidFill>
                <a:latin typeface="Calibri"/>
              </a:rPr>
              <a:t>must</a:t>
            </a:r>
            <a:r>
              <a:rPr lang="tr-TR" dirty="0">
                <a:solidFill>
                  <a:srgbClr val="000000"/>
                </a:solidFill>
                <a:latin typeface="Calibri"/>
              </a:rPr>
              <a:t> be </a:t>
            </a:r>
            <a:r>
              <a:rPr lang="tr-TR" dirty="0" err="1">
                <a:solidFill>
                  <a:srgbClr val="000000"/>
                </a:solidFill>
                <a:latin typeface="Calibri"/>
              </a:rPr>
              <a:t>deployed</a:t>
            </a:r>
            <a:r>
              <a:rPr lang="tr-TR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alibri"/>
              </a:rPr>
              <a:t>beyond</a:t>
            </a:r>
            <a:r>
              <a:rPr lang="tr-TR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tr-TR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alibri"/>
              </a:rPr>
              <a:t>standard</a:t>
            </a:r>
            <a:r>
              <a:rPr lang="tr-TR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alibri"/>
              </a:rPr>
              <a:t>configurations</a:t>
            </a:r>
            <a:r>
              <a:rPr lang="tr-TR" dirty="0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733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WiMax</a:t>
            </a:r>
            <a:r>
              <a:rPr lang="tr-TR" dirty="0"/>
              <a:t> Network </a:t>
            </a:r>
            <a:r>
              <a:rPr lang="tr-TR" dirty="0" err="1"/>
              <a:t>Technology</a:t>
            </a:r>
            <a:endParaRPr lang="tr-TR" dirty="0" err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/>
              <a:t>WiMax</a:t>
            </a:r>
            <a:r>
              <a:rPr lang="tr-TR" dirty="0"/>
              <a:t> </a:t>
            </a:r>
            <a:r>
              <a:rPr lang="tr-TR" dirty="0" err="1"/>
              <a:t>designed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outdoor</a:t>
            </a:r>
            <a:r>
              <a:rPr lang="tr-TR" dirty="0"/>
              <a:t> </a:t>
            </a:r>
            <a:r>
              <a:rPr lang="tr-TR" dirty="0" err="1"/>
              <a:t>usage</a:t>
            </a:r>
            <a:r>
              <a:rPr lang="tr-TR" dirty="0"/>
              <a:t>.</a:t>
            </a:r>
          </a:p>
          <a:p>
            <a:r>
              <a:rPr lang="tr-TR" dirty="0" err="1"/>
              <a:t>Defined</a:t>
            </a:r>
            <a:r>
              <a:rPr lang="tr-TR" dirty="0"/>
              <a:t> in IEEE 802.16</a:t>
            </a:r>
          </a:p>
          <a:p>
            <a:r>
              <a:rPr lang="tr-TR" dirty="0" err="1"/>
              <a:t>Based</a:t>
            </a:r>
            <a:r>
              <a:rPr lang="tr-TR" dirty="0"/>
              <a:t> on OFDM (</a:t>
            </a:r>
            <a:r>
              <a:rPr lang="tr-TR" dirty="0" err="1"/>
              <a:t>Orthogonal</a:t>
            </a:r>
            <a:r>
              <a:rPr lang="tr-TR" dirty="0"/>
              <a:t> </a:t>
            </a:r>
            <a:r>
              <a:rPr lang="tr-TR" dirty="0" err="1"/>
              <a:t>frequency-divison</a:t>
            </a:r>
            <a:r>
              <a:rPr lang="tr-TR" dirty="0"/>
              <a:t> </a:t>
            </a:r>
            <a:r>
              <a:rPr lang="tr-TR" dirty="0" err="1"/>
              <a:t>multiplexing</a:t>
            </a:r>
            <a:r>
              <a:rPr lang="tr-TR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4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WiMax</a:t>
            </a:r>
            <a:r>
              <a:rPr lang="tr-TR" dirty="0"/>
              <a:t> Network </a:t>
            </a:r>
            <a:r>
              <a:rPr lang="tr-TR" dirty="0" err="1"/>
              <a:t>Technology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sz="2800" dirty="0" err="1">
                <a:solidFill>
                  <a:srgbClr val="000000"/>
                </a:solidFill>
                <a:latin typeface="Calibri"/>
              </a:rPr>
              <a:t>Unlicensed</a:t>
            </a:r>
            <a:r>
              <a:rPr lang="tr-TR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800" dirty="0" err="1">
                <a:solidFill>
                  <a:srgbClr val="000000"/>
                </a:solidFill>
                <a:latin typeface="Calibri"/>
              </a:rPr>
              <a:t>band</a:t>
            </a:r>
            <a:r>
              <a:rPr lang="tr-TR" sz="2800" dirty="0">
                <a:solidFill>
                  <a:srgbClr val="000000"/>
                </a:solidFill>
                <a:latin typeface="Calibri"/>
              </a:rPr>
              <a:t> 2.4 GHz </a:t>
            </a:r>
            <a:r>
              <a:rPr lang="tr-TR" sz="2800" dirty="0" err="1">
                <a:solidFill>
                  <a:srgbClr val="000000"/>
                </a:solidFill>
                <a:latin typeface="Calibri"/>
              </a:rPr>
              <a:t>and</a:t>
            </a:r>
            <a:r>
              <a:rPr lang="tr-TR" sz="2800" dirty="0">
                <a:solidFill>
                  <a:srgbClr val="000000"/>
                </a:solidFill>
                <a:latin typeface="Calibri"/>
              </a:rPr>
              <a:t> 5.8 GHz</a:t>
            </a:r>
          </a:p>
          <a:p>
            <a:r>
              <a:rPr lang="tr-TR" sz="2800" dirty="0" err="1">
                <a:solidFill>
                  <a:srgbClr val="000000"/>
                </a:solidFill>
                <a:latin typeface="Calibri"/>
              </a:rPr>
              <a:t>Licensed</a:t>
            </a:r>
            <a:r>
              <a:rPr lang="tr-TR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sz="2800" dirty="0" err="1">
                <a:solidFill>
                  <a:srgbClr val="000000"/>
                </a:solidFill>
                <a:latin typeface="Calibri"/>
              </a:rPr>
              <a:t>band</a:t>
            </a:r>
            <a:r>
              <a:rPr lang="tr-TR" sz="2800" dirty="0">
                <a:solidFill>
                  <a:srgbClr val="000000"/>
                </a:solidFill>
                <a:latin typeface="Calibri"/>
              </a:rPr>
              <a:t> 700MHz, 2.3 GHz, 2.5 GHz </a:t>
            </a:r>
            <a:r>
              <a:rPr lang="tr-TR" sz="2800" dirty="0" err="1">
                <a:solidFill>
                  <a:srgbClr val="000000"/>
                </a:solidFill>
                <a:latin typeface="Calibri"/>
              </a:rPr>
              <a:t>and</a:t>
            </a:r>
            <a:r>
              <a:rPr lang="tr-TR" sz="2800" dirty="0">
                <a:solidFill>
                  <a:srgbClr val="000000"/>
                </a:solidFill>
                <a:latin typeface="Calibri"/>
              </a:rPr>
              <a:t> 3.5 GHz</a:t>
            </a:r>
          </a:p>
          <a:p>
            <a:r>
              <a:rPr lang="tr-TR" sz="2800" dirty="0">
                <a:latin typeface="Calibri"/>
              </a:rPr>
              <a:t>Theoretically, single channel data rates up to 75 MBit/s and up to 350 Mbit/s via multiple channel aggregation </a:t>
            </a:r>
            <a:r>
              <a:rPr lang="tr-TR" sz="2800" dirty="0" smtClean="0">
                <a:latin typeface="Calibri"/>
              </a:rPr>
              <a:t>(</a:t>
            </a:r>
            <a:r>
              <a:rPr lang="tr-TR" sz="2800" dirty="0">
                <a:latin typeface="Calibri"/>
              </a:rPr>
              <a:t>8</a:t>
            </a:r>
            <a:r>
              <a:rPr lang="tr-TR" sz="2800" dirty="0" smtClean="0">
                <a:latin typeface="Calibri"/>
              </a:rPr>
              <a:t>)</a:t>
            </a:r>
            <a:endParaRPr lang="tr-TR" sz="2800" dirty="0">
              <a:latin typeface="Calibri"/>
            </a:endParaRPr>
          </a:p>
          <a:p>
            <a:r>
              <a:rPr lang="tr-TR" sz="2800" dirty="0">
                <a:latin typeface="Calibri"/>
              </a:rPr>
              <a:t>Supports approximately 50 km for single-hop </a:t>
            </a:r>
            <a:r>
              <a:rPr lang="tr-TR" sz="2800" dirty="0" smtClean="0">
                <a:latin typeface="Calibri"/>
              </a:rPr>
              <a:t>(</a:t>
            </a:r>
            <a:r>
              <a:rPr lang="tr-TR" sz="2800" dirty="0">
                <a:latin typeface="Calibri"/>
              </a:rPr>
              <a:t>9</a:t>
            </a:r>
            <a:r>
              <a:rPr lang="tr-TR" sz="2800" dirty="0" smtClean="0">
                <a:latin typeface="Calibri"/>
              </a:rPr>
              <a:t>)</a:t>
            </a:r>
            <a:endParaRPr lang="tr-TR" sz="2800" dirty="0">
              <a:latin typeface="Calibri"/>
            </a:endParaRPr>
          </a:p>
          <a:p>
            <a:endParaRPr lang="tr-TR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481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WiMax</a:t>
            </a:r>
            <a:r>
              <a:rPr lang="tr-TR" dirty="0"/>
              <a:t> Network </a:t>
            </a:r>
            <a:r>
              <a:rPr lang="tr-TR" dirty="0" err="1"/>
              <a:t>Technology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greater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bandwidth</a:t>
            </a:r>
            <a:r>
              <a:rPr lang="tr-TR" dirty="0"/>
              <a:t> </a:t>
            </a:r>
            <a:r>
              <a:rPr lang="tr-TR" dirty="0" err="1"/>
              <a:t>capacity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shorter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coverage</a:t>
            </a:r>
            <a:r>
              <a:rPr lang="tr-TR" dirty="0"/>
              <a:t> </a:t>
            </a:r>
            <a:r>
              <a:rPr lang="tr-TR" dirty="0" err="1"/>
              <a:t>range</a:t>
            </a:r>
            <a:r>
              <a:rPr lang="tr-TR" dirty="0"/>
              <a:t>.</a:t>
            </a:r>
          </a:p>
          <a:p>
            <a:r>
              <a:rPr lang="tr-TR" dirty="0"/>
              <a:t>MIMO </a:t>
            </a:r>
            <a:r>
              <a:rPr lang="tr-TR" dirty="0" err="1"/>
              <a:t>enhance</a:t>
            </a:r>
            <a:r>
              <a:rPr lang="tr-TR" dirty="0"/>
              <a:t> </a:t>
            </a:r>
            <a:r>
              <a:rPr lang="tr-TR" dirty="0" err="1"/>
              <a:t>WiMax</a:t>
            </a:r>
            <a:r>
              <a:rPr lang="tr-TR" dirty="0"/>
              <a:t> </a:t>
            </a:r>
            <a:r>
              <a:rPr lang="tr-TR" dirty="0" err="1"/>
              <a:t>throughput</a:t>
            </a:r>
            <a:r>
              <a:rPr lang="tr-TR" dirty="0"/>
              <a:t>.</a:t>
            </a:r>
          </a:p>
          <a:p>
            <a:r>
              <a:rPr lang="tr-TR" dirty="0" err="1"/>
              <a:t>Supports</a:t>
            </a:r>
            <a:r>
              <a:rPr lang="tr-TR" dirty="0"/>
              <a:t> </a:t>
            </a:r>
            <a:r>
              <a:rPr lang="tr-TR" dirty="0" err="1"/>
              <a:t>bandwidth</a:t>
            </a:r>
            <a:r>
              <a:rPr lang="tr-TR" dirty="0"/>
              <a:t> </a:t>
            </a:r>
            <a:r>
              <a:rPr lang="tr-TR" dirty="0" err="1"/>
              <a:t>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481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WiMax</a:t>
            </a:r>
            <a:r>
              <a:rPr lang="tr-TR" dirty="0"/>
              <a:t> Network </a:t>
            </a:r>
            <a:r>
              <a:rPr lang="tr-TR" dirty="0" err="1"/>
              <a:t>Technology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/>
              <a:t>Recent</a:t>
            </a:r>
            <a:r>
              <a:rPr lang="tr-TR" dirty="0"/>
              <a:t> </a:t>
            </a:r>
            <a:r>
              <a:rPr lang="tr-TR" dirty="0" err="1"/>
              <a:t>WiMax</a:t>
            </a:r>
            <a:r>
              <a:rPr lang="tr-TR" dirty="0"/>
              <a:t> </a:t>
            </a:r>
            <a:r>
              <a:rPr lang="tr-TR" dirty="0" err="1"/>
              <a:t>backhaul</a:t>
            </a:r>
            <a:r>
              <a:rPr lang="tr-TR" dirty="0"/>
              <a:t> </a:t>
            </a:r>
            <a:r>
              <a:rPr lang="tr-TR" dirty="0" err="1"/>
              <a:t>products</a:t>
            </a:r>
            <a:r>
              <a:rPr lang="tr-TR" dirty="0"/>
              <a:t> can be </a:t>
            </a:r>
            <a:r>
              <a:rPr lang="tr-TR" dirty="0" err="1"/>
              <a:t>deployed</a:t>
            </a:r>
            <a:r>
              <a:rPr lang="tr-TR" dirty="0"/>
              <a:t> as </a:t>
            </a:r>
            <a:r>
              <a:rPr lang="tr-TR" dirty="0" err="1"/>
              <a:t>point-to-multipoint</a:t>
            </a:r>
            <a:r>
              <a:rPr lang="tr-TR" dirty="0"/>
              <a:t> </a:t>
            </a:r>
            <a:r>
              <a:rPr lang="tr-TR" dirty="0" err="1"/>
              <a:t>base</a:t>
            </a:r>
            <a:r>
              <a:rPr lang="tr-TR" dirty="0"/>
              <a:t> </a:t>
            </a:r>
            <a:r>
              <a:rPr lang="tr-TR" dirty="0" err="1"/>
              <a:t>stations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6 </a:t>
            </a:r>
            <a:r>
              <a:rPr lang="tr-TR" dirty="0" err="1"/>
              <a:t>sectors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sector</a:t>
            </a:r>
            <a:r>
              <a:rPr lang="tr-TR" dirty="0"/>
              <a:t> </a:t>
            </a:r>
            <a:r>
              <a:rPr lang="tr-TR" dirty="0" err="1"/>
              <a:t>supporting</a:t>
            </a:r>
            <a:r>
              <a:rPr lang="tr-TR" dirty="0"/>
              <a:t> a </a:t>
            </a:r>
            <a:r>
              <a:rPr lang="tr-TR" dirty="0" err="1"/>
              <a:t>throughput</a:t>
            </a:r>
            <a:r>
              <a:rPr lang="tr-TR" dirty="0"/>
              <a:t> of 6 E1 </a:t>
            </a:r>
            <a:r>
              <a:rPr lang="tr-TR" dirty="0" err="1"/>
              <a:t>links</a:t>
            </a:r>
          </a:p>
          <a:p>
            <a:r>
              <a:rPr lang="tr-TR" dirty="0" err="1">
                <a:solidFill>
                  <a:srgbClr val="000000"/>
                </a:solidFill>
                <a:latin typeface="Calibri"/>
              </a:rPr>
              <a:t>Unlike</a:t>
            </a:r>
            <a:r>
              <a:rPr lang="tr-TR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alibri"/>
              </a:rPr>
              <a:t>Wi</a:t>
            </a:r>
            <a:r>
              <a:rPr lang="tr-TR" dirty="0">
                <a:solidFill>
                  <a:srgbClr val="000000"/>
                </a:solidFill>
                <a:latin typeface="Calibri"/>
              </a:rPr>
              <a:t>-Fi, </a:t>
            </a:r>
            <a:r>
              <a:rPr lang="tr-TR" dirty="0" err="1">
                <a:solidFill>
                  <a:srgbClr val="000000"/>
                </a:solidFill>
                <a:latin typeface="Calibri"/>
              </a:rPr>
              <a:t>WiMax</a:t>
            </a:r>
            <a:r>
              <a:rPr lang="tr-TR" dirty="0">
                <a:solidFill>
                  <a:srgbClr val="000000"/>
                </a:solidFill>
                <a:latin typeface="Calibri"/>
              </a:rPr>
              <a:t> PMP </a:t>
            </a:r>
            <a:r>
              <a:rPr lang="tr-TR" dirty="0" err="1">
                <a:solidFill>
                  <a:srgbClr val="000000"/>
                </a:solidFill>
                <a:latin typeface="Calibri"/>
              </a:rPr>
              <a:t>mode</a:t>
            </a:r>
            <a:r>
              <a:rPr lang="tr-TR" dirty="0">
                <a:solidFill>
                  <a:srgbClr val="000000"/>
                </a:solidFill>
                <a:latin typeface="Calibri"/>
              </a:rPr>
              <a:t> can </a:t>
            </a:r>
            <a:r>
              <a:rPr lang="tr-TR" dirty="0" err="1">
                <a:solidFill>
                  <a:srgbClr val="000000"/>
                </a:solidFill>
                <a:latin typeface="Calibri"/>
              </a:rPr>
              <a:t>support</a:t>
            </a:r>
            <a:r>
              <a:rPr lang="tr-TR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alibri"/>
              </a:rPr>
              <a:t>guaranteed</a:t>
            </a:r>
            <a:r>
              <a:rPr lang="tr-TR" dirty="0">
                <a:solidFill>
                  <a:srgbClr val="000000"/>
                </a:solidFill>
                <a:latin typeface="Calibri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alibri"/>
              </a:rPr>
              <a:t>QoS</a:t>
            </a:r>
            <a:r>
              <a:rPr lang="tr-TR" dirty="0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330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543800" cy="4166319"/>
          </a:xfrm>
        </p:spPr>
        <p:txBody>
          <a:bodyPr/>
          <a:lstStyle/>
          <a:p>
            <a:r>
              <a:rPr lang="tr-TR" sz="5400" dirty="0" smtClean="0"/>
              <a:t>IV. Comparing </a:t>
            </a:r>
            <a:r>
              <a:rPr lang="tr-TR" sz="5400" dirty="0"/>
              <a:t>of all </a:t>
            </a:r>
            <a:r>
              <a:rPr lang="tr-TR" sz="5400" dirty="0" smtClean="0"/>
              <a:t>presented </a:t>
            </a:r>
            <a:r>
              <a:rPr lang="en-US" sz="5400" dirty="0" smtClean="0"/>
              <a:t>backhaul technologies </a:t>
            </a:r>
            <a:r>
              <a:rPr lang="en-US" sz="5400" dirty="0"/>
              <a:t>and discussing future trends</a:t>
            </a:r>
            <a:endParaRPr lang="tr-T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06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24744"/>
            <a:ext cx="6461760" cy="4104456"/>
          </a:xfrm>
        </p:spPr>
        <p:txBody>
          <a:bodyPr>
            <a:normAutofit/>
          </a:bodyPr>
          <a:lstStyle/>
          <a:p>
            <a:r>
              <a:rPr lang="tr-TR" sz="5400" dirty="0" smtClean="0">
                <a:solidFill>
                  <a:schemeClr val="tx1"/>
                </a:solidFill>
              </a:rPr>
              <a:t>OUTLINE</a:t>
            </a:r>
          </a:p>
          <a:p>
            <a:endParaRPr lang="tr-TR" dirty="0">
              <a:solidFill>
                <a:schemeClr val="tx1"/>
              </a:solidFill>
            </a:endParaRPr>
          </a:p>
          <a:p>
            <a:endParaRPr lang="tr-TR" dirty="0" smtClean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chemeClr val="tx1"/>
                </a:solidFill>
              </a:rPr>
              <a:t>- S</a:t>
            </a:r>
            <a:r>
              <a:rPr lang="en-US" dirty="0" err="1" smtClean="0">
                <a:solidFill>
                  <a:schemeClr val="tx1"/>
                </a:solidFill>
              </a:rPr>
              <a:t>ummarizing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comparing</a:t>
            </a:r>
          </a:p>
          <a:p>
            <a:r>
              <a:rPr lang="en-US" b="1" dirty="0">
                <a:solidFill>
                  <a:schemeClr val="tx1"/>
                </a:solidFill>
              </a:rPr>
              <a:t>all backhaul technologies </a:t>
            </a:r>
            <a:r>
              <a:rPr lang="en-US" dirty="0">
                <a:solidFill>
                  <a:schemeClr val="tx1"/>
                </a:solidFill>
              </a:rPr>
              <a:t>discussed in the previous sections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tr-TR" dirty="0" smtClean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chemeClr val="tx1"/>
                </a:solidFill>
              </a:rPr>
              <a:t>- R</a:t>
            </a:r>
            <a:r>
              <a:rPr lang="en-US" dirty="0" err="1" smtClean="0">
                <a:solidFill>
                  <a:schemeClr val="tx1"/>
                </a:solidFill>
              </a:rPr>
              <a:t>elevant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future trends </a:t>
            </a:r>
            <a:r>
              <a:rPr lang="en-US" dirty="0">
                <a:solidFill>
                  <a:schemeClr val="tx1"/>
                </a:solidFill>
              </a:rPr>
              <a:t>such as </a:t>
            </a:r>
            <a:r>
              <a:rPr lang="en-US" b="1" dirty="0">
                <a:solidFill>
                  <a:schemeClr val="tx1"/>
                </a:solidFill>
              </a:rPr>
              <a:t>wireless </a:t>
            </a:r>
            <a:r>
              <a:rPr lang="en-US" b="1" dirty="0" smtClean="0">
                <a:solidFill>
                  <a:schemeClr val="tx1"/>
                </a:solidFill>
              </a:rPr>
              <a:t>mesh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backhaul</a:t>
            </a:r>
            <a:r>
              <a:rPr lang="en-US" dirty="0">
                <a:solidFill>
                  <a:schemeClr val="tx1"/>
                </a:solidFill>
              </a:rPr>
              <a:t>, and "All-IP" network designs including </a:t>
            </a:r>
            <a:r>
              <a:rPr lang="en-US" b="1" dirty="0">
                <a:solidFill>
                  <a:schemeClr val="tx1"/>
                </a:solidFill>
              </a:rPr>
              <a:t>femtocells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795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Comparison Among Different Backhaul Technologies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243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>
          <a:xfrm>
            <a:off x="457171" y="1843902"/>
            <a:ext cx="8228763" cy="264632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I. From Traditional To Emerging Backhaul Technologies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38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835292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159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20891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908720"/>
            <a:ext cx="8208911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29888" y="-171400"/>
            <a:ext cx="76200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>
              <a:buClr>
                <a:schemeClr val="accent1"/>
              </a:buClr>
            </a:pPr>
            <a:endParaRPr lang="tr-TR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332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i="1" dirty="0"/>
              <a:t>1) </a:t>
            </a:r>
            <a:r>
              <a:rPr lang="tr-TR" i="1" dirty="0" smtClean="0"/>
              <a:t>Wireless </a:t>
            </a:r>
            <a:r>
              <a:rPr lang="tr-TR" i="1" dirty="0"/>
              <a:t>mesh </a:t>
            </a:r>
            <a:r>
              <a:rPr lang="tr-TR" i="1" dirty="0" smtClean="0"/>
              <a:t>backhaul (</a:t>
            </a:r>
            <a:r>
              <a:rPr lang="en-US" dirty="0"/>
              <a:t>Wi-Fi and WiMAX </a:t>
            </a:r>
            <a:r>
              <a:rPr lang="tr-TR" i="1" dirty="0" smtClean="0"/>
              <a:t>)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84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0152" y="6165304"/>
            <a:ext cx="2232248" cy="692696"/>
          </a:xfrm>
        </p:spPr>
        <p:txBody>
          <a:bodyPr/>
          <a:lstStyle/>
          <a:p>
            <a:r>
              <a:rPr lang="tr-TR" sz="2400" dirty="0" smtClean="0"/>
              <a:t>                        [10]</a:t>
            </a:r>
            <a:endParaRPr lang="tr-TR" sz="24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8208912" cy="5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513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620000" cy="1719064"/>
          </a:xfrm>
        </p:spPr>
        <p:txBody>
          <a:bodyPr/>
          <a:lstStyle/>
          <a:p>
            <a:r>
              <a:rPr lang="tr-TR" sz="4400" dirty="0" smtClean="0"/>
              <a:t/>
            </a:r>
            <a:br>
              <a:rPr lang="tr-TR" sz="4400" dirty="0" smtClean="0"/>
            </a:br>
            <a:r>
              <a:rPr lang="tr-TR" sz="4400" dirty="0" smtClean="0"/>
              <a:t>Wireless Mesh Network(</a:t>
            </a:r>
            <a:r>
              <a:rPr lang="en-US" sz="4400" dirty="0" smtClean="0"/>
              <a:t>WMN</a:t>
            </a:r>
            <a:r>
              <a:rPr lang="tr-TR" sz="4400" dirty="0" smtClean="0"/>
              <a:t>)</a:t>
            </a:r>
            <a:r>
              <a:rPr lang="en-US" sz="4400" dirty="0" smtClean="0"/>
              <a:t> </a:t>
            </a:r>
            <a:r>
              <a:rPr lang="en-US" sz="4400" dirty="0"/>
              <a:t>general characteristics </a:t>
            </a:r>
            <a:r>
              <a:rPr lang="tr-TR" sz="4400" dirty="0"/>
              <a:t/>
            </a:r>
            <a:br>
              <a:rPr lang="tr-TR" sz="4400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276872"/>
            <a:ext cx="7620000" cy="4800600"/>
          </a:xfrm>
        </p:spPr>
        <p:txBody>
          <a:bodyPr>
            <a:normAutofit/>
          </a:bodyPr>
          <a:lstStyle/>
          <a:p>
            <a:pPr marL="342900" lvl="1">
              <a:buClr>
                <a:schemeClr val="accent1"/>
              </a:buClr>
            </a:pPr>
            <a:r>
              <a:rPr lang="en-US" sz="2400" dirty="0"/>
              <a:t>WMNs – can be seen as an extension of multi-hop Ad-Hoc networks; each node can communicate </a:t>
            </a:r>
            <a:r>
              <a:rPr lang="en-US" sz="2400" b="1" dirty="0"/>
              <a:t>directly</a:t>
            </a:r>
            <a:r>
              <a:rPr lang="en-US" sz="2400" dirty="0"/>
              <a:t> or </a:t>
            </a:r>
            <a:r>
              <a:rPr lang="en-US" sz="2400" b="1" dirty="0" smtClean="0"/>
              <a:t>indirectly</a:t>
            </a:r>
            <a:r>
              <a:rPr lang="en-US" sz="2400" dirty="0" smtClean="0"/>
              <a:t> </a:t>
            </a:r>
            <a:r>
              <a:rPr lang="en-US" sz="2400" dirty="0"/>
              <a:t>with one or more peer nodes</a:t>
            </a:r>
            <a:endParaRPr lang="tr-TR" sz="2400" dirty="0"/>
          </a:p>
          <a:p>
            <a:pPr marL="342900" lvl="1">
              <a:buClr>
                <a:schemeClr val="accent1"/>
              </a:buClr>
            </a:pPr>
            <a:r>
              <a:rPr lang="en-US" sz="2400" dirty="0"/>
              <a:t>WMN do not require centralized access points to mediate the wireless</a:t>
            </a:r>
            <a:r>
              <a:rPr lang="tr-TR" sz="2400" dirty="0"/>
              <a:t> connection</a:t>
            </a:r>
          </a:p>
          <a:p>
            <a:r>
              <a:rPr lang="en-US" sz="2400" dirty="0"/>
              <a:t>WMN Multi-hop feature – increases the coverage area and link robustness </a:t>
            </a:r>
            <a:r>
              <a:rPr lang="en-US" sz="2400" dirty="0" smtClean="0"/>
              <a:t>of</a:t>
            </a:r>
            <a:r>
              <a:rPr lang="tr-TR" sz="2400" dirty="0" smtClean="0"/>
              <a:t> </a:t>
            </a:r>
            <a:r>
              <a:rPr lang="en-US" sz="2400" dirty="0" smtClean="0"/>
              <a:t>existing </a:t>
            </a:r>
            <a:r>
              <a:rPr lang="en-US" sz="2400" dirty="0"/>
              <a:t>Wi-Fi’s; ( if the correspondent nodes are not in the </a:t>
            </a:r>
            <a:r>
              <a:rPr lang="en-US" sz="2400" dirty="0" smtClean="0"/>
              <a:t>wireless</a:t>
            </a:r>
            <a:r>
              <a:rPr lang="tr-TR" sz="2400" dirty="0" smtClean="0"/>
              <a:t> </a:t>
            </a:r>
            <a:r>
              <a:rPr lang="en-US" sz="2400" dirty="0" smtClean="0"/>
              <a:t>transmission </a:t>
            </a:r>
            <a:r>
              <a:rPr lang="en-US" sz="2400" dirty="0"/>
              <a:t>range of each other)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197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56792"/>
            <a:ext cx="6461760" cy="408200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and WiMAX are emerging as prospective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  <a:r>
              <a:rPr lang="tr-T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backhaul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due to their high throughput and long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coverage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91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Wi-Fi mesh backhaul can </a:t>
            </a:r>
            <a:r>
              <a:rPr lang="en-US" sz="2800" dirty="0" smtClean="0"/>
              <a:t>cover</a:t>
            </a:r>
            <a:r>
              <a:rPr lang="tr-TR" sz="2800" dirty="0" smtClean="0"/>
              <a:t> </a:t>
            </a:r>
            <a:r>
              <a:rPr lang="en-US" sz="2800" dirty="0" smtClean="0"/>
              <a:t>longer </a:t>
            </a:r>
            <a:r>
              <a:rPr lang="en-US" sz="2800" dirty="0"/>
              <a:t>distance, such as 80 km over a three hop Wi-Fi link (</a:t>
            </a:r>
            <a:r>
              <a:rPr lang="en-US" sz="2800" dirty="0" smtClean="0"/>
              <a:t>a</a:t>
            </a:r>
            <a:r>
              <a:rPr lang="tr-TR" sz="2800" dirty="0" smtClean="0"/>
              <a:t> </a:t>
            </a:r>
            <a:r>
              <a:rPr lang="en-US" sz="2800" dirty="0" smtClean="0"/>
              <a:t>max </a:t>
            </a:r>
            <a:r>
              <a:rPr lang="en-US" sz="2800" dirty="0"/>
              <a:t>of 38 km for a single Wi-Fi </a:t>
            </a:r>
            <a:r>
              <a:rPr lang="en-US" sz="2800" dirty="0" smtClean="0"/>
              <a:t>link</a:t>
            </a:r>
            <a:r>
              <a:rPr lang="tr-TR" sz="2800" dirty="0" smtClean="0"/>
              <a:t>)(11)</a:t>
            </a:r>
          </a:p>
          <a:p>
            <a:r>
              <a:rPr lang="tr-TR" sz="2800" dirty="0"/>
              <a:t>For example</a:t>
            </a:r>
            <a:r>
              <a:rPr lang="tr-TR" sz="2800" dirty="0" smtClean="0"/>
              <a:t>,</a:t>
            </a:r>
            <a:r>
              <a:rPr lang="tr-TR" sz="2800" dirty="0"/>
              <a:t> BelAir </a:t>
            </a:r>
            <a:r>
              <a:rPr lang="tr-TR" sz="2800" dirty="0" smtClean="0"/>
              <a:t>networks announced  </a:t>
            </a:r>
            <a:r>
              <a:rPr lang="en-US" sz="2800" dirty="0" smtClean="0"/>
              <a:t>a </a:t>
            </a:r>
            <a:r>
              <a:rPr lang="en-US" sz="2800" dirty="0"/>
              <a:t>wireless mesh backhaul solution for mobile operators </a:t>
            </a:r>
            <a:r>
              <a:rPr lang="en-US" sz="2800" dirty="0" smtClean="0"/>
              <a:t>which</a:t>
            </a:r>
            <a:r>
              <a:rPr lang="tr-TR" sz="2800" dirty="0" smtClean="0"/>
              <a:t> </a:t>
            </a:r>
            <a:r>
              <a:rPr lang="en-US" sz="2800" dirty="0" smtClean="0"/>
              <a:t>supports </a:t>
            </a:r>
            <a:r>
              <a:rPr lang="en-US" sz="2800" dirty="0"/>
              <a:t>a capacity up to eight T1s or six E1s over </a:t>
            </a:r>
            <a:r>
              <a:rPr lang="en-US" sz="2800" dirty="0" smtClean="0"/>
              <a:t>as</a:t>
            </a:r>
            <a:r>
              <a:rPr lang="tr-TR" sz="2800" dirty="0" smtClean="0"/>
              <a:t> </a:t>
            </a:r>
            <a:r>
              <a:rPr lang="en-US" sz="2800" dirty="0" smtClean="0"/>
              <a:t>many </a:t>
            </a:r>
            <a:r>
              <a:rPr lang="en-US" sz="2800" dirty="0"/>
              <a:t>as five wireless </a:t>
            </a:r>
            <a:r>
              <a:rPr lang="en-US" sz="2800" dirty="0" smtClean="0"/>
              <a:t>hops</a:t>
            </a:r>
            <a:r>
              <a:rPr lang="tr-TR" sz="2800" dirty="0" smtClean="0"/>
              <a:t>(</a:t>
            </a:r>
            <a:r>
              <a:rPr lang="tr-TR" sz="2800" dirty="0"/>
              <a:t>2007.</a:t>
            </a:r>
            <a:r>
              <a:rPr lang="tr-TR" sz="2800" dirty="0" smtClean="0"/>
              <a:t>)</a:t>
            </a:r>
            <a:r>
              <a:rPr lang="en-US" sz="2800" dirty="0" smtClean="0"/>
              <a:t>.</a:t>
            </a:r>
            <a:endParaRPr lang="tr-T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322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WiMAX </a:t>
            </a:r>
            <a:r>
              <a:rPr lang="en-US" dirty="0" smtClean="0"/>
              <a:t>mesh </a:t>
            </a:r>
            <a:r>
              <a:rPr lang="en-US" dirty="0"/>
              <a:t>can cover longer distance via multiple </a:t>
            </a:r>
            <a:r>
              <a:rPr lang="en-US" dirty="0" smtClean="0"/>
              <a:t>hops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/>
              <a:t>WiMAX mesh mode includes </a:t>
            </a:r>
            <a:r>
              <a:rPr lang="en-US" dirty="0" smtClean="0"/>
              <a:t>scheduling</a:t>
            </a:r>
            <a:r>
              <a:rPr lang="tr-TR" dirty="0" smtClean="0"/>
              <a:t> </a:t>
            </a:r>
            <a:r>
              <a:rPr lang="en-US" dirty="0" smtClean="0"/>
              <a:t>mechanisms </a:t>
            </a:r>
            <a:r>
              <a:rPr lang="en-US" dirty="0"/>
              <a:t>for data transmission between the </a:t>
            </a:r>
            <a:r>
              <a:rPr lang="en-US" dirty="0" smtClean="0"/>
              <a:t>communicating</a:t>
            </a:r>
            <a:r>
              <a:rPr lang="tr-TR" dirty="0" smtClean="0"/>
              <a:t> </a:t>
            </a:r>
            <a:r>
              <a:rPr lang="en-US" dirty="0" smtClean="0"/>
              <a:t>nodes</a:t>
            </a:r>
            <a:r>
              <a:rPr lang="en-US" dirty="0"/>
              <a:t>. This can be achieved by using a centralized </a:t>
            </a:r>
            <a:r>
              <a:rPr lang="en-US" dirty="0" smtClean="0"/>
              <a:t>scheduling,</a:t>
            </a:r>
            <a:r>
              <a:rPr lang="tr-TR" dirty="0" smtClean="0"/>
              <a:t> </a:t>
            </a:r>
            <a:r>
              <a:rPr lang="en-US" dirty="0" smtClean="0"/>
              <a:t>distributed </a:t>
            </a:r>
            <a:r>
              <a:rPr lang="en-US" dirty="0"/>
              <a:t>scheduling, or a hybrid of both </a:t>
            </a:r>
            <a:r>
              <a:rPr lang="en-US" dirty="0" smtClean="0"/>
              <a:t>scheduling</a:t>
            </a:r>
            <a:r>
              <a:rPr lang="tr-TR" dirty="0" smtClean="0"/>
              <a:t> </a:t>
            </a:r>
            <a:r>
              <a:rPr lang="en-US" dirty="0" smtClean="0"/>
              <a:t>schemes. </a:t>
            </a:r>
            <a:r>
              <a:rPr lang="tr-TR" dirty="0" smtClean="0"/>
              <a:t>(12).</a:t>
            </a:r>
          </a:p>
          <a:p>
            <a:endParaRPr lang="tr-TR" dirty="0" smtClean="0"/>
          </a:p>
          <a:p>
            <a:pPr marL="114300" indent="0">
              <a:buNone/>
            </a:pPr>
            <a:r>
              <a:rPr lang="en-US" dirty="0" smtClean="0"/>
              <a:t>Centralized </a:t>
            </a:r>
            <a:r>
              <a:rPr lang="en-US" dirty="0"/>
              <a:t>scheduling algorithms are </a:t>
            </a:r>
            <a:r>
              <a:rPr lang="en-US" dirty="0" smtClean="0"/>
              <a:t>more</a:t>
            </a:r>
            <a:r>
              <a:rPr lang="tr-TR" dirty="0" smtClean="0"/>
              <a:t> </a:t>
            </a:r>
            <a:r>
              <a:rPr lang="en-US" dirty="0" smtClean="0"/>
              <a:t>suitable </a:t>
            </a:r>
            <a:r>
              <a:rPr lang="en-US" dirty="0"/>
              <a:t>for cellular backhaul applications because they </a:t>
            </a:r>
            <a:r>
              <a:rPr lang="en-US" dirty="0" smtClean="0"/>
              <a:t>can</a:t>
            </a:r>
            <a:r>
              <a:rPr lang="tr-TR" dirty="0" smtClean="0"/>
              <a:t> ensure </a:t>
            </a:r>
            <a:r>
              <a:rPr lang="tr-TR" dirty="0"/>
              <a:t>collision-free transmission, provide better QoS </a:t>
            </a:r>
            <a:r>
              <a:rPr lang="tr-TR" dirty="0" smtClean="0"/>
              <a:t>support, </a:t>
            </a:r>
            <a:r>
              <a:rPr lang="en-US" dirty="0" smtClean="0"/>
              <a:t>achieve </a:t>
            </a:r>
            <a:r>
              <a:rPr lang="en-US" dirty="0"/>
              <a:t>better bandwidth utilization, and avoid hidden </a:t>
            </a:r>
            <a:r>
              <a:rPr lang="en-US" dirty="0" smtClean="0"/>
              <a:t>terminal</a:t>
            </a:r>
            <a:r>
              <a:rPr lang="tr-TR" dirty="0" smtClean="0"/>
              <a:t> issues (13; 14).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81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06090"/>
          </a:xfrm>
        </p:spPr>
        <p:txBody>
          <a:bodyPr/>
          <a:lstStyle/>
          <a:p>
            <a:r>
              <a:rPr lang="tr-TR" dirty="0" smtClean="0"/>
              <a:t>Comparison of Wifi and WiMax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276056"/>
          </a:xfrm>
        </p:spPr>
        <p:txBody>
          <a:bodyPr/>
          <a:lstStyle/>
          <a:p>
            <a:endParaRPr lang="tr-TR" dirty="0" smtClean="0"/>
          </a:p>
          <a:p>
            <a:pPr marL="114300" indent="0">
              <a:buNone/>
            </a:pPr>
            <a:r>
              <a:rPr lang="tr-TR" dirty="0" smtClean="0"/>
              <a:t>   	</a:t>
            </a:r>
            <a:r>
              <a:rPr lang="tr-TR" b="1" dirty="0" smtClean="0"/>
              <a:t>Wifi</a:t>
            </a:r>
            <a:r>
              <a:rPr lang="tr-TR" dirty="0" smtClean="0"/>
              <a:t>				</a:t>
            </a:r>
            <a:r>
              <a:rPr lang="tr-TR" b="1" dirty="0" smtClean="0"/>
              <a:t>WiMax</a:t>
            </a:r>
          </a:p>
          <a:p>
            <a:pPr marL="114300" indent="0">
              <a:buNone/>
            </a:pP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H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and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- H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throughput and long</a:t>
            </a:r>
          </a:p>
          <a:p>
            <a:pPr marL="114300" indent="0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coverage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1800" dirty="0" smtClean="0"/>
              <a:t>		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tr-T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-  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acket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efficiency</a:t>
            </a:r>
            <a:endParaRPr lang="tr-T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uarantee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lack of accurate 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- 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rovide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</a:t>
            </a:r>
          </a:p>
          <a:p>
            <a:pPr marL="11430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synchronization</a:t>
            </a:r>
            <a:endParaRPr lang="tr-T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backhaul</a:t>
            </a:r>
            <a:endParaRPr lang="tr-T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requirements.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tr-TR" sz="1800" dirty="0"/>
          </a:p>
          <a:p>
            <a:pPr marL="114300" indent="0">
              <a:buNone/>
            </a:pPr>
            <a:endParaRPr lang="tr-TR" sz="1800" dirty="0" smtClean="0"/>
          </a:p>
          <a:p>
            <a:pPr marL="114300" indent="0">
              <a:buNone/>
            </a:pPr>
            <a:endParaRPr lang="tr-T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995936" y="2060848"/>
            <a:ext cx="0" cy="3960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909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96752"/>
            <a:ext cx="7620000" cy="1143000"/>
          </a:xfrm>
        </p:spPr>
        <p:txBody>
          <a:bodyPr/>
          <a:lstStyle/>
          <a:p>
            <a:r>
              <a:rPr lang="en-US" i="1" dirty="0"/>
              <a:t>“All-IP” Network Trends and Femtocells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924944"/>
            <a:ext cx="7620000" cy="4800600"/>
          </a:xfrm>
        </p:spPr>
        <p:txBody>
          <a:bodyPr/>
          <a:lstStyle/>
          <a:p>
            <a:r>
              <a:rPr lang="en-US" dirty="0"/>
              <a:t>Mobile operators and network providers are moving towards</a:t>
            </a:r>
          </a:p>
          <a:p>
            <a:pPr marL="114300" indent="0">
              <a:buNone/>
            </a:pPr>
            <a:r>
              <a:rPr lang="en-US" dirty="0"/>
              <a:t>“all-IP” networks in which all traffic leaving future base</a:t>
            </a:r>
          </a:p>
          <a:p>
            <a:pPr marL="114300" indent="0">
              <a:buNone/>
            </a:pPr>
            <a:r>
              <a:rPr lang="en-US" dirty="0"/>
              <a:t>stations is natively based on IP protocols and is carried </a:t>
            </a:r>
            <a:r>
              <a:rPr lang="en-US" dirty="0" smtClean="0"/>
              <a:t>over</a:t>
            </a:r>
            <a:r>
              <a:rPr lang="tr-TR" dirty="0" smtClean="0"/>
              <a:t> </a:t>
            </a:r>
            <a:r>
              <a:rPr lang="tr-TR" dirty="0"/>
              <a:t>packet switched </a:t>
            </a:r>
            <a:r>
              <a:rPr lang="tr-TR" dirty="0" smtClean="0"/>
              <a:t>networks.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49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850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Subtitles</a:t>
            </a:r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 anchor="ctr">
            <a:normAutofit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1. Copper and optical fiber backhaul networks</a:t>
            </a:r>
          </a:p>
          <a:p>
            <a:pPr lvl="0"/>
            <a:r>
              <a:rPr lang="en-US" dirty="0">
                <a:latin typeface="+mn-lt"/>
              </a:rPr>
              <a:t>2. Microwave and satellite wireless backhaul</a:t>
            </a:r>
          </a:p>
          <a:p>
            <a:pPr lvl="0"/>
            <a:r>
              <a:rPr lang="en-US" dirty="0">
                <a:latin typeface="+mn-lt"/>
              </a:rPr>
              <a:t>3. The </a:t>
            </a:r>
            <a:r>
              <a:rPr lang="en-US" dirty="0" err="1">
                <a:latin typeface="+mn-lt"/>
              </a:rPr>
              <a:t>Pseudowire</a:t>
            </a:r>
            <a:r>
              <a:rPr lang="en-US" dirty="0">
                <a:latin typeface="+mn-lt"/>
              </a:rPr>
              <a:t>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013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Femtocell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A cross product of </a:t>
            </a:r>
            <a:r>
              <a:rPr lang="en-US" b="1" dirty="0"/>
              <a:t>all-IP</a:t>
            </a:r>
            <a:r>
              <a:rPr lang="en-US" dirty="0"/>
              <a:t> backhaul </a:t>
            </a:r>
            <a:r>
              <a:rPr lang="en-US" dirty="0" smtClean="0"/>
              <a:t>design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the introduction of </a:t>
            </a:r>
            <a:r>
              <a:rPr lang="en-US" b="1" i="1" dirty="0"/>
              <a:t>femtocells</a:t>
            </a:r>
            <a:r>
              <a:rPr lang="en-US" i="1" dirty="0"/>
              <a:t> </a:t>
            </a:r>
            <a:r>
              <a:rPr lang="en-US" dirty="0"/>
              <a:t>which are home </a:t>
            </a:r>
            <a:r>
              <a:rPr lang="en-US" dirty="0" smtClean="0"/>
              <a:t>located</a:t>
            </a:r>
            <a:r>
              <a:rPr lang="tr-TR" dirty="0" smtClean="0"/>
              <a:t> </a:t>
            </a:r>
            <a:r>
              <a:rPr lang="en-US" b="1" dirty="0" smtClean="0"/>
              <a:t>cellular </a:t>
            </a:r>
            <a:r>
              <a:rPr lang="en-US" b="1" dirty="0"/>
              <a:t>base stations </a:t>
            </a:r>
            <a:r>
              <a:rPr lang="en-US" dirty="0"/>
              <a:t>at the size of a standard Wi-Fi </a:t>
            </a:r>
            <a:r>
              <a:rPr lang="en-US" dirty="0" smtClean="0"/>
              <a:t>access</a:t>
            </a:r>
            <a:r>
              <a:rPr lang="tr-TR" dirty="0" smtClean="0"/>
              <a:t> </a:t>
            </a:r>
            <a:r>
              <a:rPr lang="en-US" dirty="0" smtClean="0"/>
              <a:t>point </a:t>
            </a:r>
            <a:r>
              <a:rPr lang="en-US" dirty="0"/>
              <a:t>and provide connectivity to cellular users over their </a:t>
            </a:r>
            <a:r>
              <a:rPr lang="en-US" dirty="0" smtClean="0"/>
              <a:t>IP</a:t>
            </a:r>
            <a:r>
              <a:rPr lang="tr-TR" dirty="0" smtClean="0"/>
              <a:t> network</a:t>
            </a:r>
            <a:r>
              <a:rPr lang="tr-TR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356992"/>
            <a:ext cx="4176464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50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426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Definition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femtocell is a small, low-power cellular base station, typically designed for use in a home or small business. The main aim of femtocell is to improve </a:t>
            </a:r>
            <a:r>
              <a:rPr lang="en-US" b="1" dirty="0"/>
              <a:t>coverage</a:t>
            </a:r>
            <a:r>
              <a:rPr lang="en-US" dirty="0"/>
              <a:t> and </a:t>
            </a:r>
            <a:r>
              <a:rPr lang="en-US" b="1" dirty="0"/>
              <a:t>capacity</a:t>
            </a:r>
            <a:r>
              <a:rPr lang="en-US" dirty="0"/>
              <a:t> of a mobile network by allowing service providers to extend service coverage indoors, especially where access would otherwise be limited or unavailable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/>
              <a:t>H</a:t>
            </a:r>
            <a:r>
              <a:rPr lang="en-US" dirty="0" err="1" smtClean="0"/>
              <a:t>ome</a:t>
            </a:r>
            <a:r>
              <a:rPr lang="en-US" dirty="0" smtClean="0"/>
              <a:t> </a:t>
            </a:r>
            <a:r>
              <a:rPr lang="en-US" dirty="0"/>
              <a:t>base </a:t>
            </a:r>
            <a:r>
              <a:rPr lang="en-US" dirty="0" smtClean="0"/>
              <a:t>stations</a:t>
            </a:r>
            <a:r>
              <a:rPr lang="tr-TR" dirty="0" smtClean="0"/>
              <a:t> types</a:t>
            </a:r>
            <a:r>
              <a:rPr lang="en-US" dirty="0" smtClean="0"/>
              <a:t> </a:t>
            </a:r>
            <a:r>
              <a:rPr lang="en-US" dirty="0"/>
              <a:t>operate on </a:t>
            </a:r>
            <a:r>
              <a:rPr lang="en-US" dirty="0" smtClean="0"/>
              <a:t>low</a:t>
            </a:r>
            <a:r>
              <a:rPr lang="tr-TR" dirty="0" smtClean="0"/>
              <a:t> </a:t>
            </a:r>
            <a:r>
              <a:rPr lang="en-US" dirty="0" smtClean="0"/>
              <a:t>transmit </a:t>
            </a:r>
            <a:r>
              <a:rPr lang="en-US" dirty="0"/>
              <a:t>power (100 </a:t>
            </a:r>
            <a:r>
              <a:rPr lang="en-US" dirty="0" err="1"/>
              <a:t>mW</a:t>
            </a:r>
            <a:r>
              <a:rPr lang="en-US" dirty="0"/>
              <a:t> or even 10 </a:t>
            </a:r>
            <a:r>
              <a:rPr lang="en-US" dirty="0" err="1"/>
              <a:t>mW</a:t>
            </a:r>
            <a:r>
              <a:rPr lang="en-US" dirty="0"/>
              <a:t>) and provide </a:t>
            </a:r>
            <a:r>
              <a:rPr lang="en-US" dirty="0" smtClean="0"/>
              <a:t>short</a:t>
            </a:r>
            <a:r>
              <a:rPr lang="tr-TR" dirty="0" smtClean="0"/>
              <a:t> </a:t>
            </a:r>
            <a:r>
              <a:rPr lang="en-US" dirty="0" smtClean="0"/>
              <a:t>range</a:t>
            </a:r>
            <a:r>
              <a:rPr lang="tr-TR" dirty="0" smtClean="0"/>
              <a:t> </a:t>
            </a:r>
            <a:r>
              <a:rPr lang="en-US" dirty="0" smtClean="0"/>
              <a:t>coverage </a:t>
            </a:r>
            <a:r>
              <a:rPr lang="en-US" dirty="0"/>
              <a:t>(20 - 30 m) </a:t>
            </a:r>
            <a:r>
              <a:rPr lang="en-US" dirty="0" smtClean="0"/>
              <a:t>(</a:t>
            </a:r>
            <a:r>
              <a:rPr lang="tr-TR" dirty="0" smtClean="0"/>
              <a:t>15</a:t>
            </a:r>
            <a:r>
              <a:rPr lang="en-US" dirty="0" smtClean="0"/>
              <a:t>).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51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910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378" y="1196752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 Femtocells operate in licensed spectrum to connect standard mobile devices to a mobile operator’s network using residential DSL or cable broadband connections.</a:t>
            </a:r>
            <a:r>
              <a:rPr lang="tr-TR" dirty="0" smtClean="0"/>
              <a:t>(</a:t>
            </a:r>
            <a:r>
              <a:rPr lang="en-US" dirty="0"/>
              <a:t>offer data rates from 7.2 - 14.4 </a:t>
            </a:r>
            <a:r>
              <a:rPr lang="en-US" dirty="0" smtClean="0"/>
              <a:t>Mbit/s</a:t>
            </a:r>
            <a:r>
              <a:rPr lang="tr-TR" dirty="0" smtClean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08920"/>
            <a:ext cx="61055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52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47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/>
            </a:r>
            <a:br>
              <a:rPr lang="tr-TR" sz="3200" dirty="0" smtClean="0"/>
            </a:br>
            <a:r>
              <a:rPr lang="tr-TR" sz="3200" dirty="0" smtClean="0"/>
              <a:t>T</a:t>
            </a:r>
            <a:r>
              <a:rPr lang="en-US" sz="3200" dirty="0"/>
              <a:t>he capacity benefits of femtocells are attributed to:</a:t>
            </a:r>
            <a:r>
              <a:rPr lang="en-US" dirty="0"/>
              <a:t/>
            </a:r>
            <a:br>
              <a:rPr lang="en-US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dirty="0"/>
              <a:t>. Reduced distance between the femtocell and the user, which leads to a higher received </a:t>
            </a:r>
            <a:r>
              <a:rPr lang="en-US" dirty="0" smtClean="0"/>
              <a:t>signal</a:t>
            </a:r>
            <a:r>
              <a:rPr lang="tr-TR" dirty="0" smtClean="0"/>
              <a:t> strength</a:t>
            </a:r>
            <a:r>
              <a:rPr lang="tr-TR" dirty="0"/>
              <a:t>.</a:t>
            </a:r>
          </a:p>
          <a:p>
            <a:r>
              <a:rPr lang="en-US" dirty="0"/>
              <a:t>2. Lowered transmit power, and mitigation of interference from neighboring </a:t>
            </a:r>
            <a:r>
              <a:rPr lang="en-US" dirty="0" err="1"/>
              <a:t>macrocell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femtocell </a:t>
            </a:r>
            <a:r>
              <a:rPr lang="en-US" dirty="0"/>
              <a:t>users due to outdoor propagation and penetration losses.</a:t>
            </a:r>
          </a:p>
          <a:p>
            <a:r>
              <a:rPr lang="en-US" dirty="0"/>
              <a:t>3. As femtocells serve only around 1-4 users, they can devote a larger portion of their </a:t>
            </a:r>
            <a:r>
              <a:rPr lang="en-US" dirty="0" smtClean="0"/>
              <a:t>resources</a:t>
            </a:r>
            <a:r>
              <a:rPr lang="tr-TR" dirty="0" smtClean="0"/>
              <a:t> </a:t>
            </a:r>
            <a:r>
              <a:rPr lang="en-US" dirty="0" smtClean="0"/>
              <a:t>(transmit </a:t>
            </a:r>
            <a:r>
              <a:rPr lang="en-US" dirty="0"/>
              <a:t>power &amp; bandwidth) to each subscriber. A </a:t>
            </a:r>
            <a:r>
              <a:rPr lang="en-US" dirty="0" err="1"/>
              <a:t>macrocell</a:t>
            </a:r>
            <a:r>
              <a:rPr lang="en-US" dirty="0"/>
              <a:t>, on the other hand, has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larger </a:t>
            </a:r>
            <a:r>
              <a:rPr lang="en-US" dirty="0"/>
              <a:t>coverage area (500m-1 km radius), and a larger number of users; providing Quality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Service </a:t>
            </a:r>
            <a:r>
              <a:rPr lang="en-US" dirty="0"/>
              <a:t>(</a:t>
            </a:r>
            <a:r>
              <a:rPr lang="en-US" dirty="0" err="1"/>
              <a:t>QoS</a:t>
            </a:r>
            <a:r>
              <a:rPr lang="en-US" dirty="0"/>
              <a:t>) for data users is more difficult</a:t>
            </a:r>
            <a:r>
              <a:rPr lang="en-US" dirty="0" smtClean="0"/>
              <a:t>.</a:t>
            </a:r>
            <a:r>
              <a:rPr lang="tr-TR" dirty="0" smtClean="0"/>
              <a:t>(16)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53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22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Problems in Femtocell usage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Since </a:t>
            </a:r>
            <a:r>
              <a:rPr lang="en-US" dirty="0"/>
              <a:t>the femtocells operate on the same frequency band</a:t>
            </a:r>
          </a:p>
          <a:p>
            <a:pPr marL="114300" indent="0">
              <a:buNone/>
            </a:pPr>
            <a:r>
              <a:rPr lang="en-US" dirty="0"/>
              <a:t>as </a:t>
            </a:r>
            <a:r>
              <a:rPr lang="en-US" dirty="0" err="1" smtClean="0"/>
              <a:t>macrocells</a:t>
            </a:r>
            <a:r>
              <a:rPr lang="tr-TR" dirty="0" smtClean="0"/>
              <a:t>, </a:t>
            </a:r>
            <a:r>
              <a:rPr lang="en-US" dirty="0" smtClean="0"/>
              <a:t>femtocell </a:t>
            </a:r>
            <a:r>
              <a:rPr lang="en-US" dirty="0"/>
              <a:t>devices may face adjacent channel</a:t>
            </a:r>
          </a:p>
          <a:p>
            <a:pPr marL="114300" indent="0">
              <a:buNone/>
            </a:pPr>
            <a:r>
              <a:rPr lang="tr-TR" dirty="0"/>
              <a:t>interference with the macrocell</a:t>
            </a:r>
            <a:r>
              <a:rPr lang="tr-TR" dirty="0" smtClean="0"/>
              <a:t>.</a:t>
            </a:r>
          </a:p>
          <a:p>
            <a:pPr marL="114300" indent="0">
              <a:buNone/>
            </a:pPr>
            <a:endParaRPr lang="tr-TR" dirty="0"/>
          </a:p>
          <a:p>
            <a:pPr marL="114300" indent="0">
              <a:buNone/>
            </a:pPr>
            <a:r>
              <a:rPr lang="tr-TR" dirty="0"/>
              <a:t>A less significant </a:t>
            </a:r>
            <a:r>
              <a:rPr lang="tr-TR" dirty="0" smtClean="0"/>
              <a:t>interference </a:t>
            </a:r>
            <a:r>
              <a:rPr lang="en-US" dirty="0" smtClean="0"/>
              <a:t>issue </a:t>
            </a:r>
            <a:r>
              <a:rPr lang="en-US" dirty="0"/>
              <a:t>arises also due to interference among femtocells </a:t>
            </a:r>
            <a:r>
              <a:rPr lang="en-US" dirty="0" smtClean="0"/>
              <a:t>themselves</a:t>
            </a:r>
            <a:r>
              <a:rPr lang="tr-TR" dirty="0" smtClean="0"/>
              <a:t> </a:t>
            </a:r>
            <a:r>
              <a:rPr lang="en-US" dirty="0" smtClean="0"/>
              <a:t>when </a:t>
            </a:r>
            <a:r>
              <a:rPr lang="en-US" dirty="0"/>
              <a:t>placed in close proximities 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54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51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tr-TR" sz="1400" dirty="0" smtClean="0"/>
              <a:t>[1]</a:t>
            </a:r>
            <a:r>
              <a:rPr lang="en-US" sz="1400" dirty="0" smtClean="0"/>
              <a:t>“</a:t>
            </a:r>
            <a:r>
              <a:rPr lang="en-US" sz="1400" dirty="0" err="1"/>
              <a:t>Gigabeam</a:t>
            </a:r>
            <a:r>
              <a:rPr lang="en-US" sz="1400" dirty="0"/>
              <a:t>: Point-to-point wireless with the speed </a:t>
            </a:r>
            <a:r>
              <a:rPr lang="en-US" sz="1400" dirty="0" smtClean="0"/>
              <a:t>and</a:t>
            </a:r>
            <a:r>
              <a:rPr lang="tr-TR" sz="1400" dirty="0" smtClean="0"/>
              <a:t> </a:t>
            </a:r>
            <a:r>
              <a:rPr lang="en-US" sz="1400" dirty="0" smtClean="0"/>
              <a:t>reliability </a:t>
            </a:r>
            <a:r>
              <a:rPr lang="en-US" sz="1400" dirty="0"/>
              <a:t>of fiber,” </a:t>
            </a:r>
            <a:r>
              <a:rPr lang="en-US" sz="1400" dirty="0" err="1"/>
              <a:t>GigaBeam</a:t>
            </a:r>
            <a:r>
              <a:rPr lang="en-US" sz="1400" dirty="0"/>
              <a:t> Corporation, 2009. [Online</a:t>
            </a:r>
            <a:r>
              <a:rPr lang="en-US" sz="1400" dirty="0" smtClean="0"/>
              <a:t>].</a:t>
            </a:r>
            <a:r>
              <a:rPr lang="tr-TR" sz="1400" dirty="0" smtClean="0"/>
              <a:t> </a:t>
            </a:r>
            <a:r>
              <a:rPr lang="en-US" sz="1400" dirty="0" smtClean="0"/>
              <a:t>Available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www.gigabeam.com/products.cfm</a:t>
            </a:r>
            <a:endParaRPr lang="tr-TR" sz="1400" dirty="0"/>
          </a:p>
          <a:p>
            <a:pPr marL="114300" indent="0">
              <a:buNone/>
            </a:pPr>
            <a:r>
              <a:rPr lang="tr-TR" sz="1400" dirty="0" smtClean="0"/>
              <a:t>[2]</a:t>
            </a:r>
            <a:r>
              <a:rPr lang="en-US" sz="1400" dirty="0" smtClean="0"/>
              <a:t> “</a:t>
            </a:r>
            <a:r>
              <a:rPr lang="en-US" sz="1400" dirty="0" err="1" smtClean="0"/>
              <a:t>Pseudowire</a:t>
            </a:r>
            <a:r>
              <a:rPr lang="en-US" sz="1400" dirty="0" smtClean="0"/>
              <a:t> technology,” RAD data communications, 2009.</a:t>
            </a:r>
            <a:r>
              <a:rPr lang="tr-TR" sz="1400" dirty="0" smtClean="0"/>
              <a:t> </a:t>
            </a:r>
            <a:r>
              <a:rPr lang="en-US" sz="1400" dirty="0" smtClean="0"/>
              <a:t>[Online]. Available: </a:t>
            </a:r>
            <a:r>
              <a:rPr lang="en-US" sz="1400" dirty="0" smtClean="0">
                <a:hlinkClick r:id="rId3"/>
              </a:rPr>
              <a:t>www.pseudowire.com</a:t>
            </a:r>
            <a:endParaRPr lang="tr-TR" sz="1400" dirty="0" smtClean="0"/>
          </a:p>
          <a:p>
            <a:pPr marL="0" indent="0">
              <a:buNone/>
            </a:pPr>
            <a:r>
              <a:rPr lang="tr-TR" sz="1400" dirty="0" smtClean="0"/>
              <a:t>   [</a:t>
            </a:r>
            <a:r>
              <a:rPr lang="tr-TR" sz="1400" dirty="0"/>
              <a:t>3] P. Bhagwat, B. Raman, and D. Sanghi, “Turning 802.11 inside-out,” ACM SIGCOMM Comput. Commun. Rev., vol. 34, no. 1,pp. 33–38, Jan. 2004.</a:t>
            </a:r>
          </a:p>
          <a:p>
            <a:pPr marL="0" indent="0">
              <a:buNone/>
            </a:pPr>
            <a:r>
              <a:rPr lang="tr-TR" sz="1400" dirty="0" smtClean="0"/>
              <a:t>   [</a:t>
            </a:r>
            <a:r>
              <a:rPr lang="tr-TR" sz="1400" dirty="0"/>
              <a:t>4] K. Chebrolu, B. Raman, and S. Sen, “Long-distance 802.11b links: Performance measurements and experience,” in 12th Annual International Conf. Mobile Comput. Netw. (MOBICOM, 2006), Los Angeles, CA, USA, Nov. 2006, pp. 74–85.</a:t>
            </a:r>
          </a:p>
          <a:p>
            <a:pPr marL="0" indent="0">
              <a:buNone/>
            </a:pPr>
            <a:r>
              <a:rPr lang="tr-TR" sz="1400" dirty="0" smtClean="0"/>
              <a:t>   [</a:t>
            </a:r>
            <a:r>
              <a:rPr lang="tr-TR" sz="1400" dirty="0"/>
              <a:t>5] “802.11g Wireless outdoor bridge,” OvisLink Corporation. [Online]. Available: </a:t>
            </a:r>
            <a:r>
              <a:rPr lang="tr-TR" sz="1400" dirty="0">
                <a:hlinkClick r:id="rId4"/>
              </a:rPr>
              <a:t>http://www.ovislink.ca/wireless/</a:t>
            </a:r>
            <a:r>
              <a:rPr lang="tr-TR" sz="1400" dirty="0">
                <a:hlinkClick r:id="rId5"/>
              </a:rPr>
              <a:t>WH-5410G-30.htm</a:t>
            </a:r>
          </a:p>
          <a:p>
            <a:pPr marL="0" indent="0">
              <a:buNone/>
            </a:pPr>
            <a:r>
              <a:rPr lang="tr-TR" sz="1400" dirty="0" smtClean="0"/>
              <a:t>   [</a:t>
            </a:r>
            <a:r>
              <a:rPr lang="tr-TR" sz="1400" dirty="0"/>
              <a:t>6]  “NetGear WGU624 double 108 mbps wireless firewall router,” NetGear, 2009. [Online]. Available:</a:t>
            </a:r>
          </a:p>
          <a:p>
            <a:pPr marL="0" indent="0">
              <a:buNone/>
            </a:pPr>
            <a:r>
              <a:rPr lang="tr-TR" sz="1400" dirty="0">
                <a:hlinkClick r:id="rId6"/>
              </a:rPr>
              <a:t>http://reviews.cnet.com/routers/</a:t>
            </a:r>
            <a:r>
              <a:rPr lang="tr-TR" sz="1400" dirty="0">
                <a:hlinkClick r:id="rId7"/>
              </a:rPr>
              <a:t>netgear-wgu624-double-108/4505-3319_7-31202151.html</a:t>
            </a:r>
          </a:p>
          <a:p>
            <a:pPr marL="0" indent="0">
              <a:buNone/>
            </a:pPr>
            <a:r>
              <a:rPr lang="tr-TR" sz="1400" dirty="0" smtClean="0"/>
              <a:t>   [</a:t>
            </a:r>
            <a:r>
              <a:rPr lang="tr-TR" sz="1400" dirty="0"/>
              <a:t>7]  J. Mietzner, R. Schober, L. Lampe, W. H. Gerstacker, and P. A. Hoeher, “Multiple-antenna techniques for wireless communications - a comprehensive literature survey,” Commun. Surveys Tuts., IEEE, vol. 11, no. 2, pp. 87–105, 2009.</a:t>
            </a:r>
          </a:p>
          <a:p>
            <a:pPr marL="0" indent="0">
              <a:buNone/>
            </a:pPr>
            <a:r>
              <a:rPr lang="tr-TR" sz="1400" dirty="0" smtClean="0"/>
              <a:t>   [</a:t>
            </a:r>
            <a:r>
              <a:rPr lang="tr-TR" sz="1400" dirty="0"/>
              <a:t>8]  S. J. Vaughan-Nichols, “Achieving wireless broadband with WiMax,” IEEE Comput. Mag., vol. 37, no. 6, pp. 10–13, June 2004.</a:t>
            </a:r>
          </a:p>
          <a:p>
            <a:pPr marL="0" indent="0">
              <a:buNone/>
            </a:pPr>
            <a:r>
              <a:rPr lang="tr-TR" sz="1400" dirty="0" smtClean="0"/>
              <a:t>   [</a:t>
            </a:r>
            <a:r>
              <a:rPr lang="tr-TR" sz="1400" dirty="0"/>
              <a:t>9]  “Affordable multipoint E1 backhaul solution for GSM mobile operators GSMeMAX white paper, Eion Wireless,” [Online].Available:</a:t>
            </a:r>
            <a:r>
              <a:rPr lang="tr-TR" sz="1400" dirty="0">
                <a:hlinkClick r:id="rId8" invalidUrl="http://"/>
              </a:rPr>
              <a:t>http://</a:t>
            </a:r>
            <a:r>
              <a:rPr lang="tr-TR" sz="1400" dirty="0">
                <a:hlinkClick r:id="rId9"/>
              </a:rPr>
              <a:t>www.eionwireless.com/</a:t>
            </a:r>
            <a:r>
              <a:rPr lang="tr-TR" sz="1400" dirty="0"/>
              <a:t>library/brochures/ GSMeMAX_datasheet_web.pdf , 2007.</a:t>
            </a:r>
          </a:p>
          <a:p>
            <a:pPr marL="0" indent="0" algn="just">
              <a:buNone/>
            </a:pPr>
            <a:endParaRPr lang="tr-TR" sz="1400" dirty="0"/>
          </a:p>
          <a:p>
            <a:pPr marL="0" indent="0" algn="just">
              <a:buNone/>
            </a:pPr>
            <a:endParaRPr lang="tr-TR" sz="140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tr-TR" sz="140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tr-TR" sz="140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tr-TR" sz="140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tr-TR" sz="140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tr-TR" sz="14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55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91986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References: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tr-TR" sz="1600" b="1" dirty="0"/>
              <a:t>[</a:t>
            </a:r>
            <a:r>
              <a:rPr lang="tr-TR" sz="1600" b="1" dirty="0" smtClean="0"/>
              <a:t>10]</a:t>
            </a:r>
            <a:r>
              <a:rPr lang="en-US" sz="1600" b="1" dirty="0" smtClean="0"/>
              <a:t> </a:t>
            </a:r>
            <a:r>
              <a:rPr lang="en-US" sz="1600" dirty="0"/>
              <a:t>I. F. </a:t>
            </a:r>
            <a:r>
              <a:rPr lang="en-US" sz="1600" dirty="0" err="1"/>
              <a:t>Akyildiz</a:t>
            </a:r>
            <a:r>
              <a:rPr lang="en-US" sz="1600" dirty="0"/>
              <a:t>, X. Wang, and W. Wang, “Wireless mesh </a:t>
            </a:r>
            <a:r>
              <a:rPr lang="en-US" sz="1600" dirty="0" smtClean="0"/>
              <a:t>networks:</a:t>
            </a:r>
            <a:r>
              <a:rPr lang="tr-TR" sz="1600" dirty="0" smtClean="0"/>
              <a:t> </a:t>
            </a:r>
            <a:r>
              <a:rPr lang="en-US" sz="1600" dirty="0" smtClean="0"/>
              <a:t>A </a:t>
            </a:r>
            <a:r>
              <a:rPr lang="en-US" sz="1600" dirty="0"/>
              <a:t>survey,” </a:t>
            </a:r>
            <a:r>
              <a:rPr lang="en-US" sz="1600" i="1" dirty="0"/>
              <a:t>Computer </a:t>
            </a:r>
            <a:r>
              <a:rPr lang="en-US" sz="1600" i="1" dirty="0" err="1"/>
              <a:t>Netw</a:t>
            </a:r>
            <a:r>
              <a:rPr lang="en-US" sz="1600" i="1" dirty="0"/>
              <a:t>.</a:t>
            </a:r>
            <a:r>
              <a:rPr lang="en-US" sz="1600" dirty="0"/>
              <a:t>, vol. 47, no. 4, </a:t>
            </a:r>
            <a:r>
              <a:rPr lang="en-US" sz="1600" dirty="0" smtClean="0"/>
              <a:t> </a:t>
            </a:r>
            <a:r>
              <a:rPr lang="tr-TR" sz="1600" dirty="0" smtClean="0"/>
              <a:t>p</a:t>
            </a:r>
            <a:r>
              <a:rPr lang="en-US" sz="1600" dirty="0" smtClean="0"/>
              <a:t>44</a:t>
            </a:r>
            <a:r>
              <a:rPr lang="tr-TR" sz="1600" dirty="0" smtClean="0"/>
              <a:t>8</a:t>
            </a:r>
            <a:r>
              <a:rPr lang="en-US" sz="1600" dirty="0" smtClean="0"/>
              <a:t>,</a:t>
            </a:r>
            <a:r>
              <a:rPr lang="tr-TR" sz="1600" dirty="0" smtClean="0"/>
              <a:t> Jan</a:t>
            </a:r>
            <a:r>
              <a:rPr lang="tr-TR" sz="1600" dirty="0"/>
              <a:t>. 2005.</a:t>
            </a:r>
            <a:endParaRPr lang="tr-TR" sz="1600" dirty="0" smtClean="0"/>
          </a:p>
          <a:p>
            <a:pPr marL="114300" indent="0">
              <a:buNone/>
            </a:pPr>
            <a:r>
              <a:rPr lang="tr-TR" sz="1600" dirty="0" smtClean="0"/>
              <a:t>[11] </a:t>
            </a:r>
            <a:r>
              <a:rPr lang="en-US" sz="1600" dirty="0"/>
              <a:t>P. Bhagwat, B. Raman, and D. </a:t>
            </a:r>
            <a:r>
              <a:rPr lang="en-US" sz="1600" dirty="0" err="1"/>
              <a:t>Sanghi</a:t>
            </a:r>
            <a:r>
              <a:rPr lang="en-US" sz="1600" dirty="0"/>
              <a:t>, “Turning 802.11 </a:t>
            </a:r>
            <a:r>
              <a:rPr lang="en-US" sz="1600" dirty="0" err="1"/>
              <a:t>insideout</a:t>
            </a:r>
            <a:r>
              <a:rPr lang="en-US" sz="1600" dirty="0" smtClean="0"/>
              <a:t>,”</a:t>
            </a:r>
            <a:r>
              <a:rPr lang="tr-TR" sz="1600" dirty="0" smtClean="0"/>
              <a:t> </a:t>
            </a:r>
            <a:r>
              <a:rPr lang="tr-TR" sz="1600" i="1" dirty="0" smtClean="0"/>
              <a:t>ACM </a:t>
            </a:r>
            <a:r>
              <a:rPr lang="tr-TR" sz="1600" i="1" dirty="0"/>
              <a:t>SIGCOMM </a:t>
            </a:r>
            <a:r>
              <a:rPr lang="tr-TR" sz="1600" i="1" dirty="0" smtClean="0"/>
              <a:t> Comput</a:t>
            </a:r>
            <a:r>
              <a:rPr lang="tr-TR" sz="1600" i="1" dirty="0"/>
              <a:t>. Commun. Rev.</a:t>
            </a:r>
            <a:r>
              <a:rPr lang="tr-TR" sz="1600" dirty="0"/>
              <a:t>, vol. 34, no. </a:t>
            </a:r>
            <a:r>
              <a:rPr lang="tr-TR" sz="1600" dirty="0" smtClean="0"/>
              <a:t>1, pp</a:t>
            </a:r>
            <a:r>
              <a:rPr lang="tr-TR" sz="1600" dirty="0"/>
              <a:t>. 33–38, Jan. 2004</a:t>
            </a:r>
            <a:r>
              <a:rPr lang="tr-TR" sz="1600" dirty="0" smtClean="0"/>
              <a:t>.</a:t>
            </a:r>
          </a:p>
          <a:p>
            <a:pPr marL="114300" indent="0">
              <a:buNone/>
            </a:pPr>
            <a:r>
              <a:rPr lang="tr-TR" sz="1600" dirty="0" smtClean="0"/>
              <a:t>[12]P</a:t>
            </a:r>
            <a:r>
              <a:rPr lang="tr-TR" sz="1600" dirty="0"/>
              <a:t>. S. Mogre, M. Hollick, and R. Steinmetz, “QoS in </a:t>
            </a:r>
            <a:r>
              <a:rPr lang="tr-TR" sz="1600" dirty="0" smtClean="0"/>
              <a:t>wireless </a:t>
            </a:r>
            <a:r>
              <a:rPr lang="en-US" sz="1600" dirty="0" smtClean="0"/>
              <a:t>mesh </a:t>
            </a:r>
            <a:r>
              <a:rPr lang="en-US" sz="1600" dirty="0"/>
              <a:t>networks: challenge, pitfalls, and roadmap to its realization</a:t>
            </a:r>
            <a:r>
              <a:rPr lang="en-US" sz="1600" dirty="0" smtClean="0"/>
              <a:t>,”</a:t>
            </a:r>
            <a:r>
              <a:rPr lang="tr-TR" sz="1600" dirty="0" smtClean="0"/>
              <a:t> </a:t>
            </a:r>
            <a:r>
              <a:rPr lang="en-US" sz="1600" dirty="0" smtClean="0"/>
              <a:t>in </a:t>
            </a:r>
            <a:r>
              <a:rPr lang="en-US" sz="1600" i="1" dirty="0"/>
              <a:t>17th International Workshop </a:t>
            </a:r>
            <a:r>
              <a:rPr lang="en-US" sz="1600" i="1" dirty="0" err="1"/>
              <a:t>Netw</a:t>
            </a:r>
            <a:r>
              <a:rPr lang="en-US" sz="1600" i="1" dirty="0"/>
              <a:t>. Operating </a:t>
            </a:r>
            <a:r>
              <a:rPr lang="en-US" sz="1600" i="1" dirty="0" smtClean="0"/>
              <a:t>Syst.</a:t>
            </a:r>
            <a:r>
              <a:rPr lang="tr-TR" sz="1600" i="1" dirty="0" smtClean="0"/>
              <a:t> </a:t>
            </a:r>
            <a:r>
              <a:rPr lang="it-IT" sz="1600" i="1" dirty="0" smtClean="0"/>
              <a:t>Support </a:t>
            </a:r>
            <a:r>
              <a:rPr lang="it-IT" sz="1600" i="1" dirty="0"/>
              <a:t>Digital Audio Video (NOSSDAV)</a:t>
            </a:r>
            <a:r>
              <a:rPr lang="it-IT" sz="1600" dirty="0"/>
              <a:t>, Urbana, IL USA,</a:t>
            </a:r>
          </a:p>
          <a:p>
            <a:pPr marL="114300" indent="0">
              <a:buNone/>
            </a:pPr>
            <a:r>
              <a:rPr lang="tr-TR" sz="1600" dirty="0"/>
              <a:t>June, 4 - 5, 2007</a:t>
            </a:r>
            <a:r>
              <a:rPr lang="tr-TR" sz="1600" dirty="0" smtClean="0"/>
              <a:t>.</a:t>
            </a:r>
          </a:p>
          <a:p>
            <a:pPr marL="114300" indent="0">
              <a:buNone/>
            </a:pPr>
            <a:r>
              <a:rPr lang="tr-TR" sz="1600" dirty="0" smtClean="0"/>
              <a:t>[13]</a:t>
            </a:r>
            <a:r>
              <a:rPr lang="en-US" sz="1600" dirty="0" smtClean="0"/>
              <a:t> </a:t>
            </a:r>
            <a:r>
              <a:rPr lang="en-US" sz="1600" dirty="0"/>
              <a:t>J. He, K. Yang, K. Guild, and H.-H. Chen, “Application of </a:t>
            </a:r>
            <a:r>
              <a:rPr lang="en-US" sz="1600" dirty="0" smtClean="0"/>
              <a:t>IEEE</a:t>
            </a:r>
            <a:r>
              <a:rPr lang="tr-TR" sz="1600" dirty="0" smtClean="0"/>
              <a:t> </a:t>
            </a:r>
            <a:r>
              <a:rPr lang="en-US" sz="1600" dirty="0" smtClean="0"/>
              <a:t>802.16 </a:t>
            </a:r>
            <a:r>
              <a:rPr lang="en-US" sz="1600" dirty="0"/>
              <a:t>mesh networks as the backhaul of </a:t>
            </a:r>
            <a:r>
              <a:rPr lang="en-US" sz="1600" dirty="0" err="1"/>
              <a:t>multihop</a:t>
            </a:r>
            <a:r>
              <a:rPr lang="en-US" sz="1600" dirty="0"/>
              <a:t> </a:t>
            </a:r>
            <a:r>
              <a:rPr lang="en-US" sz="1600" dirty="0" smtClean="0"/>
              <a:t>cellular</a:t>
            </a:r>
            <a:r>
              <a:rPr lang="tr-TR" sz="1600" dirty="0" smtClean="0"/>
              <a:t> </a:t>
            </a:r>
            <a:r>
              <a:rPr lang="nl-NL" sz="1600" dirty="0" smtClean="0"/>
              <a:t>networks</a:t>
            </a:r>
            <a:r>
              <a:rPr lang="nl-NL" sz="1600" dirty="0"/>
              <a:t>,” </a:t>
            </a:r>
            <a:r>
              <a:rPr lang="nl-NL" sz="1600" i="1" dirty="0"/>
              <a:t>Commun. Mag., IEEE</a:t>
            </a:r>
            <a:r>
              <a:rPr lang="nl-NL" sz="1600" dirty="0"/>
              <a:t>, vol. 45, no. 9, pp. </a:t>
            </a:r>
            <a:r>
              <a:rPr lang="nl-NL" sz="1600" dirty="0" smtClean="0"/>
              <a:t>82–90,</a:t>
            </a:r>
            <a:r>
              <a:rPr lang="tr-TR" sz="1600" dirty="0" smtClean="0"/>
              <a:t> Sept</a:t>
            </a:r>
            <a:r>
              <a:rPr lang="tr-TR" sz="1600" dirty="0"/>
              <a:t>., 2007</a:t>
            </a:r>
            <a:r>
              <a:rPr lang="tr-TR" sz="1600" dirty="0" smtClean="0"/>
              <a:t>.</a:t>
            </a:r>
          </a:p>
          <a:p>
            <a:pPr marL="114300" indent="0">
              <a:buNone/>
            </a:pPr>
            <a:r>
              <a:rPr lang="tr-TR" sz="1600" dirty="0" smtClean="0"/>
              <a:t>[14] </a:t>
            </a:r>
            <a:r>
              <a:rPr lang="en-US" sz="1600" dirty="0"/>
              <a:t>B. Han, F. P. Tso, L. Lin, and W. </a:t>
            </a:r>
            <a:r>
              <a:rPr lang="en-US" sz="1600" dirty="0" err="1"/>
              <a:t>Jia</a:t>
            </a:r>
            <a:r>
              <a:rPr lang="en-US" sz="1600" dirty="0"/>
              <a:t>, “Performance </a:t>
            </a:r>
            <a:r>
              <a:rPr lang="en-US" sz="1600" dirty="0" smtClean="0"/>
              <a:t>evaluation</a:t>
            </a:r>
            <a:r>
              <a:rPr lang="tr-TR" sz="1600" dirty="0" smtClean="0"/>
              <a:t> </a:t>
            </a:r>
            <a:r>
              <a:rPr lang="en-US" sz="1600" dirty="0" smtClean="0"/>
              <a:t>of </a:t>
            </a:r>
            <a:r>
              <a:rPr lang="en-US" sz="1600" dirty="0"/>
              <a:t>scheduling in IEEE 802.16 based wireless mesh networks</a:t>
            </a:r>
            <a:r>
              <a:rPr lang="en-US" sz="1600" dirty="0" smtClean="0"/>
              <a:t>,”</a:t>
            </a:r>
            <a:r>
              <a:rPr lang="tr-TR" sz="1600" dirty="0" smtClean="0"/>
              <a:t> in </a:t>
            </a:r>
            <a:r>
              <a:rPr lang="tr-TR" sz="1600" i="1" dirty="0"/>
              <a:t>3rd International Conf. Mobile Adhoc Sensor Syst. (MASS</a:t>
            </a:r>
            <a:r>
              <a:rPr lang="tr-TR" sz="1600" i="1" dirty="0" smtClean="0"/>
              <a:t>), IEEE</a:t>
            </a:r>
            <a:r>
              <a:rPr lang="tr-TR" sz="1600" dirty="0"/>
              <a:t>, Vancouver, Canada, Oct. 9-12, 2006, pp. 789–794.</a:t>
            </a:r>
          </a:p>
          <a:p>
            <a:pPr marL="114300" indent="0">
              <a:buNone/>
            </a:pPr>
            <a:r>
              <a:rPr lang="tr-TR" sz="1600" dirty="0" smtClean="0"/>
              <a:t>[15]</a:t>
            </a:r>
            <a:r>
              <a:rPr lang="en-US" sz="1600" dirty="0" smtClean="0"/>
              <a:t> </a:t>
            </a:r>
            <a:r>
              <a:rPr lang="en-US" sz="1600" dirty="0"/>
              <a:t>S. F. Hasan, N. H. Siddique, and S. Chakraborty, “</a:t>
            </a:r>
            <a:r>
              <a:rPr lang="en-US" sz="1600" dirty="0" smtClean="0"/>
              <a:t>Femtocell</a:t>
            </a:r>
            <a:r>
              <a:rPr lang="tr-TR" sz="1600" dirty="0" smtClean="0"/>
              <a:t> </a:t>
            </a:r>
            <a:r>
              <a:rPr lang="en-US" sz="1600" dirty="0" smtClean="0"/>
              <a:t>versus </a:t>
            </a:r>
            <a:r>
              <a:rPr lang="en-US" sz="1600" dirty="0" err="1"/>
              <a:t>WiFi</a:t>
            </a:r>
            <a:r>
              <a:rPr lang="en-US" sz="1600" dirty="0"/>
              <a:t> - a survey and comparison of architecture </a:t>
            </a:r>
            <a:r>
              <a:rPr lang="en-US" sz="1600" dirty="0" smtClean="0"/>
              <a:t>and</a:t>
            </a:r>
            <a:r>
              <a:rPr lang="tr-TR" sz="1600" dirty="0" smtClean="0"/>
              <a:t> </a:t>
            </a:r>
            <a:r>
              <a:rPr lang="en-US" sz="1600" dirty="0" smtClean="0"/>
              <a:t>performance</a:t>
            </a:r>
            <a:r>
              <a:rPr lang="en-US" sz="1600" dirty="0"/>
              <a:t>,” in </a:t>
            </a:r>
            <a:r>
              <a:rPr lang="en-US" sz="1600" i="1" dirty="0"/>
              <a:t>1st International Conf. Wireless </a:t>
            </a:r>
            <a:r>
              <a:rPr lang="en-US" sz="1600" i="1" dirty="0" err="1"/>
              <a:t>Commun</a:t>
            </a:r>
            <a:r>
              <a:rPr lang="en-US" sz="1600" i="1" dirty="0" smtClean="0"/>
              <a:t>.,</a:t>
            </a:r>
            <a:r>
              <a:rPr lang="tr-TR" sz="1600" i="1" dirty="0" smtClean="0"/>
              <a:t> </a:t>
            </a:r>
            <a:r>
              <a:rPr lang="en-US" sz="1600" i="1" dirty="0" err="1" smtClean="0"/>
              <a:t>Veh</a:t>
            </a:r>
            <a:r>
              <a:rPr lang="en-US" sz="1600" i="1" dirty="0"/>
              <a:t>. Technol., Inf. Theory Aerospace Electron. Syst. Technol</a:t>
            </a:r>
            <a:r>
              <a:rPr lang="en-US" sz="1600" i="1" dirty="0" smtClean="0"/>
              <a:t>.</a:t>
            </a:r>
            <a:r>
              <a:rPr lang="tr-TR" sz="1600" i="1" dirty="0" smtClean="0"/>
              <a:t> (</a:t>
            </a:r>
            <a:r>
              <a:rPr lang="tr-TR" sz="1600" i="1" dirty="0"/>
              <a:t>Wireless VITAE)</a:t>
            </a:r>
            <a:r>
              <a:rPr lang="tr-TR" sz="1600" dirty="0"/>
              <a:t>, Aalborg, Denmark, May 17-20, 2009, </a:t>
            </a:r>
            <a:r>
              <a:rPr lang="tr-TR" sz="1600" dirty="0" smtClean="0"/>
              <a:t>pp. 916–920</a:t>
            </a:r>
            <a:r>
              <a:rPr lang="tr-TR" sz="1600" dirty="0"/>
              <a:t>.</a:t>
            </a:r>
            <a:endParaRPr lang="tr-TR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56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735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tr-TR" sz="1600" b="1" dirty="0" smtClean="0"/>
              <a:t>[16] </a:t>
            </a:r>
            <a:r>
              <a:rPr lang="en-US" sz="1600" dirty="0"/>
              <a:t>V. Chandrasekhar, J. G. Andrews, and A. Gatherer, “</a:t>
            </a:r>
            <a:r>
              <a:rPr lang="en-US" sz="1600" dirty="0" smtClean="0"/>
              <a:t>Femtocell</a:t>
            </a:r>
            <a:r>
              <a:rPr lang="tr-TR" sz="1600" dirty="0" smtClean="0"/>
              <a:t> </a:t>
            </a:r>
            <a:r>
              <a:rPr lang="en-US" sz="1600" dirty="0" smtClean="0"/>
              <a:t>networks</a:t>
            </a:r>
            <a:r>
              <a:rPr lang="en-US" sz="1600" dirty="0"/>
              <a:t>: A survey,” </a:t>
            </a:r>
            <a:r>
              <a:rPr lang="en-US" sz="1600" i="1" dirty="0" err="1"/>
              <a:t>Commun</a:t>
            </a:r>
            <a:r>
              <a:rPr lang="en-US" sz="1600" i="1" dirty="0"/>
              <a:t>. Mag., </a:t>
            </a:r>
            <a:r>
              <a:rPr lang="en-US" sz="1600" i="1" dirty="0" smtClean="0"/>
              <a:t>IEEE</a:t>
            </a:r>
            <a:r>
              <a:rPr lang="en-US" sz="1600" dirty="0" smtClean="0"/>
              <a:t>, p</a:t>
            </a:r>
            <a:r>
              <a:rPr lang="tr-TR" sz="1600" dirty="0" smtClean="0"/>
              <a:t>. 22, June, </a:t>
            </a:r>
            <a:r>
              <a:rPr lang="tr-TR" sz="1600" dirty="0"/>
              <a:t>2008</a:t>
            </a:r>
            <a:r>
              <a:rPr lang="tr-TR" sz="1600" dirty="0" smtClean="0"/>
              <a:t>.</a:t>
            </a:r>
            <a:r>
              <a:rPr lang="tr-TR" sz="1600" dirty="0"/>
              <a:t> </a:t>
            </a:r>
            <a:endParaRPr lang="tr-TR" sz="1600" dirty="0" smtClean="0"/>
          </a:p>
          <a:p>
            <a:pPr marL="114300" indent="0">
              <a:buNone/>
            </a:pPr>
            <a:endParaRPr lang="tr-TR" sz="1600" dirty="0"/>
          </a:p>
          <a:p>
            <a:pPr marL="114300" indent="0">
              <a:buNone/>
            </a:pPr>
            <a:r>
              <a:rPr lang="tr-TR" sz="1600" smtClean="0"/>
              <a:t>Note: Bold numbered references are referenced from the original resources which are in our paper.</a:t>
            </a:r>
            <a:endParaRPr lang="tr-TR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57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257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Furkan ARTUNÇ  -  150130048</a:t>
            </a:r>
          </a:p>
          <a:p>
            <a:r>
              <a:rPr lang="tr-TR" dirty="0" smtClean="0"/>
              <a:t>Alim ÖZDEMİR    -  150140807	</a:t>
            </a:r>
          </a:p>
          <a:p>
            <a:r>
              <a:rPr lang="tr-TR" dirty="0" smtClean="0"/>
              <a:t>Emre KÖSE	       -  150130037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58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358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>
          <a:xfrm>
            <a:off x="331776" y="2472938"/>
            <a:ext cx="8228763" cy="1508105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1. Cooper And Optical Fiber Backhaul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304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Copper</a:t>
            </a:r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/>
              <a:t>Between BTSs and BSC</a:t>
            </a:r>
          </a:p>
          <a:p>
            <a:pPr lvl="0"/>
            <a:r>
              <a:rPr lang="en-US"/>
              <a:t>T1/E1 connections</a:t>
            </a:r>
          </a:p>
          <a:p>
            <a:pPr lvl="0"/>
            <a:r>
              <a:rPr lang="en-US"/>
              <a:t>T carriers and E carriers operate on different bit rate</a:t>
            </a:r>
          </a:p>
          <a:p>
            <a:pPr lvl="0"/>
            <a:r>
              <a:rPr lang="en-US"/>
              <a:t>TDM techniques</a:t>
            </a:r>
          </a:p>
          <a:p>
            <a:pPr lvl="1" rtl="0" hangingPunct="0">
              <a:buNone/>
            </a:pPr>
            <a:r>
              <a:rPr lang="en-US"/>
              <a:t>- Multiplexing multiple voice channels from base stations and transporting them to BSC in different time slots.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262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Optical Fiber</a:t>
            </a:r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Leased T1/E1 copper lines are merged at a multiplexer</a:t>
            </a:r>
          </a:p>
          <a:p>
            <a:pPr lvl="0"/>
            <a:r>
              <a:rPr lang="en-US" dirty="0">
                <a:latin typeface="+mn-lt"/>
              </a:rPr>
              <a:t>Multiplexer multiplexes lower rate T1/E1 connections into higher rate optical fiber connections</a:t>
            </a:r>
          </a:p>
          <a:p>
            <a:pPr lvl="0"/>
            <a:r>
              <a:rPr lang="en-US" dirty="0">
                <a:latin typeface="+mn-lt"/>
              </a:rPr>
              <a:t>STM-1 155.52Mbit/s</a:t>
            </a:r>
          </a:p>
          <a:p>
            <a:pPr lvl="0"/>
            <a:r>
              <a:rPr lang="en-US" dirty="0">
                <a:latin typeface="+mn-lt"/>
              </a:rPr>
              <a:t>STM-4 622Mbit/s</a:t>
            </a:r>
          </a:p>
          <a:p>
            <a:pPr lvl="0"/>
            <a:r>
              <a:rPr lang="en-US" dirty="0">
                <a:latin typeface="+mn-lt"/>
              </a:rPr>
              <a:t>STM-16 2.4Gbit/s</a:t>
            </a:r>
          </a:p>
          <a:p>
            <a:pPr lvl="0"/>
            <a:r>
              <a:rPr lang="en-US" dirty="0">
                <a:latin typeface="+mn-lt"/>
              </a:rPr>
              <a:t>STM used as SONET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350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34539" y="829200"/>
            <a:ext cx="6273701" cy="4752798"/>
          </a:xfrm>
        </p:spPr>
      </p:pic>
      <p:sp>
        <p:nvSpPr>
          <p:cNvPr id="3" name=" 2"/>
          <p:cNvSpPr txBox="1">
            <a:spLocks noGrp="1"/>
          </p:cNvSpPr>
          <p:nvPr>
            <p:ph type="title" idx="4294967295"/>
          </p:nvPr>
        </p:nvSpPr>
        <p:spPr>
          <a:xfrm>
            <a:off x="497664" y="5564690"/>
            <a:ext cx="8228763" cy="56727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2000"/>
              <a:t>Figrue 1: TDM Backhaul Technology Using Aggregation Of  P2p Leased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E88-E8F4-4D89-8B57-86FF08F480D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23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595</TotalTime>
  <Words>1907</Words>
  <Application>Microsoft Office PowerPoint</Application>
  <PresentationFormat>On-screen Show (4:3)</PresentationFormat>
  <Paragraphs>284</Paragraphs>
  <Slides>58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Adjacency</vt:lpstr>
      <vt:lpstr>THE EVOLUTION OF CELLULAR BACKHAUL TECHNOLOGIES: CURRENT ISSUES AND FUTURE TRENDS</vt:lpstr>
      <vt:lpstr>Outline </vt:lpstr>
      <vt:lpstr>What Is Mobile Backhaul?</vt:lpstr>
      <vt:lpstr>I. From Traditional To Emerging Backhaul Technologies</vt:lpstr>
      <vt:lpstr>Subtitles</vt:lpstr>
      <vt:lpstr>1. Cooper And Optical Fiber Backhaul Networks</vt:lpstr>
      <vt:lpstr>Copper</vt:lpstr>
      <vt:lpstr>Optical Fiber</vt:lpstr>
      <vt:lpstr>Figrue 1: TDM Backhaul Technology Using Aggregation Of  P2p Leased Lines</vt:lpstr>
      <vt:lpstr>Issue!</vt:lpstr>
      <vt:lpstr>Fiber Backhaul (Cont.)  </vt:lpstr>
      <vt:lpstr>Microwave and Satellite Wireless Backhaul</vt:lpstr>
      <vt:lpstr>Microwave</vt:lpstr>
      <vt:lpstr>Figure 3: P2P Microwave Backhaul</vt:lpstr>
      <vt:lpstr>Satellite</vt:lpstr>
      <vt:lpstr>Pseudowire Framework</vt:lpstr>
      <vt:lpstr>PowerPoint Presentation</vt:lpstr>
      <vt:lpstr>Figure 4: Pseudowire Protocol Architecture</vt:lpstr>
      <vt:lpstr>PowerPoint Presentation</vt:lpstr>
      <vt:lpstr>Payload types can be differentiated</vt:lpstr>
      <vt:lpstr>PowerPoint Presentation</vt:lpstr>
      <vt:lpstr>Issues!</vt:lpstr>
      <vt:lpstr>Last talk on Pseudowire</vt:lpstr>
      <vt:lpstr>II. PROSPECTIVE WIRELESS SOLUTIONS FOR BACKHAUL</vt:lpstr>
      <vt:lpstr>PowerPoint Presentation</vt:lpstr>
      <vt:lpstr>Wi-Fi Network Technology</vt:lpstr>
      <vt:lpstr>Advances and Extensions Of Wi-Fi</vt:lpstr>
      <vt:lpstr>IEEE 802.11n</vt:lpstr>
      <vt:lpstr>IEEE 802.11g</vt:lpstr>
      <vt:lpstr>PowerPoint Presentation</vt:lpstr>
      <vt:lpstr>Challenges</vt:lpstr>
      <vt:lpstr>Wi-Fi Network Technology</vt:lpstr>
      <vt:lpstr>WiMax Network Technology</vt:lpstr>
      <vt:lpstr>WiMax Network Technology</vt:lpstr>
      <vt:lpstr>WiMax Network Technology</vt:lpstr>
      <vt:lpstr>WiMax Network Technology</vt:lpstr>
      <vt:lpstr>IV. Comparing of all presented backhaul technologies and discussing future trends</vt:lpstr>
      <vt:lpstr>PowerPoint Presentation</vt:lpstr>
      <vt:lpstr>Comparison Among Different Backhaul Technologies</vt:lpstr>
      <vt:lpstr>PowerPoint Presentation</vt:lpstr>
      <vt:lpstr>PowerPoint Presentation</vt:lpstr>
      <vt:lpstr>1) Wireless mesh backhaul (Wi-Fi and WiMAX )</vt:lpstr>
      <vt:lpstr>                        [10]</vt:lpstr>
      <vt:lpstr> Wireless Mesh Network(WMN) general characteristics  </vt:lpstr>
      <vt:lpstr>PowerPoint Presentation</vt:lpstr>
      <vt:lpstr>PowerPoint Presentation</vt:lpstr>
      <vt:lpstr>PowerPoint Presentation</vt:lpstr>
      <vt:lpstr>Comparison of Wifi and WiMax</vt:lpstr>
      <vt:lpstr>“All-IP” Network Trends and Femtocells</vt:lpstr>
      <vt:lpstr>Femtocell</vt:lpstr>
      <vt:lpstr>Definition</vt:lpstr>
      <vt:lpstr>Definition</vt:lpstr>
      <vt:lpstr> The capacity benefits of femtocells are attributed to: </vt:lpstr>
      <vt:lpstr>Problems in Femtocell usage</vt:lpstr>
      <vt:lpstr>References</vt:lpstr>
      <vt:lpstr>References:</vt:lpstr>
      <vt:lpstr>PowerPoint Presentation</vt:lpstr>
      <vt:lpstr>Group Members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PROSPECTIVE WIRELESS SOLUTIONS FOR BACKHAUL</dc:title>
  <dc:creator>Alim Özdemir</dc:creator>
  <cp:lastModifiedBy>emre</cp:lastModifiedBy>
  <cp:revision>30</cp:revision>
  <dcterms:created xsi:type="dcterms:W3CDTF">2016-12-17T12:21:14Z</dcterms:created>
  <dcterms:modified xsi:type="dcterms:W3CDTF">2016-12-27T12:13:38Z</dcterms:modified>
</cp:coreProperties>
</file>