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12"/>
  </p:notesMasterIdLst>
  <p:handoutMasterIdLst>
    <p:handoutMasterId r:id="rId13"/>
  </p:handoutMasterIdLst>
  <p:sldIdLst>
    <p:sldId id="330" r:id="rId3"/>
    <p:sldId id="308" r:id="rId4"/>
    <p:sldId id="328" r:id="rId5"/>
    <p:sldId id="329" r:id="rId6"/>
    <p:sldId id="317" r:id="rId7"/>
    <p:sldId id="325" r:id="rId8"/>
    <p:sldId id="327" r:id="rId9"/>
    <p:sldId id="326" r:id="rId10"/>
    <p:sldId id="307" r:id="rId11"/>
  </p:sldIdLst>
  <p:sldSz cx="12192000" cy="6858000"/>
  <p:notesSz cx="6805613" cy="9939338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5019" userDrawn="1">
          <p15:clr>
            <a:srgbClr val="A4A3A4"/>
          </p15:clr>
        </p15:guide>
        <p15:guide id="3" pos="801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FF0000"/>
    <a:srgbClr val="FFFF99"/>
    <a:srgbClr val="FF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9" autoAdjust="0"/>
    <p:restoredTop sz="92232" autoAdjust="0"/>
  </p:normalViewPr>
  <p:slideViewPr>
    <p:cSldViewPr>
      <p:cViewPr varScale="1">
        <p:scale>
          <a:sx n="69" d="100"/>
          <a:sy n="69" d="100"/>
        </p:scale>
        <p:origin x="63" y="72"/>
      </p:cViewPr>
      <p:guideLst>
        <p:guide pos="3840"/>
        <p:guide pos="5019"/>
        <p:guide pos="801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92"/>
    </p:cViewPr>
  </p:sorterViewPr>
  <p:notesViewPr>
    <p:cSldViewPr>
      <p:cViewPr varScale="1">
        <p:scale>
          <a:sx n="83" d="100"/>
          <a:sy n="83" d="100"/>
        </p:scale>
        <p:origin x="297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F481767B-5AD0-472A-8EAF-A7BF58733792}" type="datetime1">
              <a: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2019/3/26</a:t>
            </a:fld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BAE14B8-3CC9-472D-9BC5-A84D80684DE2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‹#›</a:t>
            </a:fld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733D8F19-1AFA-4668-A081-0096481D597D}" type="datetime1">
              <a:rPr lang="ja-JP" altLang="en-US" smtClean="0"/>
              <a:pPr/>
              <a:t>2019/3/26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2" y="4783306"/>
            <a:ext cx="5444490" cy="335452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7FB667E1-E601-4AAF-B95C-B25720D70A60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21462" cy="37258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331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D461A7-582B-4C4A-9FD3-4C480824DC6C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68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FB667E1-E601-4AAF-B95C-B25720D70A60}" type="slidenum">
              <a:rPr 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3</a:t>
            </a:fld>
            <a:endParaRPr 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8421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7E8016-073D-46D1-A93B-C225494F2AE2}" type="slidenum">
              <a:rPr kumimoji="0" lang="en-JM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JM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95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画像 8" descr="草の生い茂った丘から昇る日の出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長方形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長方形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" y="4800600"/>
            <a:ext cx="11887199" cy="1143000"/>
          </a:xfrm>
        </p:spPr>
        <p:txBody>
          <a:bodyPr rtlCol="0" anchor="b">
            <a:noAutofit/>
          </a:bodyPr>
          <a:lstStyle>
            <a:lvl1pPr algn="ctr" rtl="0">
              <a:defRPr sz="430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814" y="5943600"/>
            <a:ext cx="11887199" cy="7620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pPr rtl="0"/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1" name="wind.wav"/>
          </p:stSnd>
        </p:sndAc>
      </p:transition>
    </mc:Choice>
    <mc:Fallback xmlns="">
      <p:transition spd="med">
        <p:fade/>
        <p:sndAc>
          <p:stSnd>
            <p:snd r:embed="rId4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キャプション付きの別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11711940" y="5495512"/>
            <a:ext cx="960120" cy="237744"/>
          </a:xfrm>
          <a:prstGeom prst="rect">
            <a:avLst/>
          </a:prstGeom>
        </p:spPr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B15908E0-E413-4620-8692-5812B8D9683A}" type="datetime1">
              <a:rPr lang="ja-JP" altLang="en-US" smtClean="0"/>
              <a:pPr/>
              <a:t>2019/3/26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1" name="wind.wav"/>
          </p:stSnd>
        </p:sndAc>
      </p:transition>
    </mc:Choice>
    <mc:Fallback xmlns="">
      <p:transition spd="med">
        <p:fade/>
        <p:sndAc>
          <p:stSnd>
            <p:snd r:embed="rId3" name="wind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 rtl="0">
              <a:buNone/>
              <a:defRPr sz="3200">
                <a:solidFill>
                  <a:schemeClr val="tx2"/>
                </a:solidFill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ja-JP" altLang="en-US" smtClean="0"/>
              <a:t>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11711940" y="5495512"/>
            <a:ext cx="960120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DEC56AA8-6330-402C-A457-6293CC688E54}" type="datetime1">
              <a:rPr lang="ja-JP" altLang="en-US" smtClean="0"/>
              <a:pPr/>
              <a:t>2019/3/26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1" name="wind.wav"/>
          </p:stSnd>
        </p:sndAc>
      </p:transition>
    </mc:Choice>
    <mc:Fallback xmlns="">
      <p:transition spd="med">
        <p:fade/>
        <p:sndAc>
          <p:stSnd>
            <p:snd r:embed="rId3" name="wind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11711940" y="5495512"/>
            <a:ext cx="960120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5E3171B7-D975-4F48-B174-611325742467}" type="datetime1">
              <a:rPr lang="ja-JP" altLang="en-US" smtClean="0"/>
              <a:pPr/>
              <a:t>2019/3/26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1" name="wind.wav"/>
          </p:stSnd>
        </p:sndAc>
      </p:transition>
    </mc:Choice>
    <mc:Fallback xmlns="">
      <p:transition spd="med">
        <p:fade/>
        <p:sndAc>
          <p:stSnd>
            <p:snd r:embed="rId3" name="wind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11711940" y="5495512"/>
            <a:ext cx="960120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1957312E-FCD3-463D-937E-87C9B35F4728}" type="datetime1">
              <a:rPr lang="ja-JP" altLang="en-US" smtClean="0"/>
              <a:pPr/>
              <a:t>2019/3/26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1" name="wind.wav"/>
          </p:stSnd>
        </p:sndAc>
      </p:transition>
    </mc:Choice>
    <mc:Fallback xmlns="">
      <p:transition spd="med">
        <p:fade/>
        <p:sndAc>
          <p:stSnd>
            <p:snd r:embed="rId3" name="wind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2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1" name="wind.wav"/>
          </p:stSnd>
        </p:sndAc>
      </p:transition>
    </mc:Choice>
    <mc:Fallback xmlns="">
      <p:transition spd="med">
        <p:fade/>
        <p:sndAc>
          <p:stSnd>
            <p:snd r:embed="rId3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30211" y="2130481"/>
            <a:ext cx="11531600" cy="1069975"/>
          </a:xfrm>
          <a:prstGeom prst="rect">
            <a:avLst/>
          </a:prstGeom>
        </p:spPr>
        <p:txBody>
          <a:bodyPr anchor="ctr"/>
          <a:lstStyle>
            <a:lvl1pPr>
              <a:defRPr sz="4000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30211" y="3886256"/>
            <a:ext cx="11531600" cy="8858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514846EA-EDBC-4A54-82BD-7D1DBF5BB963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10860579" y="6587600"/>
            <a:ext cx="133144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0" y="123372"/>
            <a:ext cx="12192000" cy="615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7587" y="133401"/>
            <a:ext cx="1900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dirty="0" smtClean="0">
                <a:solidFill>
                  <a:srgbClr val="4BACC6">
                    <a:lumMod val="20000"/>
                    <a:lumOff val="80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LUCA</a:t>
            </a:r>
            <a:endParaRPr lang="ja-JP" altLang="en-US" sz="4800" b="1" dirty="0">
              <a:solidFill>
                <a:srgbClr val="4BACC6">
                  <a:lumMod val="20000"/>
                  <a:lumOff val="80000"/>
                </a:srgb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34374" y="156221"/>
            <a:ext cx="7834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sz="1800" dirty="0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環境でブラウザから利用でき、エントリー</a:t>
            </a:r>
            <a:r>
              <a:rPr lang="ja-JP" altLang="en-US" sz="18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業務に幅広く適応が</a:t>
            </a:r>
            <a:r>
              <a:rPr lang="ja-JP" altLang="en-US" sz="1800" dirty="0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可能な</a:t>
            </a:r>
            <a:endParaRPr lang="en-US" altLang="ja-JP" sz="1800" dirty="0" smtClean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800" dirty="0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設定型の汎用エントリアプリケーションです。</a:t>
            </a:r>
            <a:endParaRPr lang="ja-JP" altLang="en-US" sz="18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39781" y="6718905"/>
            <a:ext cx="12362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00" dirty="0" smtClean="0">
                <a:solidFill>
                  <a:prstClr val="white"/>
                </a:solidFill>
              </a:rPr>
              <a:t>2017,primagest,Inc. ALL Rights Reserved</a:t>
            </a:r>
            <a:endParaRPr lang="ja-JP" altLang="en-US" sz="500" dirty="0">
              <a:solidFill>
                <a:prstClr val="white"/>
              </a:solidFill>
            </a:endParaRPr>
          </a:p>
        </p:txBody>
      </p:sp>
      <p:pic>
        <p:nvPicPr>
          <p:cNvPr id="12" name="Picture 2" descr="C:\Users\m-washi\Pictures\head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195" y="6589829"/>
            <a:ext cx="1522097" cy="17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角丸四角形 12"/>
          <p:cNvSpPr/>
          <p:nvPr/>
        </p:nvSpPr>
        <p:spPr>
          <a:xfrm>
            <a:off x="126458" y="777150"/>
            <a:ext cx="11939086" cy="5787236"/>
          </a:xfrm>
          <a:prstGeom prst="roundRect">
            <a:avLst>
              <a:gd name="adj" fmla="val 249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6393" y="926418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1800" b="1">
                <a:solidFill>
                  <a:schemeClr val="accent5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731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762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764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805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 algn="l" rtl="0">
              <a:defRPr/>
            </a:lvl6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11711940" y="5495512"/>
            <a:ext cx="960120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3FF6BA34-DA2B-45CE-9FE3-DED2CD4E9A2C}" type="datetime1">
              <a:rPr lang="ja-JP" altLang="en-US" smtClean="0"/>
              <a:pPr/>
              <a:t>2019/3/26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1" name="wind.wav"/>
          </p:stSnd>
        </p:sndAc>
      </p:transition>
    </mc:Choice>
    <mc:Fallback xmlns="">
      <p:transition spd="med">
        <p:fade/>
        <p:sndAc>
          <p:stSnd>
            <p:snd r:embed="rId3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10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651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001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7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058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09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2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3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1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11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長方形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11711940" y="5495512"/>
            <a:ext cx="960120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1FC05ACE-43D0-4D34-ACAF-0F26728FF915}" type="datetime1">
              <a:rPr lang="ja-JP" altLang="en-US" smtClean="0"/>
              <a:pPr/>
              <a:t>2019/3/26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1" name="wind.wav"/>
          </p:stSnd>
        </p:sndAc>
      </p:transition>
    </mc:Choice>
    <mc:Fallback xmlns="">
      <p:transition spd="med">
        <p:fade/>
        <p:sndAc>
          <p:stSnd>
            <p:snd r:embed="rId3" name="wind.wav"/>
          </p:stSnd>
        </p:sndAc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35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93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695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06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524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21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57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89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2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95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別のセクション ヘッダ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11711940" y="5495512"/>
            <a:ext cx="960120" cy="237744"/>
          </a:xfrm>
          <a:prstGeom prst="rect">
            <a:avLst/>
          </a:prstGeom>
        </p:spPr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10F48348-AA7A-4AA3-8293-D8B24EDDDBB6}" type="datetime1">
              <a:rPr lang="ja-JP" altLang="en-US" smtClean="0"/>
              <a:pPr/>
              <a:t>2019/3/26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1" name="wind.wav"/>
          </p:stSnd>
        </p:sndAc>
      </p:transition>
    </mc:Choice>
    <mc:Fallback xmlns="">
      <p:transition spd="med">
        <p:fade/>
        <p:sndAc>
          <p:stSnd>
            <p:snd r:embed="rId3" name="wind.wav"/>
          </p:stSnd>
        </p:sndAc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8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15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17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17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453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463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9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7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40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44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11711940" y="5495512"/>
            <a:ext cx="960120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72D9F10-0F7A-47C5-AA2D-C92B2340A5CA}" type="datetime1">
              <a:rPr lang="ja-JP" altLang="en-US" smtClean="0"/>
              <a:pPr/>
              <a:t>2019/3/26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0ECE5F2-81AA-4605-B028-6FBA391056AF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1" name="wind.wav"/>
          </p:stSnd>
        </p:sndAc>
      </p:transition>
    </mc:Choice>
    <mc:Fallback xmlns="">
      <p:transition spd="med">
        <p:fade/>
        <p:sndAc>
          <p:stSnd>
            <p:snd r:embed="rId3" name="wind.wav"/>
          </p:stSnd>
        </p:sndAc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25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6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536" y="221610"/>
            <a:ext cx="11428895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92102" y="838200"/>
            <a:ext cx="11607801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216878" y="6592888"/>
            <a:ext cx="2844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4165600" y="6592888"/>
            <a:ext cx="38608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9056078" y="6592888"/>
            <a:ext cx="28448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5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6944" y="103461"/>
            <a:ext cx="10836329" cy="391639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500190"/>
            <a:ext cx="10972800" cy="4525962"/>
          </a:xfrm>
          <a:prstGeom prst="rect">
            <a:avLst/>
          </a:prstGeom>
        </p:spPr>
        <p:txBody>
          <a:bodyPr lIns="104306" tIns="52153" rIns="104306" bIns="52153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16"/>
          <p:cNvSpPr>
            <a:spLocks noGrp="1"/>
          </p:cNvSpPr>
          <p:nvPr>
            <p:ph type="dt" sz="half" idx="10"/>
          </p:nvPr>
        </p:nvSpPr>
        <p:spPr>
          <a:xfrm>
            <a:off x="609602" y="6356353"/>
            <a:ext cx="2844800" cy="365125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165602" y="6356353"/>
            <a:ext cx="3860800" cy="365125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11"/>
          <p:cNvSpPr>
            <a:spLocks noGrp="1"/>
          </p:cNvSpPr>
          <p:nvPr>
            <p:ph type="sldNum" sz="quarter" idx="12"/>
          </p:nvPr>
        </p:nvSpPr>
        <p:spPr>
          <a:xfrm>
            <a:off x="11402852" y="6498044"/>
            <a:ext cx="358374" cy="1958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6A889-EFA2-4181-BAF1-D374C022675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4689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11711940" y="5495512"/>
            <a:ext cx="960120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E0B0091C-570F-4F9A-828B-070F97DC7009}" type="datetime1">
              <a:rPr lang="ja-JP" altLang="en-US" smtClean="0"/>
              <a:pPr/>
              <a:t>2019/3/26</a:t>
            </a:fld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1" name="wind.wav"/>
          </p:stSnd>
        </p:sndAc>
      </p:transition>
    </mc:Choice>
    <mc:Fallback xmlns="">
      <p:transition spd="med">
        <p:fade/>
        <p:sndAc>
          <p:stSnd>
            <p:snd r:embed="rId3" name="wind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11711940" y="5495512"/>
            <a:ext cx="960120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B8582609-9A80-4533-9B36-1DDDB5C1D888}" type="datetime1">
              <a:rPr lang="ja-JP" altLang="en-US" smtClean="0"/>
              <a:pPr/>
              <a:t>2019/3/26</a:t>
            </a:fld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1" name="wind.wav"/>
          </p:stSnd>
        </p:sndAc>
      </p:transition>
    </mc:Choice>
    <mc:Fallback xmlns="">
      <p:transition spd="med">
        <p:fade/>
        <p:sndAc>
          <p:stSnd>
            <p:snd r:embed="rId3" name="wind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ja-JP" alt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11711940" y="5495512"/>
            <a:ext cx="960120" cy="237744"/>
          </a:xfrm>
          <a:prstGeom prst="rect">
            <a:avLst/>
          </a:prstGeom>
        </p:spPr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3AD536B6-52BC-45CA-939D-FF26CE566DF8}" type="datetime1">
              <a:rPr lang="ja-JP" altLang="en-US" smtClean="0"/>
              <a:pPr/>
              <a:t>2019/3/26</a:t>
            </a:fld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1" name="wind.wav"/>
          </p:stSnd>
        </p:sndAc>
      </p:transition>
    </mc:Choice>
    <mc:Fallback xmlns="">
      <p:transition spd="med">
        <p:fade/>
        <p:sndAc>
          <p:stSnd>
            <p:snd r:embed="rId3" name="wind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11711940" y="5495512"/>
            <a:ext cx="960120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33A56505-2B6D-4834-B4C0-6DC8B944B98D}" type="datetime1">
              <a:rPr lang="ja-JP" altLang="en-US" smtClean="0"/>
              <a:pPr/>
              <a:t>2019/3/26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1" name="wind.wav"/>
          </p:stSnd>
        </p:sndAc>
      </p:transition>
    </mc:Choice>
    <mc:Fallback xmlns="">
      <p:transition spd="med">
        <p:fade/>
        <p:sndAc>
          <p:stSnd>
            <p:snd r:embed="rId3" name="wind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9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48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41" Type="http://schemas.openxmlformats.org/officeDocument/2006/relationships/image" Target="../media/image3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slideLayout" Target="../slideLayouts/slideLayout46.xml"/><Relationship Id="rId37" Type="http://schemas.openxmlformats.org/officeDocument/2006/relationships/slideLayout" Target="../slideLayouts/slideLayout51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36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4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9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slideLayout" Target="../slideLayouts/slideLayout47.xml"/><Relationship Id="rId3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長方形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73204" y="627795"/>
            <a:ext cx="11139420" cy="5616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dirty="0" smtClean="0"/>
              <a:t>タイトル行：</a:t>
            </a:r>
            <a:r>
              <a:rPr lang="en-US" altLang="ja-JP" dirty="0" smtClean="0"/>
              <a:t>34</a:t>
            </a:r>
            <a:r>
              <a:rPr lang="ja-JP" altLang="en-US" dirty="0" smtClean="0"/>
              <a:t>フォントをベースに、概ね枠内に収まる長さで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  <a:p>
            <a:pPr lvl="5" rtl="0"/>
            <a:r>
              <a:rPr lang="ja-JP" altLang="en-US" dirty="0"/>
              <a:t>第 </a:t>
            </a:r>
            <a:r>
              <a:rPr lang="en-US" altLang="ja-JP" dirty="0"/>
              <a:t>6</a:t>
            </a:r>
          </a:p>
          <a:p>
            <a:pPr lvl="6" rtl="0"/>
            <a:r>
              <a:rPr lang="ja-JP" altLang="en-US" dirty="0"/>
              <a:t>第 </a:t>
            </a:r>
            <a:r>
              <a:rPr lang="en-US" altLang="ja-JP" dirty="0"/>
              <a:t>7</a:t>
            </a:r>
          </a:p>
          <a:p>
            <a:pPr lvl="7" rtl="0"/>
            <a:r>
              <a:rPr lang="ja-JP" altLang="en-US" dirty="0"/>
              <a:t>第 </a:t>
            </a:r>
            <a:r>
              <a:rPr lang="en-US" altLang="ja-JP" dirty="0"/>
              <a:t>8</a:t>
            </a:r>
          </a:p>
          <a:p>
            <a:pPr lvl="8" rtl="0"/>
            <a:r>
              <a:rPr lang="ja-JP" altLang="en-US" dirty="0"/>
              <a:t>第 </a:t>
            </a:r>
            <a:r>
              <a:rPr lang="en-US" altLang="ja-JP" dirty="0"/>
              <a:t>9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3746768" cy="256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 cap="all" baseline="0">
                <a:solidFill>
                  <a:schemeClr val="bg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951984" y="662482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400">
                <a:solidFill>
                  <a:schemeClr val="bg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CA8D9AD5-F248-4919-864A-CFD76CC027D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9" name="Text Box 12"/>
          <p:cNvSpPr txBox="1">
            <a:spLocks noChangeArrowheads="1"/>
          </p:cNvSpPr>
          <p:nvPr userDrawn="1"/>
        </p:nvSpPr>
        <p:spPr bwMode="auto">
          <a:xfrm>
            <a:off x="8328248" y="6597352"/>
            <a:ext cx="369607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1100" i="0" dirty="0" smtClean="0">
                <a:solidFill>
                  <a:schemeClr val="bg1"/>
                </a:solidFill>
                <a:latin typeface="Segoe UI Semibold" panose="020B07020402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Copyright© Primagest</a:t>
            </a:r>
            <a:r>
              <a:rPr lang="en-US" altLang="ja-JP" sz="1100" i="0" baseline="0" dirty="0" smtClean="0">
                <a:solidFill>
                  <a:schemeClr val="bg1"/>
                </a:solidFill>
                <a:latin typeface="Segoe UI Semibold" panose="020B07020402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100" i="0" dirty="0" err="1" smtClean="0">
                <a:solidFill>
                  <a:schemeClr val="bg1"/>
                </a:solidFill>
                <a:latin typeface="Segoe UI Semibold" panose="020B07020402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Inc</a:t>
            </a:r>
            <a:r>
              <a:rPr lang="en-US" altLang="ja-JP" sz="1100" i="0" dirty="0" smtClean="0">
                <a:solidFill>
                  <a:schemeClr val="bg1"/>
                </a:solidFill>
                <a:latin typeface="Segoe UI Semibold" panose="020B07020402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 2019 All Right Reserved</a:t>
            </a:r>
          </a:p>
        </p:txBody>
      </p:sp>
      <p:pic>
        <p:nvPicPr>
          <p:cNvPr id="10" name="Picture 3" descr="logo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432" y="260649"/>
            <a:ext cx="2133873" cy="374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  <p:sldLayoutId id="214748366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16" name="wind.wav"/>
          </p:stSnd>
        </p:sndAc>
      </p:transition>
    </mc:Choice>
    <mc:Fallback xmlns="">
      <p:transition spd="med">
        <p:fade/>
        <p:sndAc>
          <p:stSnd>
            <p:snd r:embed="rId18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1" sz="3400" kern="1200">
          <a:solidFill>
            <a:schemeClr val="tx2">
              <a:lumMod val="75000"/>
            </a:schemeClr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kumimoji="1" sz="2000" kern="12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kumimoji="1" sz="1800" kern="12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kumimoji="1" sz="1600" kern="12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kumimoji="1" sz="1400" kern="12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kumimoji="1" sz="1400" kern="12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kumimoji="1" sz="1400" kern="12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kumimoji="1" sz="1400" kern="1200" baseline="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kumimoji="1" sz="1400" kern="1200" baseline="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kumimoji="1" sz="1400" kern="1200" baseline="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203201" y="6458364"/>
            <a:ext cx="9982201" cy="301625"/>
          </a:xfrm>
          <a:prstGeom prst="rect">
            <a:avLst/>
          </a:prstGeom>
          <a:solidFill>
            <a:srgbClr val="1B85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 dirty="0">
              <a:solidFill>
                <a:prstClr val="white"/>
              </a:solidFill>
            </a:endParaRPr>
          </a:p>
        </p:txBody>
      </p:sp>
      <p:pic>
        <p:nvPicPr>
          <p:cNvPr id="1027" name="図 7" descr="Logo_primagest_RGB.jpg"/>
          <p:cNvPicPr>
            <a:picLocks noChangeAspect="1"/>
          </p:cNvPicPr>
          <p:nvPr/>
        </p:nvPicPr>
        <p:blipFill>
          <a:blip r:embed="rId41"/>
          <a:srcRect/>
          <a:stretch>
            <a:fillRect/>
          </a:stretch>
        </p:blipFill>
        <p:spPr bwMode="auto">
          <a:xfrm>
            <a:off x="10185404" y="6409102"/>
            <a:ext cx="187373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テキスト ボックス 12"/>
          <p:cNvSpPr txBox="1">
            <a:spLocks noChangeArrowheads="1"/>
          </p:cNvSpPr>
          <p:nvPr/>
        </p:nvSpPr>
        <p:spPr bwMode="auto">
          <a:xfrm>
            <a:off x="10183450" y="6639630"/>
            <a:ext cx="1484702" cy="16927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ja-JP" altLang="en-US" sz="5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</a:t>
            </a:r>
            <a:r>
              <a:rPr lang="en-US" altLang="ja-JP" sz="5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18,primagest,Inc. ALL Rights Reserved</a:t>
            </a:r>
            <a:endParaRPr lang="ja-JP" altLang="en-US" sz="500" dirty="0" smtClean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 rot="5400000" flipH="1" flipV="1">
            <a:off x="-41519" y="424473"/>
            <a:ext cx="546100" cy="1954"/>
          </a:xfrm>
          <a:prstGeom prst="line">
            <a:avLst/>
          </a:prstGeom>
          <a:ln w="50800" cap="flat" cmpd="sng" algn="ctr">
            <a:solidFill>
              <a:srgbClr val="1B85A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rot="5400000" flipH="1" flipV="1">
            <a:off x="94274" y="423523"/>
            <a:ext cx="546100" cy="3908"/>
          </a:xfrm>
          <a:prstGeom prst="line">
            <a:avLst/>
          </a:prstGeom>
          <a:ln w="50800" cap="flat" cmpd="sng" algn="ctr">
            <a:solidFill>
              <a:srgbClr val="55595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03204" y="711200"/>
            <a:ext cx="11697678" cy="1588"/>
          </a:xfrm>
          <a:prstGeom prst="line">
            <a:avLst/>
          </a:prstGeom>
          <a:ln w="34925" cap="flat" cmpd="sng" algn="ctr">
            <a:solidFill>
              <a:srgbClr val="1B85A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48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98" r:id="rId33"/>
    <p:sldLayoutId id="2147483699" r:id="rId34"/>
    <p:sldLayoutId id="2147483700" r:id="rId35"/>
    <p:sldLayoutId id="2147483701" r:id="rId36"/>
    <p:sldLayoutId id="2147483702" r:id="rId37"/>
    <p:sldLayoutId id="2147483703" r:id="rId38"/>
    <p:sldLayoutId id="2147483704" r:id="rId3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audio" Target="../media/audio1.wav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5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17" Type="http://schemas.openxmlformats.org/officeDocument/2006/relationships/image" Target="../media/image28.png"/><Relationship Id="rId2" Type="http://schemas.openxmlformats.org/officeDocument/2006/relationships/audio" Target="../media/audio1.wav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5" Type="http://schemas.openxmlformats.org/officeDocument/2006/relationships/image" Target="../media/image26.png"/><Relationship Id="rId23" Type="http://schemas.openxmlformats.org/officeDocument/2006/relationships/audio" Target="../media/audio1.wav"/><Relationship Id="rId10" Type="http://schemas.openxmlformats.org/officeDocument/2006/relationships/image" Target="../media/image22.png"/><Relationship Id="rId19" Type="http://schemas.openxmlformats.org/officeDocument/2006/relationships/image" Target="../media/image30.png"/><Relationship Id="rId4" Type="http://schemas.openxmlformats.org/officeDocument/2006/relationships/image" Target="../media/image18.png"/><Relationship Id="rId9" Type="http://schemas.openxmlformats.org/officeDocument/2006/relationships/image" Target="../media/image9.emf"/><Relationship Id="rId14" Type="http://schemas.openxmlformats.org/officeDocument/2006/relationships/image" Target="../media/image11.png"/><Relationship Id="rId22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12" Type="http://schemas.openxmlformats.org/officeDocument/2006/relationships/image" Target="../media/image4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11" Type="http://schemas.openxmlformats.org/officeDocument/2006/relationships/image" Target="../media/image40.png"/><Relationship Id="rId5" Type="http://schemas.openxmlformats.org/officeDocument/2006/relationships/image" Target="../media/image36.png"/><Relationship Id="rId15" Type="http://schemas.openxmlformats.org/officeDocument/2006/relationships/audio" Target="../media/audio1.wav"/><Relationship Id="rId10" Type="http://schemas.openxmlformats.org/officeDocument/2006/relationships/image" Target="../media/image15.jpeg"/><Relationship Id="rId4" Type="http://schemas.openxmlformats.org/officeDocument/2006/relationships/image" Target="../media/image35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audio" Target="../media/audio1.wav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1343027" y="1807676"/>
            <a:ext cx="6985000" cy="1568450"/>
          </a:xfrm>
          <a:prstGeom prst="rect">
            <a:avLst/>
          </a:prstGeom>
          <a:solidFill>
            <a:srgbClr val="1B85A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ja-JP" altLang="en-US" sz="1600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テキスト ボックス 8"/>
          <p:cNvSpPr txBox="1">
            <a:spLocks noChangeArrowheads="1"/>
          </p:cNvSpPr>
          <p:nvPr/>
        </p:nvSpPr>
        <p:spPr bwMode="auto">
          <a:xfrm>
            <a:off x="1426689" y="2187178"/>
            <a:ext cx="68103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kumimoji="1" lang="ja-JP" alt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ビジネス推進室 </a:t>
            </a:r>
            <a:endParaRPr kumimoji="1" lang="en-US" altLang="ja-JP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次</a:t>
            </a:r>
            <a:r>
              <a:rPr kumimoji="1" lang="ja-JP" altLang="en-US" sz="2400" dirty="0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世代サービス企画</a:t>
            </a:r>
            <a:endParaRPr kumimoji="1" lang="en-US" altLang="ja-JP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100" name="図 9" descr="Logo_primagest_RGB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46958" y="1844827"/>
            <a:ext cx="2141537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テキスト ボックス 11"/>
          <p:cNvSpPr txBox="1">
            <a:spLocks noChangeArrowheads="1"/>
          </p:cNvSpPr>
          <p:nvPr/>
        </p:nvSpPr>
        <p:spPr bwMode="auto">
          <a:xfrm>
            <a:off x="8431663" y="3113965"/>
            <a:ext cx="18473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kumimoji="1" lang="en-US" altLang="ja-JP" sz="105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" name="テキスト ボックス 10"/>
          <p:cNvSpPr txBox="1">
            <a:spLocks noChangeArrowheads="1"/>
          </p:cNvSpPr>
          <p:nvPr/>
        </p:nvSpPr>
        <p:spPr bwMode="auto">
          <a:xfrm>
            <a:off x="8450263" y="2656348"/>
            <a:ext cx="1888356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defTabSz="45720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株式会社プリマジェスト</a:t>
            </a:r>
            <a:endParaRPr lang="en-US" altLang="ja-JP" sz="12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 defTabSz="45720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1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ビジネス推進室</a:t>
            </a:r>
            <a:endParaRPr lang="en-US" altLang="ja-JP" sz="12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 defTabSz="45720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綿貫　直志</a:t>
            </a:r>
          </a:p>
        </p:txBody>
      </p:sp>
    </p:spTree>
    <p:extLst>
      <p:ext uri="{BB962C8B-B14F-4D97-AF65-F5344CB8AC3E}">
        <p14:creationId xmlns:p14="http://schemas.microsoft.com/office/powerpoint/2010/main" val="9116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600" b="1" dirty="0" smtClean="0">
                <a:ea typeface="メイリオ" pitchFamily="50" charset="-128"/>
              </a:rPr>
              <a:t>AIB</a:t>
            </a:r>
            <a:r>
              <a:rPr lang="ja-JP" altLang="en-US" sz="3600" b="1" dirty="0">
                <a:ea typeface="メイリオ" pitchFamily="50" charset="-128"/>
              </a:rPr>
              <a:t> </a:t>
            </a:r>
            <a:r>
              <a:rPr lang="ja-JP" altLang="en-US" sz="3600" b="1" dirty="0" smtClean="0">
                <a:ea typeface="メイリオ" pitchFamily="50" charset="-128"/>
              </a:rPr>
              <a:t>次世代サービス企画</a:t>
            </a:r>
            <a:r>
              <a:rPr lang="ja-JP" altLang="en-US" sz="3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メイリオ" pitchFamily="50" charset="-128"/>
              </a:rPr>
              <a:t>（</a:t>
            </a:r>
            <a:r>
              <a:rPr lang="en-US" altLang="ja-JP" sz="3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メイリオ" pitchFamily="50" charset="-128"/>
              </a:rPr>
              <a:t>2019</a:t>
            </a:r>
            <a:r>
              <a:rPr lang="ja-JP" altLang="en-US" sz="3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メイリオ" pitchFamily="50" charset="-128"/>
              </a:rPr>
              <a:t>年度下期？～）</a:t>
            </a:r>
            <a:endParaRPr kumimoji="1" lang="ja-JP" alt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63352" y="1412776"/>
            <a:ext cx="7755044" cy="46920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0000FF"/>
            </a:solidFill>
          </a:ln>
        </p:spPr>
        <p:txBody>
          <a:bodyPr wrap="square" lIns="180000" tIns="180000" rIns="108000" bIns="108000">
            <a:spAutoFit/>
          </a:bodyPr>
          <a:lstStyle/>
          <a:p>
            <a:pPr algn="just"/>
            <a:r>
              <a:rPr lang="ja-JP" altLang="en-US" b="1" kern="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①</a:t>
            </a:r>
            <a:r>
              <a:rPr lang="en-US" altLang="ja-JP" b="1" kern="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Image2Slide,</a:t>
            </a:r>
            <a:r>
              <a:rPr lang="ja-JP" altLang="en-US" b="1" kern="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b="1" kern="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Image2Layout</a:t>
            </a:r>
            <a:endParaRPr lang="en-US" altLang="ja-JP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en-US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◆マーケティング戦略</a:t>
            </a:r>
            <a:endParaRPr lang="en-US" altLang="ja-JP" kern="100" dirty="0" smtClean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営業支援（</a:t>
            </a:r>
            <a:r>
              <a:rPr lang="en-US" altLang="ja-JP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PGI,</a:t>
            </a:r>
            <a:r>
              <a:rPr lang="ja-JP" altLang="en-US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AI</a:t>
            </a:r>
            <a:r>
              <a:rPr lang="ja-JP" altLang="en-US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技術実装</a:t>
            </a:r>
            <a:r>
              <a:rPr lang="ja-JP" altLang="en-US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能力</a:t>
            </a:r>
            <a:r>
              <a:rPr lang="en-US" altLang="ja-JP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PR</a:t>
            </a:r>
            <a:r>
              <a:rPr lang="ja-JP" altLang="en-US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endParaRPr lang="en-US" altLang="ja-JP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en-US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◆</a:t>
            </a:r>
            <a:r>
              <a:rPr lang="en-US" altLang="ja-JP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Smart</a:t>
            </a:r>
            <a:r>
              <a:rPr lang="ja-JP" altLang="en-US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Devices</a:t>
            </a:r>
            <a:r>
              <a:rPr lang="ja-JP" altLang="en-US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AI</a:t>
            </a:r>
            <a:r>
              <a:rPr lang="ja-JP" altLang="en-US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アプリ、ラインナップ</a:t>
            </a:r>
            <a:endParaRPr lang="en-US" altLang="ja-JP" kern="100" dirty="0" smtClean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12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en-US" sz="1200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en-US" sz="1200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en-US" sz="1400" kern="1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⇒ </a:t>
            </a:r>
            <a:r>
              <a:rPr lang="en-US" altLang="ja-JP" sz="1400" kern="1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AIS</a:t>
            </a:r>
            <a:r>
              <a:rPr lang="ja-JP" altLang="en-US" sz="1400" kern="1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課、谷内さん（福沢さん）</a:t>
            </a:r>
            <a:endParaRPr lang="ja-JP" altLang="ja-JP" sz="1400" kern="1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endParaRPr lang="en-US" altLang="ja-JP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b="1" kern="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② </a:t>
            </a:r>
            <a:r>
              <a:rPr lang="en-US" altLang="ja-JP" b="1" kern="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AI-OCR</a:t>
            </a:r>
            <a:r>
              <a:rPr lang="ja-JP" altLang="en-US" b="1" kern="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：文字認識（</a:t>
            </a:r>
            <a:r>
              <a:rPr lang="en-US" altLang="ja-JP" b="1" kern="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OCR</a:t>
            </a:r>
            <a:r>
              <a:rPr lang="ja-JP" altLang="en-US" b="1" kern="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）機能</a:t>
            </a:r>
            <a:endParaRPr lang="en-US" altLang="ja-JP" b="1" kern="1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 ◆帳票フィールド認識（</a:t>
            </a:r>
            <a:r>
              <a:rPr lang="en-US" altLang="ja-JP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RNN(LSTM</a:t>
            </a:r>
            <a:r>
              <a:rPr lang="ja-JP" altLang="en-US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）によるフィールド認識）</a:t>
            </a:r>
            <a:endParaRPr lang="en-US" altLang="ja-JP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 ◆</a:t>
            </a:r>
            <a:r>
              <a:rPr lang="en-US" altLang="ja-JP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Layout</a:t>
            </a:r>
            <a:r>
              <a:rPr lang="ja-JP" altLang="en-US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 解析</a:t>
            </a:r>
            <a:endParaRPr lang="en-US" altLang="ja-JP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14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r>
              <a:rPr lang="ja-JP" altLang="en-US" sz="1400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en-US" sz="1400" kern="1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⇒ </a:t>
            </a:r>
            <a:r>
              <a:rPr lang="en-US" altLang="ja-JP" sz="1400" kern="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AIS</a:t>
            </a:r>
            <a:r>
              <a:rPr lang="ja-JP" altLang="en-US" sz="1400" kern="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課、島谷さん、</a:t>
            </a:r>
            <a:r>
              <a:rPr lang="en-US" altLang="ja-JP" sz="1400" kern="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Tam</a:t>
            </a:r>
            <a:r>
              <a:rPr lang="ja-JP" altLang="en-US" sz="1400" kern="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Wai-lok</a:t>
            </a:r>
            <a:r>
              <a:rPr lang="ja-JP" altLang="en-US" sz="1400" kern="1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さん</a:t>
            </a:r>
            <a:endParaRPr lang="en-US" altLang="ja-JP" sz="1400" kern="1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 </a:t>
            </a:r>
            <a:r>
              <a:rPr lang="en-US" altLang="ja-JP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※</a:t>
            </a:r>
            <a:r>
              <a:rPr lang="ja-JP" altLang="en-US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認識モデル保守・拡張</a:t>
            </a:r>
            <a:endParaRPr lang="en-US" altLang="ja-JP" kern="100" dirty="0" smtClean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14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r>
              <a:rPr lang="ja-JP" altLang="en-US" sz="1400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en-US" sz="1400" kern="1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⇒ </a:t>
            </a:r>
            <a:r>
              <a:rPr lang="en-US" altLang="ja-JP" sz="1400" kern="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AIS</a:t>
            </a:r>
            <a:r>
              <a:rPr lang="ja-JP" altLang="en-US" sz="1400" kern="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課</a:t>
            </a:r>
            <a:r>
              <a:rPr lang="ja-JP" altLang="en-US" sz="1400" kern="1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、大島さん、福沢さん、綿貫（</a:t>
            </a:r>
            <a:r>
              <a:rPr lang="en-US" altLang="ja-JP" sz="1400" kern="1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+</a:t>
            </a:r>
            <a:r>
              <a:rPr lang="ja-JP" altLang="en-US" sz="1400" kern="1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パートナー企業  </a:t>
            </a:r>
            <a:r>
              <a:rPr lang="en-US" altLang="ja-JP" sz="1400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ex.. </a:t>
            </a:r>
            <a:r>
              <a:rPr lang="en-US" altLang="ja-JP" sz="1400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Vietnam</a:t>
            </a:r>
            <a:r>
              <a:rPr lang="ja-JP" altLang="en-US" sz="1400" kern="1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endParaRPr lang="en-US" altLang="ja-JP" sz="1400" kern="1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     </a:t>
            </a:r>
            <a:endParaRPr lang="en-US" altLang="ja-JP" b="1" kern="1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b="1" kern="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③ </a:t>
            </a:r>
            <a:r>
              <a:rPr lang="en-US" altLang="ja-JP" b="1" kern="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Smart</a:t>
            </a:r>
            <a:r>
              <a:rPr lang="ja-JP" altLang="en-US" b="1" kern="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b="1" kern="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Devices</a:t>
            </a:r>
            <a:r>
              <a:rPr lang="ja-JP" altLang="en-US" b="1" kern="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による</a:t>
            </a:r>
            <a:r>
              <a:rPr lang="en-US" altLang="ja-JP" b="1" kern="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BPO</a:t>
            </a:r>
            <a:r>
              <a:rPr lang="ja-JP" altLang="en-US" b="1" kern="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サービス支援</a:t>
            </a:r>
            <a:endParaRPr lang="en-US" altLang="ja-JP" b="1" kern="1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 ◆</a:t>
            </a:r>
            <a:r>
              <a:rPr lang="en-US" altLang="ja-JP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Smart</a:t>
            </a:r>
            <a:r>
              <a:rPr lang="ja-JP" altLang="en-US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Devices</a:t>
            </a:r>
            <a:r>
              <a:rPr lang="ja-JP" altLang="en-US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AI</a:t>
            </a:r>
            <a:r>
              <a:rPr lang="ja-JP" altLang="en-US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アプリによる受付業務支援</a:t>
            </a:r>
            <a:endParaRPr lang="en-US" altLang="ja-JP" kern="100" dirty="0" smtClean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 ◆</a:t>
            </a:r>
            <a:r>
              <a:rPr lang="en-US" altLang="ja-JP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Smart</a:t>
            </a:r>
            <a:r>
              <a:rPr lang="ja-JP" altLang="en-US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Devices</a:t>
            </a:r>
            <a:r>
              <a:rPr lang="ja-JP" altLang="en-US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AI-OCR</a:t>
            </a:r>
            <a:r>
              <a:rPr lang="ja-JP" altLang="en-US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サービス</a:t>
            </a:r>
            <a:r>
              <a:rPr lang="ja-JP" altLang="en-US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endParaRPr lang="en-US" altLang="ja-JP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14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en-US" sz="1400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en-US" sz="1400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en-US" sz="1400" kern="1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⇒ </a:t>
            </a:r>
            <a:r>
              <a:rPr lang="ja-JP" altLang="en-US" sz="1400" kern="1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未定？（綿貫？）</a:t>
            </a:r>
            <a:endParaRPr lang="en-US" altLang="ja-JP" sz="1400" kern="1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776275" y="1430845"/>
            <a:ext cx="3150860" cy="46739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algn="ctr"/>
            <a:r>
              <a:rPr lang="en-US" altLang="ja-JP" sz="20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lang="ja-JP" altLang="en-US" sz="20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取組み方針</a:t>
            </a:r>
            <a:r>
              <a:rPr lang="en-US" altLang="ja-JP" sz="20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  <a:endParaRPr lang="en-US" altLang="ja-JP" sz="14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◆組織体制確立</a:t>
            </a:r>
            <a:endParaRPr lang="en-US" altLang="ja-JP" sz="14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企画・開発体制整備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 未定</a:t>
            </a:r>
            <a:endParaRPr lang="en-US" altLang="ja-JP" sz="14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オフショア開発確立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14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 </a:t>
            </a:r>
            <a:r>
              <a:rPr lang="en-US" altLang="ja-JP" sz="1400" dirty="0" err="1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PoC</a:t>
            </a:r>
            <a:r>
              <a:rPr lang="ja-JP" altLang="en-US" sz="14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実施中</a:t>
            </a:r>
            <a:endParaRPr lang="en-US" altLang="ja-JP" sz="14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14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◆</a:t>
            </a:r>
            <a:r>
              <a:rPr lang="en-US" altLang="ja-JP" sz="14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Digital (Web)</a:t>
            </a:r>
            <a:r>
              <a:rPr lang="ja-JP" altLang="en-US" sz="14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4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マーケティング</a:t>
            </a:r>
            <a:endParaRPr lang="en-US" altLang="ja-JP" sz="14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14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戦略・体制強化</a:t>
            </a:r>
            <a:endParaRPr lang="en-US" altLang="ja-JP" sz="14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 未定</a:t>
            </a:r>
            <a:endParaRPr lang="en-US" altLang="ja-JP" sz="14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sz="14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◆ソリューション企画検討</a:t>
            </a:r>
            <a:endParaRPr lang="en-US" altLang="ja-JP" sz="14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0"/>
            <a:r>
              <a:rPr lang="ja-JP" altLang="en-US" sz="14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PG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ポジショニング（強味）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0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選択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集中　　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0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・戦略整合性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⇒ 未定</a:t>
            </a:r>
            <a:endParaRPr lang="en-US" altLang="ja-JP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sz="14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下矢印 9"/>
          <p:cNvSpPr/>
          <p:nvPr/>
        </p:nvSpPr>
        <p:spPr>
          <a:xfrm rot="16200000">
            <a:off x="6813160" y="3506754"/>
            <a:ext cx="3168352" cy="504059"/>
          </a:xfrm>
          <a:prstGeom prst="downArrow">
            <a:avLst>
              <a:gd name="adj1" fmla="val 100000"/>
              <a:gd name="adj2" fmla="val 100000"/>
            </a:avLst>
          </a:prstGeom>
          <a:solidFill>
            <a:schemeClr val="accent3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734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wind.wav"/>
          </p:stSnd>
        </p:sndAc>
      </p:transition>
    </mc:Choice>
    <mc:Fallback xmlns="">
      <p:transition spd="med">
        <p:fade/>
        <p:sndAc>
          <p:stSnd>
            <p:snd r:embed="rId3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altLang="ja-JP" sz="3600" b="1" dirty="0" smtClean="0">
                <a:ea typeface="メイリオ" pitchFamily="50" charset="-128"/>
                <a:cs typeface="メイリオ" pitchFamily="50" charset="-128"/>
              </a:rPr>
              <a:t>SD</a:t>
            </a:r>
            <a:r>
              <a:rPr lang="ja-JP" altLang="en-US" sz="3600" b="1" dirty="0" smtClean="0">
                <a:ea typeface="メイリオ" pitchFamily="50" charset="-128"/>
                <a:cs typeface="メイリオ" pitchFamily="50" charset="-128"/>
              </a:rPr>
              <a:t>本部 コンサルティング部 今年度体制</a:t>
            </a:r>
            <a:endParaRPr lang="ja-JP" altLang="en-US" sz="3600" b="1" dirty="0"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7735348" y="4189606"/>
          <a:ext cx="3041172" cy="533560"/>
        </p:xfrm>
        <a:graphic>
          <a:graphicData uri="http://schemas.openxmlformats.org/drawingml/2006/table">
            <a:tbl>
              <a:tblPr/>
              <a:tblGrid>
                <a:gridCol w="3041172">
                  <a:extLst>
                    <a:ext uri="{9D8B030D-6E8A-4147-A177-3AD203B41FA5}">
                      <a16:colId xmlns:a16="http://schemas.microsoft.com/office/drawing/2014/main" val="756906447"/>
                    </a:ext>
                  </a:extLst>
                </a:gridCol>
              </a:tblGrid>
              <a:tr h="21510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部長</a:t>
                      </a:r>
                      <a:r>
                        <a:rPr lang="en-US" altLang="ja-JP" sz="16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6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兼務</a:t>
                      </a:r>
                      <a:r>
                        <a:rPr lang="en-US" altLang="ja-JP" sz="16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r>
                        <a:rPr lang="ja-JP" altLang="en-US" sz="16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鶴田　泰史</a:t>
                      </a:r>
                      <a:endParaRPr lang="ja-JP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744829"/>
                  </a:ext>
                </a:extLst>
              </a:tr>
              <a:tr h="2821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デジタルサービス企画部</a:t>
                      </a:r>
                    </a:p>
                  </a:txBody>
                  <a:tcPr marL="7620" marR="7620" marT="762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776474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39486"/>
              </p:ext>
            </p:extLst>
          </p:nvPr>
        </p:nvGraphicFramePr>
        <p:xfrm>
          <a:off x="7669761" y="1668947"/>
          <a:ext cx="3178767" cy="1544029"/>
        </p:xfrm>
        <a:graphic>
          <a:graphicData uri="http://schemas.openxmlformats.org/drawingml/2006/table">
            <a:tbl>
              <a:tblPr/>
              <a:tblGrid>
                <a:gridCol w="529795">
                  <a:extLst>
                    <a:ext uri="{9D8B030D-6E8A-4147-A177-3AD203B41FA5}">
                      <a16:colId xmlns:a16="http://schemas.microsoft.com/office/drawing/2014/main" val="3459126601"/>
                    </a:ext>
                  </a:extLst>
                </a:gridCol>
                <a:gridCol w="529795">
                  <a:extLst>
                    <a:ext uri="{9D8B030D-6E8A-4147-A177-3AD203B41FA5}">
                      <a16:colId xmlns:a16="http://schemas.microsoft.com/office/drawing/2014/main" val="301169058"/>
                    </a:ext>
                  </a:extLst>
                </a:gridCol>
                <a:gridCol w="1059590">
                  <a:extLst>
                    <a:ext uri="{9D8B030D-6E8A-4147-A177-3AD203B41FA5}">
                      <a16:colId xmlns:a16="http://schemas.microsoft.com/office/drawing/2014/main" val="3686751668"/>
                    </a:ext>
                  </a:extLst>
                </a:gridCol>
                <a:gridCol w="1059587">
                  <a:extLst>
                    <a:ext uri="{9D8B030D-6E8A-4147-A177-3AD203B41FA5}">
                      <a16:colId xmlns:a16="http://schemas.microsoft.com/office/drawing/2014/main" val="3736323422"/>
                    </a:ext>
                  </a:extLst>
                </a:gridCol>
              </a:tblGrid>
              <a:tr h="24213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en-US" sz="16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</a:t>
                      </a:r>
                      <a:r>
                        <a:rPr lang="ja-JP" altLang="en-US" sz="16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endParaRPr lang="en-US" sz="1600" b="1" i="0" u="none" strike="noStrike" dirty="0">
                        <a:solidFill>
                          <a:srgbClr val="0000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阿部 伸一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20426"/>
                  </a:ext>
                </a:extLst>
              </a:tr>
              <a:tr h="24213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1" i="0" u="none" strike="noStrike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1600" b="1" i="0" u="none" strike="noStrike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403282"/>
                  </a:ext>
                </a:extLst>
              </a:tr>
              <a:tr h="24213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1" i="0" u="none" strike="noStrike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1600" b="1" i="0" u="none" strike="noStrike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792027"/>
                  </a:ext>
                </a:extLst>
              </a:tr>
              <a:tr h="28672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16242"/>
                  </a:ext>
                </a:extLst>
              </a:tr>
              <a:tr h="24213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課長</a:t>
                      </a:r>
                      <a:endParaRPr lang="ja-JP" altLang="en-US" sz="1600" b="1" i="0" u="none" strike="noStrike" dirty="0">
                        <a:solidFill>
                          <a:srgbClr val="0000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櫻田 隆司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469865"/>
                  </a:ext>
                </a:extLst>
              </a:tr>
              <a:tr h="242132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マーケティング戦略課</a:t>
                      </a:r>
                      <a:endParaRPr lang="ja-JP" altLang="en-US" sz="1600" b="1" i="0" u="none" strike="noStrike" dirty="0">
                        <a:solidFill>
                          <a:srgbClr val="0000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600" b="0" i="0" u="none" strike="noStrike" dirty="0"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２名</a:t>
                      </a:r>
                      <a:endParaRPr lang="ja-JP" altLang="en-US" sz="1600" b="1" i="0" u="none" strike="noStrike" dirty="0">
                        <a:solidFill>
                          <a:srgbClr val="0000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46661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8498037" y="5851759"/>
          <a:ext cx="3033571" cy="547374"/>
        </p:xfrm>
        <a:graphic>
          <a:graphicData uri="http://schemas.openxmlformats.org/drawingml/2006/table">
            <a:tbl>
              <a:tblPr/>
              <a:tblGrid>
                <a:gridCol w="3033571">
                  <a:extLst>
                    <a:ext uri="{9D8B030D-6E8A-4147-A177-3AD203B41FA5}">
                      <a16:colId xmlns:a16="http://schemas.microsoft.com/office/drawing/2014/main" val="2693213615"/>
                    </a:ext>
                  </a:extLst>
                </a:gridCol>
              </a:tblGrid>
              <a:tr h="2736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i="0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本部長　野口　悟</a:t>
                      </a:r>
                    </a:p>
                  </a:txBody>
                  <a:tcPr marL="7620" marR="7620" marT="762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494993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i="0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ソリューション開発本部</a:t>
                      </a:r>
                      <a:endParaRPr lang="ja-JP" altLang="en-US" sz="1600" b="1" i="0" u="none" strike="noStrike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33988"/>
                  </a:ext>
                </a:extLst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4521489" y="5339610"/>
          <a:ext cx="3043012" cy="557190"/>
        </p:xfrm>
        <a:graphic>
          <a:graphicData uri="http://schemas.openxmlformats.org/drawingml/2006/table">
            <a:tbl>
              <a:tblPr/>
              <a:tblGrid>
                <a:gridCol w="3043012">
                  <a:extLst>
                    <a:ext uri="{9D8B030D-6E8A-4147-A177-3AD203B41FA5}">
                      <a16:colId xmlns:a16="http://schemas.microsoft.com/office/drawing/2014/main" val="3392000204"/>
                    </a:ext>
                  </a:extLst>
                </a:gridCol>
              </a:tblGrid>
              <a:tr h="3057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i="0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統括部長</a:t>
                      </a:r>
                      <a:r>
                        <a:rPr lang="en-US" altLang="ja-JP" sz="1600" b="1" i="0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(SM)</a:t>
                      </a:r>
                      <a:r>
                        <a:rPr lang="ja-JP" altLang="en-US" sz="1600" b="1" i="0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鶴田　泰史</a:t>
                      </a:r>
                    </a:p>
                  </a:txBody>
                  <a:tcPr marL="7620" marR="7620" marT="762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91995"/>
                  </a:ext>
                </a:extLst>
              </a:tr>
              <a:tr h="1843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i="0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コンサルティング統括部</a:t>
                      </a:r>
                      <a:endParaRPr lang="ja-JP" altLang="en-US" sz="1600" b="1" i="0" u="none" strike="noStrike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069741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/>
          </p:nvPr>
        </p:nvGraphicFramePr>
        <p:xfrm>
          <a:off x="4033757" y="4194672"/>
          <a:ext cx="3041173" cy="530472"/>
        </p:xfrm>
        <a:graphic>
          <a:graphicData uri="http://schemas.openxmlformats.org/drawingml/2006/table">
            <a:tbl>
              <a:tblPr/>
              <a:tblGrid>
                <a:gridCol w="3041173">
                  <a:extLst>
                    <a:ext uri="{9D8B030D-6E8A-4147-A177-3AD203B41FA5}">
                      <a16:colId xmlns:a16="http://schemas.microsoft.com/office/drawing/2014/main" val="4247077350"/>
                    </a:ext>
                  </a:extLst>
                </a:gridCol>
              </a:tblGrid>
              <a:tr h="26523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コンサルティング部</a:t>
                      </a:r>
                    </a:p>
                  </a:txBody>
                  <a:tcPr marL="7620" marR="7620" marT="762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33209"/>
                  </a:ext>
                </a:extLst>
              </a:tr>
              <a:tr h="2652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i="0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部長</a:t>
                      </a:r>
                      <a:r>
                        <a:rPr lang="en-US" altLang="ja-JP" sz="1600" b="1" i="0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(M)</a:t>
                      </a:r>
                      <a:r>
                        <a:rPr lang="ja-JP" altLang="en-US" sz="1600" b="1" i="0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　垣</a:t>
                      </a:r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脇　寛</a:t>
                      </a:r>
                    </a:p>
                  </a:txBody>
                  <a:tcPr marL="7620" marR="7620" marT="762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01870"/>
                  </a:ext>
                </a:extLst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/>
          </p:nvPr>
        </p:nvGraphicFramePr>
        <p:xfrm>
          <a:off x="937197" y="1670673"/>
          <a:ext cx="3033571" cy="1508760"/>
        </p:xfrm>
        <a:graphic>
          <a:graphicData uri="http://schemas.openxmlformats.org/drawingml/2006/table">
            <a:tbl>
              <a:tblPr/>
              <a:tblGrid>
                <a:gridCol w="505595">
                  <a:extLst>
                    <a:ext uri="{9D8B030D-6E8A-4147-A177-3AD203B41FA5}">
                      <a16:colId xmlns:a16="http://schemas.microsoft.com/office/drawing/2014/main" val="843330152"/>
                    </a:ext>
                  </a:extLst>
                </a:gridCol>
                <a:gridCol w="505595">
                  <a:extLst>
                    <a:ext uri="{9D8B030D-6E8A-4147-A177-3AD203B41FA5}">
                      <a16:colId xmlns:a16="http://schemas.microsoft.com/office/drawing/2014/main" val="3352666187"/>
                    </a:ext>
                  </a:extLst>
                </a:gridCol>
                <a:gridCol w="1011191">
                  <a:extLst>
                    <a:ext uri="{9D8B030D-6E8A-4147-A177-3AD203B41FA5}">
                      <a16:colId xmlns:a16="http://schemas.microsoft.com/office/drawing/2014/main" val="2095374371"/>
                    </a:ext>
                  </a:extLst>
                </a:gridCol>
                <a:gridCol w="1011190">
                  <a:extLst>
                    <a:ext uri="{9D8B030D-6E8A-4147-A177-3AD203B41FA5}">
                      <a16:colId xmlns:a16="http://schemas.microsoft.com/office/drawing/2014/main" val="4021779812"/>
                    </a:ext>
                  </a:extLst>
                </a:gridCol>
              </a:tblGrid>
              <a:tr h="2421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林田　知広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14474"/>
                  </a:ext>
                </a:extLst>
              </a:tr>
              <a:tr h="2421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1" i="0" u="none" strike="noStrike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大島 章太郎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165814"/>
                  </a:ext>
                </a:extLst>
              </a:tr>
              <a:tr h="2421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1" i="0" u="none" strike="noStrike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大野　昌美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85004"/>
                  </a:ext>
                </a:extLst>
              </a:tr>
              <a:tr h="24213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契約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芝　哲夫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08896"/>
                  </a:ext>
                </a:extLst>
              </a:tr>
              <a:tr h="24213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課長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須田　訓子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349704"/>
                  </a:ext>
                </a:extLst>
              </a:tr>
              <a:tr h="242132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一課</a:t>
                      </a:r>
                      <a:endParaRPr lang="ja-JP" altLang="en-US" sz="1600" b="1" i="0" u="none" strike="noStrike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600" b="0" i="0" u="none" strike="noStrike" dirty="0"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r>
                        <a:rPr lang="ja-JP" altLang="en-US" sz="1600" b="1" i="0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名</a:t>
                      </a:r>
                      <a:endParaRPr lang="ja-JP" altLang="en-US" sz="1600" b="1" i="0" u="none" strike="noStrike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059118"/>
                  </a:ext>
                </a:extLst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4292987" y="1668947"/>
          <a:ext cx="3033571" cy="1542487"/>
        </p:xfrm>
        <a:graphic>
          <a:graphicData uri="http://schemas.openxmlformats.org/drawingml/2006/table">
            <a:tbl>
              <a:tblPr/>
              <a:tblGrid>
                <a:gridCol w="505596">
                  <a:extLst>
                    <a:ext uri="{9D8B030D-6E8A-4147-A177-3AD203B41FA5}">
                      <a16:colId xmlns:a16="http://schemas.microsoft.com/office/drawing/2014/main" val="2080439008"/>
                    </a:ext>
                  </a:extLst>
                </a:gridCol>
                <a:gridCol w="505596">
                  <a:extLst>
                    <a:ext uri="{9D8B030D-6E8A-4147-A177-3AD203B41FA5}">
                      <a16:colId xmlns:a16="http://schemas.microsoft.com/office/drawing/2014/main" val="4209744116"/>
                    </a:ext>
                  </a:extLst>
                </a:gridCol>
                <a:gridCol w="1011193">
                  <a:extLst>
                    <a:ext uri="{9D8B030D-6E8A-4147-A177-3AD203B41FA5}">
                      <a16:colId xmlns:a16="http://schemas.microsoft.com/office/drawing/2014/main" val="987205474"/>
                    </a:ext>
                  </a:extLst>
                </a:gridCol>
                <a:gridCol w="1011186">
                  <a:extLst>
                    <a:ext uri="{9D8B030D-6E8A-4147-A177-3AD203B41FA5}">
                      <a16:colId xmlns:a16="http://schemas.microsoft.com/office/drawing/2014/main" val="3578533940"/>
                    </a:ext>
                  </a:extLst>
                </a:gridCol>
              </a:tblGrid>
              <a:tr h="2421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藤倉　修司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715121"/>
                  </a:ext>
                </a:extLst>
              </a:tr>
              <a:tr h="2421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1" i="0" u="none" strike="noStrike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市川　仁之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311380"/>
                  </a:ext>
                </a:extLst>
              </a:tr>
              <a:tr h="24213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1" i="0" u="none" strike="noStrike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高津　阿貴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259334"/>
                  </a:ext>
                </a:extLst>
              </a:tr>
              <a:tr h="28518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榎本　千紘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36912"/>
                  </a:ext>
                </a:extLst>
              </a:tr>
              <a:tr h="242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課長　　　　垣脇　寛</a:t>
                      </a:r>
                      <a:r>
                        <a:rPr lang="en-US" altLang="ja-JP" sz="1600" b="1" i="0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600" b="1" i="0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兼</a:t>
                      </a:r>
                      <a:r>
                        <a:rPr lang="en-US" altLang="ja-JP" sz="1600" b="1" i="0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272565"/>
                  </a:ext>
                </a:extLst>
              </a:tr>
              <a:tr h="242132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二課</a:t>
                      </a:r>
                      <a:endParaRPr lang="ja-JP" altLang="en-US" sz="1600" b="1" i="0" u="none" strike="noStrike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名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8142"/>
                  </a:ext>
                </a:extLst>
              </a:tr>
            </a:tbl>
          </a:graphicData>
        </a:graphic>
      </p:graphicFrame>
      <p:graphicFrame>
        <p:nvGraphicFramePr>
          <p:cNvPr id="13" name="表 12"/>
          <p:cNvGraphicFramePr>
            <a:graphicFrameLocks noGrp="1"/>
          </p:cNvGraphicFramePr>
          <p:nvPr>
            <p:extLst/>
          </p:nvPr>
        </p:nvGraphicFramePr>
        <p:xfrm>
          <a:off x="933396" y="3892998"/>
          <a:ext cx="2810758" cy="754380"/>
        </p:xfrm>
        <a:graphic>
          <a:graphicData uri="http://schemas.openxmlformats.org/drawingml/2006/table">
            <a:tbl>
              <a:tblPr/>
              <a:tblGrid>
                <a:gridCol w="468460">
                  <a:extLst>
                    <a:ext uri="{9D8B030D-6E8A-4147-A177-3AD203B41FA5}">
                      <a16:colId xmlns:a16="http://schemas.microsoft.com/office/drawing/2014/main" val="3801786909"/>
                    </a:ext>
                  </a:extLst>
                </a:gridCol>
                <a:gridCol w="468460">
                  <a:extLst>
                    <a:ext uri="{9D8B030D-6E8A-4147-A177-3AD203B41FA5}">
                      <a16:colId xmlns:a16="http://schemas.microsoft.com/office/drawing/2014/main" val="3040443689"/>
                    </a:ext>
                  </a:extLst>
                </a:gridCol>
                <a:gridCol w="468460">
                  <a:extLst>
                    <a:ext uri="{9D8B030D-6E8A-4147-A177-3AD203B41FA5}">
                      <a16:colId xmlns:a16="http://schemas.microsoft.com/office/drawing/2014/main" val="2941851510"/>
                    </a:ext>
                  </a:extLst>
                </a:gridCol>
                <a:gridCol w="468460">
                  <a:extLst>
                    <a:ext uri="{9D8B030D-6E8A-4147-A177-3AD203B41FA5}">
                      <a16:colId xmlns:a16="http://schemas.microsoft.com/office/drawing/2014/main" val="824733290"/>
                    </a:ext>
                  </a:extLst>
                </a:gridCol>
                <a:gridCol w="936918">
                  <a:extLst>
                    <a:ext uri="{9D8B030D-6E8A-4147-A177-3AD203B41FA5}">
                      <a16:colId xmlns:a16="http://schemas.microsoft.com/office/drawing/2014/main" val="3349941925"/>
                    </a:ext>
                  </a:extLst>
                </a:gridCol>
              </a:tblGrid>
              <a:tr h="16764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嘱託　原田</a:t>
                      </a:r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年</a:t>
                      </a:r>
                      <a:r>
                        <a:rPr lang="ja-JP" altLang="en-US" sz="1600" b="1" i="0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康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100" b="0" i="0" u="none" strike="noStrike" dirty="0" smtClean="0"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84995"/>
                  </a:ext>
                </a:extLst>
              </a:tr>
              <a:tr h="16764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i="0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コンサルティング部付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7992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1" i="0" u="none" strike="noStrike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1" i="0" u="none" strike="noStrike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1" i="0" u="none" strike="noStrike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lang="ja-JP" altLang="en-US" sz="1600" b="1" i="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名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109325"/>
                  </a:ext>
                </a:extLst>
              </a:tr>
            </a:tbl>
          </a:graphicData>
        </a:graphic>
      </p:graphicFrame>
      <p:cxnSp>
        <p:nvCxnSpPr>
          <p:cNvPr id="14" name="カギ線コネクタ 13"/>
          <p:cNvCxnSpPr>
            <a:stCxn id="10" idx="0"/>
            <a:endCxn id="11" idx="2"/>
          </p:cNvCxnSpPr>
          <p:nvPr/>
        </p:nvCxnSpPr>
        <p:spPr>
          <a:xfrm rot="16200000" flipV="1">
            <a:off x="3496544" y="2136872"/>
            <a:ext cx="1015239" cy="3100361"/>
          </a:xfrm>
          <a:prstGeom prst="bentConnector3">
            <a:avLst>
              <a:gd name="adj1" fmla="val 50001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10" idx="0"/>
            <a:endCxn id="12" idx="2"/>
          </p:cNvCxnSpPr>
          <p:nvPr/>
        </p:nvCxnSpPr>
        <p:spPr>
          <a:xfrm rot="5400000" flipH="1" flipV="1">
            <a:off x="5190438" y="3575339"/>
            <a:ext cx="983238" cy="255429"/>
          </a:xfrm>
          <a:prstGeom prst="bentConnector3">
            <a:avLst>
              <a:gd name="adj1" fmla="val 51617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9" idx="2"/>
          </p:cNvCxnSpPr>
          <p:nvPr/>
        </p:nvCxnSpPr>
        <p:spPr>
          <a:xfrm rot="10800000">
            <a:off x="6042995" y="5896800"/>
            <a:ext cx="2455042" cy="228646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3744157" y="4005064"/>
            <a:ext cx="1810185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9" idx="0"/>
            <a:endCxn id="5" idx="2"/>
          </p:cNvCxnSpPr>
          <p:nvPr/>
        </p:nvCxnSpPr>
        <p:spPr>
          <a:xfrm rot="5400000" flipH="1" flipV="1">
            <a:off x="7341242" y="3424919"/>
            <a:ext cx="616444" cy="3212939"/>
          </a:xfrm>
          <a:prstGeom prst="bentConnector3">
            <a:avLst>
              <a:gd name="adj1" fmla="val 59388"/>
            </a:avLst>
          </a:prstGeom>
          <a:ln w="19050">
            <a:solidFill>
              <a:srgbClr val="00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9" idx="0"/>
            <a:endCxn id="10" idx="2"/>
          </p:cNvCxnSpPr>
          <p:nvPr/>
        </p:nvCxnSpPr>
        <p:spPr>
          <a:xfrm rot="16200000" flipV="1">
            <a:off x="5491436" y="4788051"/>
            <a:ext cx="614466" cy="488652"/>
          </a:xfrm>
          <a:prstGeom prst="bentConnector3">
            <a:avLst>
              <a:gd name="adj1" fmla="val 5905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7" idx="2"/>
            <a:endCxn id="5" idx="0"/>
          </p:cNvCxnSpPr>
          <p:nvPr/>
        </p:nvCxnSpPr>
        <p:spPr>
          <a:xfrm flipH="1">
            <a:off x="9255934" y="3212976"/>
            <a:ext cx="3210" cy="976630"/>
          </a:xfrm>
          <a:prstGeom prst="line">
            <a:avLst/>
          </a:prstGeom>
          <a:ln w="19050">
            <a:solidFill>
              <a:srgbClr val="00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5829940" y="3194392"/>
            <a:ext cx="170128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・営業支援</a:t>
            </a:r>
            <a:endParaRPr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生損保、他</a:t>
            </a:r>
          </a:p>
          <a:p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-LUCA</a:t>
            </a:r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準定型</a:t>
            </a:r>
            <a:r>
              <a:rPr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OCR</a:t>
            </a:r>
          </a:p>
          <a:p>
            <a:r>
              <a:rPr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-AI-OCR</a:t>
            </a:r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-RPA</a:t>
            </a:r>
            <a:endParaRPr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39416" y="3140968"/>
            <a:ext cx="218221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・営業支援</a:t>
            </a:r>
          </a:p>
          <a:p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メガ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BK/</a:t>
            </a:r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地銀、他</a:t>
            </a:r>
          </a:p>
          <a:p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IPM</a:t>
            </a:r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-OCR/ICR</a:t>
            </a:r>
          </a:p>
          <a:p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-BRMS/IRM</a:t>
            </a:r>
            <a:endParaRPr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9264352" y="3266400"/>
            <a:ext cx="2806373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ja-JP" altLang="en-US" sz="1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1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DX</a:t>
            </a:r>
            <a:r>
              <a:rPr lang="ja-JP" altLang="en-US" sz="1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に適用する</a:t>
            </a:r>
            <a:r>
              <a:rPr lang="en-US" altLang="ja-JP" sz="1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1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新規ｻｰﾋﾞｽ領域創出</a:t>
            </a:r>
          </a:p>
          <a:p>
            <a:r>
              <a:rPr lang="ja-JP" altLang="en-US" sz="1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・提案ソリューション範囲</a:t>
            </a:r>
            <a:r>
              <a:rPr lang="ja-JP" altLang="en-US" sz="1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拡大、</a:t>
            </a:r>
            <a:endParaRPr lang="en-US" altLang="ja-JP" sz="1200" b="1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上流</a:t>
            </a:r>
            <a:r>
              <a:rPr lang="ja-JP" altLang="en-US" sz="1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工程の確立</a:t>
            </a:r>
          </a:p>
          <a:p>
            <a:r>
              <a:rPr lang="ja-JP" altLang="en-US" sz="1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・マーケティングメソッド推進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911424" y="6237892"/>
            <a:ext cx="464291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ja-JP" altLang="en-US" sz="14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*</a:t>
            </a:r>
            <a:r>
              <a:rPr lang="en-US" altLang="ja-JP" sz="14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lang="ja-JP" altLang="en-US" sz="14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年度、</a:t>
            </a:r>
            <a:r>
              <a:rPr lang="en-US" altLang="ja-JP" sz="14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SD</a:t>
            </a:r>
            <a:r>
              <a:rPr lang="ja-JP" altLang="en-US" sz="14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本部キックオフ資料より</a:t>
            </a:r>
            <a:endParaRPr lang="en-US" altLang="ja-JP" sz="14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/>
          </p:nvPr>
        </p:nvGraphicFramePr>
        <p:xfrm>
          <a:off x="933398" y="4966705"/>
          <a:ext cx="2830788" cy="862953"/>
        </p:xfrm>
        <a:graphic>
          <a:graphicData uri="http://schemas.openxmlformats.org/drawingml/2006/table">
            <a:tbl>
              <a:tblPr/>
              <a:tblGrid>
                <a:gridCol w="471798">
                  <a:extLst>
                    <a:ext uri="{9D8B030D-6E8A-4147-A177-3AD203B41FA5}">
                      <a16:colId xmlns:a16="http://schemas.microsoft.com/office/drawing/2014/main" val="3801786909"/>
                    </a:ext>
                  </a:extLst>
                </a:gridCol>
                <a:gridCol w="471798">
                  <a:extLst>
                    <a:ext uri="{9D8B030D-6E8A-4147-A177-3AD203B41FA5}">
                      <a16:colId xmlns:a16="http://schemas.microsoft.com/office/drawing/2014/main" val="3040443689"/>
                    </a:ext>
                  </a:extLst>
                </a:gridCol>
                <a:gridCol w="471798">
                  <a:extLst>
                    <a:ext uri="{9D8B030D-6E8A-4147-A177-3AD203B41FA5}">
                      <a16:colId xmlns:a16="http://schemas.microsoft.com/office/drawing/2014/main" val="2941851510"/>
                    </a:ext>
                  </a:extLst>
                </a:gridCol>
                <a:gridCol w="471798">
                  <a:extLst>
                    <a:ext uri="{9D8B030D-6E8A-4147-A177-3AD203B41FA5}">
                      <a16:colId xmlns:a16="http://schemas.microsoft.com/office/drawing/2014/main" val="824733290"/>
                    </a:ext>
                  </a:extLst>
                </a:gridCol>
                <a:gridCol w="943596">
                  <a:extLst>
                    <a:ext uri="{9D8B030D-6E8A-4147-A177-3AD203B41FA5}">
                      <a16:colId xmlns:a16="http://schemas.microsoft.com/office/drawing/2014/main" val="3349941925"/>
                    </a:ext>
                  </a:extLst>
                </a:gridCol>
              </a:tblGrid>
              <a:tr h="28765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嘱託　大原　隆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84995"/>
                  </a:ext>
                </a:extLst>
              </a:tr>
              <a:tr h="28765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コンサルティング統括部付</a:t>
                      </a:r>
                      <a:endParaRPr lang="ja-JP" altLang="en-US" sz="1600" b="1" i="0" u="none" strike="noStrike" dirty="0">
                        <a:solidFill>
                          <a:srgbClr val="0000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FF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79928"/>
                  </a:ext>
                </a:extLst>
              </a:tr>
              <a:tr h="287651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1" i="0" u="none" strike="noStrike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1" i="0" u="none" strike="noStrike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1" i="0" u="none" strike="noStrike" dirty="0">
                        <a:solidFill>
                          <a:srgbClr val="0000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lang="ja-JP" alt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名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109325"/>
                  </a:ext>
                </a:extLst>
              </a:tr>
            </a:tbl>
          </a:graphicData>
        </a:graphic>
      </p:graphicFrame>
      <p:cxnSp>
        <p:nvCxnSpPr>
          <p:cNvPr id="27" name="直線コネクタ 26"/>
          <p:cNvCxnSpPr/>
          <p:nvPr/>
        </p:nvCxnSpPr>
        <p:spPr>
          <a:xfrm>
            <a:off x="3763506" y="5143021"/>
            <a:ext cx="2278132" cy="0"/>
          </a:xfrm>
          <a:prstGeom prst="line">
            <a:avLst/>
          </a:prstGeom>
          <a:ln w="19050">
            <a:solidFill>
              <a:srgbClr val="00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911424" y="1168714"/>
            <a:ext cx="102971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>
                <a:latin typeface="+mj-ea"/>
                <a:ea typeface="+mj-ea"/>
                <a:cs typeface="ＭＳ Ｐゴシック" panose="020B0600070205080204" pitchFamily="50" charset="-128"/>
              </a:rPr>
              <a:t>コンサルティング</a:t>
            </a:r>
            <a:r>
              <a:rPr lang="ja-JP" altLang="en-US" sz="2000" dirty="0" smtClean="0">
                <a:latin typeface="+mj-ea"/>
                <a:ea typeface="+mj-ea"/>
                <a:cs typeface="ＭＳ Ｐゴシック" panose="020B0600070205080204" pitchFamily="50" charset="-128"/>
              </a:rPr>
              <a:t>統括部に</a:t>
            </a:r>
            <a:r>
              <a:rPr lang="ja-JP" altLang="en-US" sz="2000" dirty="0">
                <a:latin typeface="+mj-ea"/>
                <a:ea typeface="+mj-ea"/>
                <a:cs typeface="ＭＳ Ｐゴシック" panose="020B0600070205080204" pitchFamily="50" charset="-128"/>
              </a:rPr>
              <a:t>「</a:t>
            </a:r>
            <a:r>
              <a:rPr lang="ja-JP" altLang="en-US" sz="2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ＭＳ Ｐゴシック" panose="020B0600070205080204" pitchFamily="50" charset="-128"/>
              </a:rPr>
              <a:t>デジタルサービス企画部、マーケティング戦略課</a:t>
            </a:r>
            <a:r>
              <a:rPr lang="ja-JP" altLang="en-US" sz="2000" dirty="0">
                <a:latin typeface="+mj-ea"/>
                <a:ea typeface="+mj-ea"/>
                <a:cs typeface="ＭＳ Ｐゴシック" panose="020B0600070205080204" pitchFamily="50" charset="-128"/>
              </a:rPr>
              <a:t>」を</a:t>
            </a:r>
            <a:r>
              <a:rPr lang="ja-JP" altLang="en-US" sz="2000" dirty="0" smtClean="0">
                <a:latin typeface="+mj-ea"/>
                <a:ea typeface="+mj-ea"/>
                <a:cs typeface="ＭＳ Ｐゴシック" panose="020B0600070205080204" pitchFamily="50" charset="-128"/>
              </a:rPr>
              <a:t>新設</a:t>
            </a:r>
            <a:endParaRPr lang="en-US" altLang="ja-JP" sz="2000" dirty="0">
              <a:latin typeface="+mj-ea"/>
              <a:ea typeface="+mj-ea"/>
              <a:cs typeface="ＭＳ Ｐゴシック" panose="020B060007020508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669761" y="1668946"/>
            <a:ext cx="3178767" cy="129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46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3" name="wind.wav"/>
          </p:stSnd>
        </p:sndAc>
      </p:transition>
    </mc:Choice>
    <mc:Fallback xmlns="">
      <p:transition spd="med">
        <p:fade/>
        <p:sndAc>
          <p:stSnd>
            <p:snd r:embed="rId4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3600" b="1" dirty="0" smtClean="0">
                <a:ea typeface="メイリオ" pitchFamily="50" charset="-128"/>
                <a:cs typeface="メイリオ" pitchFamily="50" charset="-128"/>
              </a:rPr>
              <a:t>デジタルサービス企画部の取組み方針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63352" y="1412776"/>
            <a:ext cx="7755044" cy="4784350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FF"/>
            </a:solidFill>
          </a:ln>
        </p:spPr>
        <p:txBody>
          <a:bodyPr wrap="square" lIns="180000" tIns="180000" rIns="108000" bIns="108000">
            <a:spAutoFit/>
          </a:bodyPr>
          <a:lstStyle/>
          <a:p>
            <a:pPr algn="just"/>
            <a:r>
              <a:rPr lang="ja-JP" altLang="en-US" sz="2400" b="1" kern="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①</a:t>
            </a:r>
            <a:r>
              <a:rPr lang="en-US" altLang="ja-JP" sz="2400" b="1" kern="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DX</a:t>
            </a:r>
            <a:r>
              <a:rPr lang="ja-JP" altLang="ja-JP" sz="2400" b="1" kern="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に</a:t>
            </a:r>
            <a:r>
              <a:rPr lang="ja-JP" altLang="ja-JP" sz="2400" b="1" kern="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適用する</a:t>
            </a:r>
            <a:r>
              <a:rPr lang="en-US" altLang="ja-JP" sz="2400" b="1" kern="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AI</a:t>
            </a:r>
            <a:r>
              <a:rPr lang="ja-JP" altLang="ja-JP" sz="2400" b="1" kern="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新規サービス領域の</a:t>
            </a:r>
            <a:r>
              <a:rPr lang="ja-JP" altLang="ja-JP" sz="2400" b="1" kern="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創出</a:t>
            </a:r>
            <a:endParaRPr lang="en-US" altLang="ja-JP" sz="2400" b="1" kern="1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endParaRPr lang="en-US" altLang="ja-JP" sz="1000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20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en-US" sz="2000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◆</a:t>
            </a:r>
            <a:r>
              <a:rPr lang="ja-JP" altLang="ja-JP" sz="20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イメージ・ソリューションの強みを活かし</a:t>
            </a:r>
            <a:r>
              <a:rPr lang="ja-JP" altLang="en-US" sz="20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、</a:t>
            </a:r>
            <a:r>
              <a:rPr lang="ja-JP" altLang="ja-JP" sz="20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音声等も</a:t>
            </a:r>
            <a:r>
              <a:rPr lang="ja-JP" altLang="ja-JP" sz="2000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含めた</a:t>
            </a:r>
            <a:endParaRPr lang="en-US" altLang="ja-JP" sz="2000" kern="100" dirty="0" smtClean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20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en-US" sz="2000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2000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デジタルサービス</a:t>
            </a:r>
            <a:r>
              <a:rPr lang="ja-JP" altLang="ja-JP" sz="20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を創出する。</a:t>
            </a:r>
            <a:endParaRPr lang="en-US" altLang="ja-JP" sz="2000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endParaRPr lang="en-US" altLang="ja-JP" sz="1000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20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en-US" sz="2000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◆</a:t>
            </a:r>
            <a:r>
              <a:rPr lang="ja-JP" altLang="ja-JP" sz="20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ダイレクトチャネルの潮流に対応すべくラインナップの</a:t>
            </a:r>
            <a:r>
              <a:rPr lang="ja-JP" altLang="ja-JP" sz="2000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連携</a:t>
            </a:r>
            <a:endParaRPr lang="en-US" altLang="ja-JP" sz="2000" kern="100" dirty="0" smtClean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20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en-US" sz="2000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2000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を図り、</a:t>
            </a:r>
            <a:r>
              <a:rPr lang="en-US" altLang="ja-JP" sz="2000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Digitalization</a:t>
            </a:r>
            <a:r>
              <a:rPr lang="ja-JP" altLang="ja-JP" sz="20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サービスの提供範囲を拡大する。</a:t>
            </a:r>
          </a:p>
          <a:p>
            <a:pPr algn="just"/>
            <a:endParaRPr lang="en-US" altLang="ja-JP" sz="2000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2400" b="1" kern="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②</a:t>
            </a:r>
            <a:r>
              <a:rPr lang="ja-JP" altLang="ja-JP" sz="2400" b="1" kern="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提案ソリューション範囲の拡大</a:t>
            </a:r>
            <a:endParaRPr lang="en-US" altLang="ja-JP" sz="2400" b="1" kern="1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20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2000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ソリューション</a:t>
            </a:r>
            <a:r>
              <a:rPr lang="ja-JP" altLang="ja-JP" sz="20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連携により業務範囲の拡充を図り、顧客</a:t>
            </a:r>
            <a:r>
              <a:rPr lang="ja-JP" altLang="ja-JP" sz="2000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ニーズ</a:t>
            </a:r>
            <a:endParaRPr lang="en-US" altLang="ja-JP" sz="2000" kern="100" dirty="0" smtClean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20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2000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に対応した提案の高度化</a:t>
            </a:r>
            <a:r>
              <a:rPr lang="ja-JP" altLang="ja-JP" sz="20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を図る。</a:t>
            </a:r>
            <a:endParaRPr lang="en-US" altLang="ja-JP" sz="2000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endParaRPr lang="en-US" altLang="ja-JP" sz="2000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2400" b="1" kern="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③</a:t>
            </a:r>
            <a:r>
              <a:rPr lang="ja-JP" altLang="ja-JP" sz="2400" b="1" kern="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マーケティング・メソドロジの推進</a:t>
            </a:r>
            <a:endParaRPr lang="en-US" altLang="ja-JP" sz="2400" b="1" kern="1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20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2000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長期</a:t>
            </a:r>
            <a:r>
              <a:rPr lang="ja-JP" altLang="ja-JP" sz="20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視点</a:t>
            </a:r>
            <a:r>
              <a:rPr lang="ja-JP" altLang="ja-JP" sz="2000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でサービス</a:t>
            </a:r>
            <a:r>
              <a:rPr lang="ja-JP" altLang="ja-JP" sz="20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拡大を</a:t>
            </a:r>
            <a:r>
              <a:rPr lang="ja-JP" altLang="ja-JP" sz="2000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見据えマーケティング</a:t>
            </a:r>
            <a:r>
              <a:rPr lang="ja-JP" altLang="ja-JP" sz="20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・</a:t>
            </a:r>
            <a:r>
              <a:rPr lang="ja-JP" altLang="ja-JP" sz="2000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メソドロジ</a:t>
            </a:r>
            <a:endParaRPr lang="en-US" altLang="ja-JP" sz="2000" kern="100" dirty="0" smtClean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20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2000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を推進</a:t>
            </a:r>
            <a:r>
              <a:rPr lang="ja-JP" altLang="ja-JP" sz="20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する。</a:t>
            </a:r>
            <a:r>
              <a:rPr lang="en-US" altLang="ja-JP" sz="20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 </a:t>
            </a:r>
            <a:endParaRPr lang="ja-JP" altLang="ja-JP" sz="2000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776275" y="1430846"/>
            <a:ext cx="3150860" cy="4766280"/>
          </a:xfrm>
          <a:prstGeom prst="rect">
            <a:avLst/>
          </a:prstGeom>
          <a:solidFill>
            <a:srgbClr val="CCFFFF"/>
          </a:solidFill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algn="ctr"/>
            <a:r>
              <a:rPr lang="ja-JP" altLang="en-US" sz="20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取組み方針</a:t>
            </a:r>
            <a:endParaRPr lang="en-US" altLang="ja-JP" sz="2000" b="1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sz="20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0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◆</a:t>
            </a:r>
            <a:r>
              <a:rPr lang="en-US" altLang="ja-JP" sz="20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DX</a:t>
            </a:r>
            <a:r>
              <a:rPr lang="ja-JP" altLang="en-US" sz="20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ソリューションの</a:t>
            </a:r>
            <a:endParaRPr lang="en-US" altLang="ja-JP" sz="20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0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20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マーケティング調査</a:t>
            </a:r>
            <a:endParaRPr lang="en-US" altLang="ja-JP" sz="20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0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20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（上期目途）</a:t>
            </a:r>
            <a:endParaRPr lang="en-US" altLang="ja-JP" sz="20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sz="20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◆個別案件提案を起点に</a:t>
            </a:r>
            <a:endParaRPr lang="en-US" altLang="ja-JP" sz="20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0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20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全体展開をふまえた</a:t>
            </a:r>
            <a:endParaRPr lang="en-US" altLang="ja-JP" sz="20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0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20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ソリューション検討</a:t>
            </a:r>
            <a:endParaRPr lang="en-US" altLang="ja-JP" sz="20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0"/>
            <a:endParaRPr lang="en-US" altLang="ja-JP" sz="10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0"/>
            <a:r>
              <a:rPr lang="ja-JP" altLang="en-US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・当社ポジショニング　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0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・コア・コンピタンス　　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0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・戦略整合性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sz="10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◆上流工程の提案</a:t>
            </a:r>
            <a:endParaRPr lang="en-US" altLang="ja-JP" sz="20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0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20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マーケティング活動</a:t>
            </a:r>
            <a:endParaRPr lang="en-US" altLang="ja-JP" sz="20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下矢印 9"/>
          <p:cNvSpPr/>
          <p:nvPr/>
        </p:nvSpPr>
        <p:spPr>
          <a:xfrm rot="16200000">
            <a:off x="6852082" y="3537011"/>
            <a:ext cx="3168352" cy="504059"/>
          </a:xfrm>
          <a:prstGeom prst="downArrow">
            <a:avLst>
              <a:gd name="adj1" fmla="val 100000"/>
              <a:gd name="adj2" fmla="val 100000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130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wind.wav"/>
          </p:stSnd>
        </p:sndAc>
      </p:transition>
    </mc:Choice>
    <mc:Fallback xmlns="">
      <p:transition spd="med">
        <p:fade/>
        <p:sndAc>
          <p:stSnd>
            <p:snd r:embed="rId3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イメージ化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ビジネスを拡張する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DX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サービス検討領域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6509290" y="2500153"/>
            <a:ext cx="4843294" cy="1336830"/>
          </a:xfrm>
          <a:prstGeom prst="roundRect">
            <a:avLst>
              <a:gd name="adj" fmla="val 9179"/>
            </a:avLst>
          </a:prstGeom>
          <a:solidFill>
            <a:srgbClr val="CC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770" tIns="0" rIns="35770" rtlCol="0" anchor="t"/>
          <a:lstStyle/>
          <a:p>
            <a:pPr lvl="0" algn="r"/>
            <a:endParaRPr lang="ja-JP" altLang="en-US" sz="1589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9325299" y="1473918"/>
            <a:ext cx="1256603" cy="5051425"/>
          </a:xfrm>
          <a:prstGeom prst="roundRect">
            <a:avLst>
              <a:gd name="adj" fmla="val 11797"/>
            </a:avLst>
          </a:prstGeom>
          <a:noFill/>
          <a:ln w="28575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770" tIns="0" rIns="35770" rtlCol="0" anchor="t"/>
          <a:lstStyle/>
          <a:p>
            <a:pPr lvl="0" algn="r"/>
            <a:endParaRPr lang="ja-JP" altLang="en-US" sz="1589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509290" y="1473919"/>
            <a:ext cx="4170704" cy="5051425"/>
          </a:xfrm>
          <a:prstGeom prst="roundRect">
            <a:avLst>
              <a:gd name="adj" fmla="val 2584"/>
            </a:avLst>
          </a:prstGeom>
          <a:noFill/>
          <a:ln w="63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770" tIns="0" rIns="35770" rtlCol="0" anchor="t"/>
          <a:lstStyle/>
          <a:p>
            <a:pPr lvl="0" algn="r"/>
            <a:endParaRPr lang="ja-JP" altLang="en-US" sz="1589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70260" y="1497828"/>
            <a:ext cx="3020195" cy="5027516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lIns="35770" rtlCol="0" anchor="b" anchorCtr="0"/>
          <a:lstStyle/>
          <a:p>
            <a:pPr algn="ctr"/>
            <a:endParaRPr lang="ja-JP" altLang="en-US" sz="1589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270391" y="4970277"/>
            <a:ext cx="329173" cy="147494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lIns="35770" tIns="35770" rIns="35770" bIns="35770" rtlCol="0" anchor="ctr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ダイレクト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272100" y="1631585"/>
            <a:ext cx="327464" cy="9383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lIns="35770" tIns="35770" rIns="35770" bIns="35770" rtlCol="0" anchor="ctr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音声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272100" y="2653243"/>
            <a:ext cx="327464" cy="223429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lIns="35770" tIns="35770" rIns="35770" bIns="35770" rtlCol="0" anchor="ctr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文字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1" name="図 10" descr="One iPad in the classroom? - ICTEvangelis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23700" y="4581128"/>
            <a:ext cx="608883" cy="642012"/>
          </a:xfrm>
          <a:prstGeom prst="rect">
            <a:avLst/>
          </a:prstGeom>
        </p:spPr>
      </p:pic>
      <p:pic>
        <p:nvPicPr>
          <p:cNvPr id="12" name="図 11" descr="Desktop computer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4333" y="6050616"/>
            <a:ext cx="865613" cy="49658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798" y="2701308"/>
            <a:ext cx="900308" cy="900308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 bwMode="auto">
          <a:xfrm>
            <a:off x="4947242" y="3255148"/>
            <a:ext cx="580959" cy="3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/>
            <a:r>
              <a:rPr lang="ja-JP" altLang="en-US" sz="139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窓口</a:t>
            </a:r>
          </a:p>
        </p:txBody>
      </p:sp>
      <p:pic>
        <p:nvPicPr>
          <p:cNvPr id="15" name="Picture 4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515" y="2708920"/>
            <a:ext cx="954022" cy="84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766" y="2754696"/>
            <a:ext cx="954022" cy="84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3" descr="BD04889_(t)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054" y="2940156"/>
            <a:ext cx="675988" cy="67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テキスト ボックス 17"/>
          <p:cNvSpPr txBox="1"/>
          <p:nvPr/>
        </p:nvSpPr>
        <p:spPr bwMode="auto">
          <a:xfrm>
            <a:off x="6673747" y="2723731"/>
            <a:ext cx="818390" cy="27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/>
            <a:r>
              <a:rPr lang="ja-JP" altLang="en-US" sz="1193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スキャン</a:t>
            </a:r>
          </a:p>
        </p:txBody>
      </p:sp>
      <p:pic>
        <p:nvPicPr>
          <p:cNvPr id="19" name="Picture 181" descr="関連画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923" y="2640845"/>
            <a:ext cx="415043" cy="41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右矢印 19"/>
          <p:cNvSpPr/>
          <p:nvPr/>
        </p:nvSpPr>
        <p:spPr>
          <a:xfrm>
            <a:off x="3194670" y="5949280"/>
            <a:ext cx="6512231" cy="429243"/>
          </a:xfrm>
          <a:prstGeom prst="rightArrow">
            <a:avLst/>
          </a:prstGeom>
          <a:solidFill>
            <a:srgbClr val="0000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87" dirty="0">
              <a:latin typeface="+mj-ea"/>
              <a:ea typeface="+mj-ea"/>
            </a:endParaRPr>
          </a:p>
        </p:txBody>
      </p:sp>
      <p:sp>
        <p:nvSpPr>
          <p:cNvPr id="21" name="屈折矢印 20"/>
          <p:cNvSpPr/>
          <p:nvPr/>
        </p:nvSpPr>
        <p:spPr>
          <a:xfrm>
            <a:off x="3291263" y="4424216"/>
            <a:ext cx="2320641" cy="650318"/>
          </a:xfrm>
          <a:prstGeom prst="bentUpArrow">
            <a:avLst>
              <a:gd name="adj1" fmla="val 31199"/>
              <a:gd name="adj2" fmla="val 35389"/>
              <a:gd name="adj3" fmla="val 42530"/>
            </a:avLst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87" dirty="0">
              <a:latin typeface="+mj-ea"/>
              <a:ea typeface="+mj-ea"/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3383433" y="1914703"/>
            <a:ext cx="2455277" cy="429243"/>
          </a:xfrm>
          <a:prstGeom prst="rightArrow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87" dirty="0">
              <a:latin typeface="+mj-ea"/>
              <a:ea typeface="+mj-ea"/>
            </a:endParaRPr>
          </a:p>
        </p:txBody>
      </p:sp>
      <p:pic>
        <p:nvPicPr>
          <p:cNvPr id="23" name="図 22" descr="問い合わせのイラスト素材 | イラスト素材:パンコス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129" y="1741263"/>
            <a:ext cx="505567" cy="830714"/>
          </a:xfrm>
          <a:prstGeom prst="rect">
            <a:avLst/>
          </a:prstGeom>
        </p:spPr>
      </p:pic>
      <p:sp>
        <p:nvSpPr>
          <p:cNvPr id="24" name="フローチャート: 磁気ディスク 23"/>
          <p:cNvSpPr/>
          <p:nvPr/>
        </p:nvSpPr>
        <p:spPr>
          <a:xfrm>
            <a:off x="5822054" y="1824828"/>
            <a:ext cx="603040" cy="548541"/>
          </a:xfrm>
          <a:prstGeom prst="flowChartMagneticDisk">
            <a:avLst/>
          </a:prstGeom>
          <a:solidFill>
            <a:srgbClr val="FFFF00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98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フローチャート: 磁気ディスク 24"/>
          <p:cNvSpPr/>
          <p:nvPr/>
        </p:nvSpPr>
        <p:spPr>
          <a:xfrm>
            <a:off x="9677339" y="3018928"/>
            <a:ext cx="603040" cy="426216"/>
          </a:xfrm>
          <a:prstGeom prst="flowChartMagneticDisk">
            <a:avLst/>
          </a:prstGeom>
          <a:solidFill>
            <a:srgbClr val="99CCFF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98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6" name="図 25" descr="あたまの健康チェックとは｜株式会社ミレニア Millennia あたまの ...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2" t="27511" r="1467" b="21451"/>
          <a:stretch/>
        </p:blipFill>
        <p:spPr>
          <a:xfrm>
            <a:off x="4681698" y="1473918"/>
            <a:ext cx="704270" cy="601206"/>
          </a:xfrm>
          <a:prstGeom prst="rect">
            <a:avLst/>
          </a:prstGeom>
        </p:spPr>
      </p:pic>
      <p:pic>
        <p:nvPicPr>
          <p:cNvPr id="27" name="図 26" descr="あたまの健康チェックとは｜株式会社ミレニア Millennia あたまの ...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" t="30436" r="51806" b="4917"/>
          <a:stretch/>
        </p:blipFill>
        <p:spPr>
          <a:xfrm>
            <a:off x="5128718" y="3706433"/>
            <a:ext cx="1022572" cy="6823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右矢印 27"/>
          <p:cNvSpPr/>
          <p:nvPr/>
        </p:nvSpPr>
        <p:spPr>
          <a:xfrm>
            <a:off x="3500761" y="3053102"/>
            <a:ext cx="1400385" cy="429243"/>
          </a:xfrm>
          <a:prstGeom prst="rightArrow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87" dirty="0">
              <a:latin typeface="+mj-ea"/>
              <a:ea typeface="+mj-ea"/>
            </a:endParaRPr>
          </a:p>
        </p:txBody>
      </p:sp>
      <p:sp>
        <p:nvSpPr>
          <p:cNvPr id="29" name="右矢印 28"/>
          <p:cNvSpPr/>
          <p:nvPr/>
        </p:nvSpPr>
        <p:spPr>
          <a:xfrm>
            <a:off x="7424326" y="3053102"/>
            <a:ext cx="2272923" cy="429243"/>
          </a:xfrm>
          <a:prstGeom prst="rightArrow">
            <a:avLst/>
          </a:prstGeom>
          <a:solidFill>
            <a:srgbClr val="0000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87" dirty="0">
              <a:latin typeface="+mj-ea"/>
              <a:ea typeface="+mj-ea"/>
            </a:endParaRPr>
          </a:p>
        </p:txBody>
      </p:sp>
      <p:pic>
        <p:nvPicPr>
          <p:cNvPr id="30" name="Picture 158" descr="C:\Program Files\Eureka\CapCap\capture\FILE_088.bmp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611" y="2573887"/>
            <a:ext cx="775503" cy="70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右矢印 30"/>
          <p:cNvSpPr/>
          <p:nvPr/>
        </p:nvSpPr>
        <p:spPr>
          <a:xfrm>
            <a:off x="5789919" y="3044035"/>
            <a:ext cx="1046098" cy="429243"/>
          </a:xfrm>
          <a:prstGeom prst="rightArrow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87" dirty="0">
              <a:latin typeface="+mj-ea"/>
              <a:ea typeface="+mj-ea"/>
            </a:endParaRPr>
          </a:p>
        </p:txBody>
      </p:sp>
      <p:sp>
        <p:nvSpPr>
          <p:cNvPr id="32" name="右矢印 31"/>
          <p:cNvSpPr/>
          <p:nvPr/>
        </p:nvSpPr>
        <p:spPr>
          <a:xfrm>
            <a:off x="6425092" y="1900872"/>
            <a:ext cx="3281809" cy="429243"/>
          </a:xfrm>
          <a:prstGeom prst="rightArrow">
            <a:avLst/>
          </a:prstGeom>
          <a:solidFill>
            <a:srgbClr val="0000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87" dirty="0">
              <a:latin typeface="+mj-ea"/>
              <a:ea typeface="+mj-ea"/>
            </a:endParaRPr>
          </a:p>
        </p:txBody>
      </p:sp>
      <p:pic>
        <p:nvPicPr>
          <p:cNvPr id="33" name="Picture 158" descr="C:\Program Files\Eureka\CapCap\capture\FILE_088.bmp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514" y="1497829"/>
            <a:ext cx="775503" cy="70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フローチャート: 磁気ディスク 33"/>
          <p:cNvSpPr/>
          <p:nvPr/>
        </p:nvSpPr>
        <p:spPr>
          <a:xfrm>
            <a:off x="9690755" y="1892812"/>
            <a:ext cx="603040" cy="414614"/>
          </a:xfrm>
          <a:prstGeom prst="flowChartMagneticDisk">
            <a:avLst/>
          </a:prstGeom>
          <a:solidFill>
            <a:srgbClr val="99CCFF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98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5" name="Picture 181" descr="関連画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185" y="1646051"/>
            <a:ext cx="415043" cy="41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右矢印 35"/>
          <p:cNvSpPr/>
          <p:nvPr/>
        </p:nvSpPr>
        <p:spPr>
          <a:xfrm>
            <a:off x="3291263" y="3929554"/>
            <a:ext cx="1747853" cy="429243"/>
          </a:xfrm>
          <a:prstGeom prst="rightArrow">
            <a:avLst/>
          </a:prstGeom>
          <a:solidFill>
            <a:srgbClr val="0000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87" dirty="0">
              <a:latin typeface="+mj-ea"/>
              <a:ea typeface="+mj-ea"/>
            </a:endParaRPr>
          </a:p>
        </p:txBody>
      </p:sp>
      <p:sp>
        <p:nvSpPr>
          <p:cNvPr id="37" name="フローチャート: 磁気ディスク 36"/>
          <p:cNvSpPr/>
          <p:nvPr/>
        </p:nvSpPr>
        <p:spPr>
          <a:xfrm>
            <a:off x="5096505" y="5344353"/>
            <a:ext cx="777074" cy="516966"/>
          </a:xfrm>
          <a:prstGeom prst="flowChartMagneticDisk">
            <a:avLst/>
          </a:prstGeom>
          <a:solidFill>
            <a:srgbClr val="99CCFF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98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8" name="フローチャート: 磁気ディスク 37"/>
          <p:cNvSpPr/>
          <p:nvPr/>
        </p:nvSpPr>
        <p:spPr>
          <a:xfrm>
            <a:off x="9690465" y="5360802"/>
            <a:ext cx="630165" cy="421230"/>
          </a:xfrm>
          <a:prstGeom prst="flowChartMagneticDisk">
            <a:avLst/>
          </a:prstGeom>
          <a:solidFill>
            <a:srgbClr val="99CCFF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98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フローチャート: 磁気ディスク 38"/>
          <p:cNvSpPr/>
          <p:nvPr/>
        </p:nvSpPr>
        <p:spPr>
          <a:xfrm>
            <a:off x="9706902" y="5888828"/>
            <a:ext cx="619199" cy="411356"/>
          </a:xfrm>
          <a:prstGeom prst="flowChartMagneticDisk">
            <a:avLst/>
          </a:prstGeom>
          <a:solidFill>
            <a:srgbClr val="99CCFF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98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右矢印 39"/>
          <p:cNvSpPr/>
          <p:nvPr/>
        </p:nvSpPr>
        <p:spPr>
          <a:xfrm rot="5400000">
            <a:off x="9690105" y="2464027"/>
            <a:ext cx="633288" cy="429243"/>
          </a:xfrm>
          <a:prstGeom prst="rightArrow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87" dirty="0">
              <a:latin typeface="+mj-ea"/>
              <a:ea typeface="+mj-ea"/>
            </a:endParaRPr>
          </a:p>
        </p:txBody>
      </p:sp>
      <p:sp>
        <p:nvSpPr>
          <p:cNvPr id="41" name="右矢印 40"/>
          <p:cNvSpPr/>
          <p:nvPr/>
        </p:nvSpPr>
        <p:spPr>
          <a:xfrm>
            <a:off x="5873580" y="5391857"/>
            <a:ext cx="3792212" cy="429243"/>
          </a:xfrm>
          <a:prstGeom prst="rightArrow">
            <a:avLst/>
          </a:prstGeom>
          <a:solidFill>
            <a:srgbClr val="0000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87" dirty="0">
              <a:latin typeface="+mj-ea"/>
              <a:ea typeface="+mj-ea"/>
            </a:endParaRPr>
          </a:p>
        </p:txBody>
      </p:sp>
      <p:pic>
        <p:nvPicPr>
          <p:cNvPr id="42" name="Picture Placeholder 3"/>
          <p:cNvPicPr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15994" y="4753855"/>
            <a:ext cx="459438" cy="7101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3" name="右矢印 42"/>
          <p:cNvSpPr/>
          <p:nvPr/>
        </p:nvSpPr>
        <p:spPr>
          <a:xfrm>
            <a:off x="3299580" y="5404312"/>
            <a:ext cx="1796923" cy="429243"/>
          </a:xfrm>
          <a:prstGeom prst="rightArrow">
            <a:avLst/>
          </a:prstGeom>
          <a:solidFill>
            <a:srgbClr val="0000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87" dirty="0">
              <a:latin typeface="+mj-ea"/>
              <a:ea typeface="+mj-ea"/>
            </a:endParaRPr>
          </a:p>
        </p:txBody>
      </p:sp>
      <p:sp>
        <p:nvSpPr>
          <p:cNvPr id="44" name="右矢印 43"/>
          <p:cNvSpPr/>
          <p:nvPr/>
        </p:nvSpPr>
        <p:spPr>
          <a:xfrm>
            <a:off x="10353897" y="3047391"/>
            <a:ext cx="750723" cy="429243"/>
          </a:xfrm>
          <a:prstGeom prst="rightArrow">
            <a:avLst/>
          </a:prstGeom>
          <a:solidFill>
            <a:srgbClr val="0000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87" dirty="0">
              <a:latin typeface="+mj-ea"/>
              <a:ea typeface="+mj-ea"/>
            </a:endParaRPr>
          </a:p>
        </p:txBody>
      </p:sp>
      <p:sp>
        <p:nvSpPr>
          <p:cNvPr id="45" name="テキスト ボックス 44"/>
          <p:cNvSpPr txBox="1"/>
          <p:nvPr/>
        </p:nvSpPr>
        <p:spPr bwMode="auto">
          <a:xfrm>
            <a:off x="5428749" y="5093844"/>
            <a:ext cx="580959" cy="3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ja-JP" sz="139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Bot</a:t>
            </a:r>
            <a:endParaRPr lang="ja-JP" altLang="en-US" sz="139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6" name="屈折矢印 45"/>
          <p:cNvSpPr/>
          <p:nvPr/>
        </p:nvSpPr>
        <p:spPr>
          <a:xfrm>
            <a:off x="6163910" y="3498072"/>
            <a:ext cx="4129885" cy="800566"/>
          </a:xfrm>
          <a:prstGeom prst="bentUpArrow">
            <a:avLst>
              <a:gd name="adj1" fmla="val 29702"/>
              <a:gd name="adj2" fmla="val 34455"/>
              <a:gd name="adj3" fmla="val 31592"/>
            </a:avLst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87" dirty="0">
              <a:latin typeface="+mj-ea"/>
              <a:ea typeface="+mj-ea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9155218" y="1124744"/>
            <a:ext cx="15622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ja-JP" sz="2000" b="1" dirty="0" err="1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Primagest</a:t>
            </a:r>
            <a:endParaRPr lang="ja-JP" altLang="en-US" sz="20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右矢印 47"/>
          <p:cNvSpPr/>
          <p:nvPr/>
        </p:nvSpPr>
        <p:spPr>
          <a:xfrm rot="16200000">
            <a:off x="9502536" y="4620036"/>
            <a:ext cx="1019391" cy="429243"/>
          </a:xfrm>
          <a:prstGeom prst="rightArrow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87" dirty="0">
              <a:latin typeface="+mj-ea"/>
              <a:ea typeface="+mj-ea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1023500" y="1196752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ja-JP" altLang="en-US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デジタル化の</a:t>
            </a:r>
            <a:r>
              <a:rPr lang="ja-JP" altLang="en-US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</a:t>
            </a:r>
            <a:r>
              <a:rPr lang="en-US" altLang="ja-JP" sz="14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〔</a:t>
            </a:r>
            <a:r>
              <a:rPr lang="ja-JP" altLang="en-US" sz="14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何を、どこで</a:t>
            </a:r>
            <a:r>
              <a:rPr lang="en-US" altLang="ja-JP" sz="14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〕</a:t>
            </a:r>
            <a:endParaRPr lang="ja-JP" altLang="en-US" sz="14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9278967" y="1544882"/>
            <a:ext cx="1327608" cy="327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ja-JP" sz="1525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BRMS</a:t>
            </a:r>
            <a:r>
              <a:rPr lang="ja-JP" altLang="en-US" sz="1525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1525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BPO</a:t>
            </a:r>
            <a:endParaRPr lang="ja-JP" altLang="en-US" sz="1525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6523892" y="2492471"/>
            <a:ext cx="4791812" cy="1344513"/>
          </a:xfrm>
          <a:prstGeom prst="roundRect">
            <a:avLst>
              <a:gd name="adj" fmla="val 7520"/>
            </a:avLst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770" tIns="0" rIns="35770" rtlCol="0" anchor="t"/>
          <a:lstStyle/>
          <a:p>
            <a:pPr lvl="0" algn="r"/>
            <a:endParaRPr lang="ja-JP" altLang="en-US" sz="1589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62244" y="3781910"/>
            <a:ext cx="709528" cy="607955"/>
          </a:xfrm>
          <a:prstGeom prst="rect">
            <a:avLst/>
          </a:prstGeom>
        </p:spPr>
      </p:pic>
      <p:sp>
        <p:nvSpPr>
          <p:cNvPr id="53" name="正方形/長方形 52"/>
          <p:cNvSpPr/>
          <p:nvPr/>
        </p:nvSpPr>
        <p:spPr>
          <a:xfrm>
            <a:off x="1723296" y="3668684"/>
            <a:ext cx="2941547" cy="802382"/>
          </a:xfrm>
          <a:prstGeom prst="rect">
            <a:avLst/>
          </a:prstGeom>
          <a:noFill/>
          <a:ln w="28575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1734747" y="4535670"/>
            <a:ext cx="2930096" cy="733655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723296" y="5344353"/>
            <a:ext cx="2930235" cy="660995"/>
          </a:xfrm>
          <a:prstGeom prst="rect">
            <a:avLst/>
          </a:prstGeom>
          <a:noFill/>
          <a:ln w="28575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6" name="図 55" descr="File:Smartphone icon - Noun Project 283536.svg - Wikimedia Commons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00" y="5354079"/>
            <a:ext cx="639000" cy="639000"/>
          </a:xfrm>
          <a:prstGeom prst="rect">
            <a:avLst/>
          </a:prstGeom>
        </p:spPr>
      </p:pic>
      <p:pic>
        <p:nvPicPr>
          <p:cNvPr id="57" name="Picture 181" descr="関連画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72" y="3715362"/>
            <a:ext cx="415043" cy="41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正方形/長方形 57"/>
          <p:cNvSpPr/>
          <p:nvPr/>
        </p:nvSpPr>
        <p:spPr>
          <a:xfrm>
            <a:off x="1577571" y="5373216"/>
            <a:ext cx="1210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ja-JP" altLang="en-US" sz="16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スマホ</a:t>
            </a:r>
            <a:endParaRPr lang="en-US" altLang="ja-JP" sz="1600" b="1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0" algn="ctr"/>
            <a:r>
              <a:rPr lang="ja-JP" altLang="en-US" sz="16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（検討中）</a:t>
            </a:r>
            <a:endParaRPr lang="en-US" altLang="ja-JP" sz="1600" b="1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1566753" y="465313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ja-JP" altLang="en-US" sz="16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タブレット</a:t>
            </a:r>
            <a:endParaRPr lang="en-US" altLang="ja-JP" sz="1600" b="1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0" algn="ctr"/>
            <a:r>
              <a:rPr lang="ja-JP" altLang="en-US" sz="16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（検討予定）</a:t>
            </a:r>
            <a:endParaRPr lang="en-US" altLang="ja-JP" sz="1600" b="1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900171" y="3561515"/>
            <a:ext cx="315998" cy="288370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lang="en-US" altLang="ja-JP" sz="139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ANALOG </a:t>
            </a:r>
            <a:r>
              <a:rPr lang="ja-JP" altLang="en-US" sz="139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 </a:t>
            </a:r>
            <a:r>
              <a:rPr lang="en-US" altLang="ja-JP" sz="139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DIGITAL</a:t>
            </a:r>
            <a:endParaRPr lang="ja-JP" altLang="en-US" sz="139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8900814" y="1550623"/>
            <a:ext cx="226038" cy="22317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lang="en-US" altLang="ja-JP" sz="139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ANALOG </a:t>
            </a:r>
            <a:r>
              <a:rPr lang="ja-JP" altLang="en-US" sz="139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 </a:t>
            </a:r>
            <a:r>
              <a:rPr lang="en-US" altLang="ja-JP" sz="139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DIGITAL</a:t>
            </a:r>
            <a:endParaRPr lang="ja-JP" altLang="en-US" sz="139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613111" y="3678123"/>
            <a:ext cx="12105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ja-JP" altLang="en-US" sz="16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デジタル</a:t>
            </a:r>
            <a:endParaRPr lang="en-US" altLang="ja-JP" sz="1600" b="1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0" algn="ctr"/>
            <a:r>
              <a:rPr lang="ja-JP" altLang="en-US" sz="16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ペーパー</a:t>
            </a:r>
            <a:endParaRPr lang="en-US" altLang="ja-JP" sz="1600" b="1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0" algn="ctr"/>
            <a:r>
              <a:rPr lang="ja-JP" altLang="en-US" sz="16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（検討中）</a:t>
            </a:r>
            <a:endParaRPr lang="en-US" altLang="ja-JP" sz="1600" b="1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1674281" y="291623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ja-JP" altLang="en-US" sz="16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紙書類</a:t>
            </a:r>
            <a:endParaRPr lang="en-US" altLang="ja-JP" sz="1600" b="1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0" algn="ctr"/>
            <a:r>
              <a:rPr lang="ja-JP" altLang="en-US" sz="16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（現在）</a:t>
            </a:r>
            <a:endParaRPr lang="en-US" altLang="ja-JP" sz="1600" b="1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751679" y="1772447"/>
            <a:ext cx="2930096" cy="733655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631504" y="184482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ja-JP" altLang="en-US" sz="16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音声</a:t>
            </a:r>
            <a:endParaRPr lang="en-US" altLang="ja-JP" sz="1600" b="1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0" algn="ctr"/>
            <a:r>
              <a:rPr lang="ja-JP" altLang="en-US" sz="16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（検討予定）</a:t>
            </a:r>
            <a:endParaRPr lang="en-US" altLang="ja-JP" sz="1600" b="1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四角形吹き出し 65"/>
          <p:cNvSpPr/>
          <p:nvPr/>
        </p:nvSpPr>
        <p:spPr>
          <a:xfrm>
            <a:off x="4441741" y="6314038"/>
            <a:ext cx="3417965" cy="465996"/>
          </a:xfrm>
          <a:prstGeom prst="wedgeRectCallout">
            <a:avLst>
              <a:gd name="adj1" fmla="val -59599"/>
              <a:gd name="adj2" fmla="val -51883"/>
            </a:avLst>
          </a:prstGeom>
          <a:solidFill>
            <a:srgbClr val="CCFFFF"/>
          </a:solidFill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324" tIns="34324" rIns="34324" bIns="34324" rtlCol="0" anchor="t"/>
          <a:lstStyle/>
          <a:p>
            <a:r>
              <a:rPr lang="ja-JP" altLang="en-US" sz="16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</a:t>
            </a:r>
            <a:r>
              <a:rPr lang="en-US" altLang="ja-JP" sz="16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6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顧客チャネル</a:t>
            </a:r>
            <a:r>
              <a:rPr lang="en-US" altLang="ja-JP" sz="16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(A)</a:t>
            </a:r>
            <a:r>
              <a:rPr lang="ja-JP" altLang="en-US" sz="16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6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× PGI(D)</a:t>
            </a:r>
          </a:p>
          <a:p>
            <a:r>
              <a:rPr lang="ja-JP" altLang="en-US" sz="14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4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撮影</a:t>
            </a:r>
            <a:r>
              <a:rPr lang="ja-JP" altLang="en-US" sz="14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r>
              <a:rPr lang="ja-JP" altLang="en-US" sz="14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を活用</a:t>
            </a:r>
            <a:r>
              <a:rPr lang="ja-JP" altLang="en-US" sz="14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したペーパレス化　等</a:t>
            </a:r>
            <a:endParaRPr lang="en-US" altLang="ja-JP" sz="14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四角形吹き出し 66"/>
          <p:cNvSpPr/>
          <p:nvPr/>
        </p:nvSpPr>
        <p:spPr>
          <a:xfrm>
            <a:off x="5857676" y="1218425"/>
            <a:ext cx="2830612" cy="552971"/>
          </a:xfrm>
          <a:prstGeom prst="wedgeRectCallout">
            <a:avLst>
              <a:gd name="adj1" fmla="val 61997"/>
              <a:gd name="adj2" fmla="val 29803"/>
            </a:avLst>
          </a:prstGeom>
          <a:solidFill>
            <a:srgbClr val="CCFFFF"/>
          </a:solidFill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324" tIns="34324" rIns="34324" bIns="34324" rtlCol="0" anchor="t"/>
          <a:lstStyle/>
          <a:p>
            <a:r>
              <a:rPr lang="ja-JP" altLang="en-US" sz="16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 音声・声紋 </a:t>
            </a:r>
            <a:r>
              <a:rPr lang="en-US" altLang="ja-JP" sz="16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(A)× PGI(D)</a:t>
            </a:r>
          </a:p>
          <a:p>
            <a:r>
              <a:rPr lang="ja-JP" altLang="en-US" sz="1335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4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テキスト化、本人確認</a:t>
            </a:r>
            <a:r>
              <a:rPr lang="ja-JP" altLang="en-US" sz="14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z="14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認証</a:t>
            </a:r>
            <a:r>
              <a:rPr lang="ja-JP" altLang="en-US" sz="14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等</a:t>
            </a:r>
            <a:endParaRPr lang="en-US" altLang="ja-JP" sz="14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232180" y="2185119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（ﾁｬｯﾄ・ﾂｰﾙ）</a:t>
            </a:r>
            <a:endParaRPr kumimoji="1" lang="ja-JP" altLang="en-US" sz="1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75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wind.wav"/>
          </p:stSnd>
        </p:sndAc>
      </p:transition>
    </mc:Choice>
    <mc:Fallback xmlns="">
      <p:transition spd="med">
        <p:fade/>
        <p:sndAc>
          <p:stSnd>
            <p:snd r:embed="rId15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〔</a:t>
            </a:r>
            <a:r>
              <a:rPr lang="ja-JP" altLang="en-US" dirty="0" smtClean="0"/>
              <a:t>補足</a:t>
            </a:r>
            <a:r>
              <a:rPr lang="en-US" altLang="ja-JP" dirty="0" smtClean="0"/>
              <a:t>〕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帳票電子化の課題は「</a:t>
            </a:r>
            <a:r>
              <a:rPr kumimoji="1" lang="ja-JP" altLang="en-US" dirty="0" smtClean="0">
                <a:solidFill>
                  <a:srgbClr val="FF0000"/>
                </a:solidFill>
              </a:rPr>
              <a:t>撮影</a:t>
            </a:r>
            <a:r>
              <a:rPr kumimoji="1" lang="ja-JP" altLang="en-US" dirty="0" smtClean="0"/>
              <a:t>」と担い手</a:t>
            </a:r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37678"/>
              </p:ext>
            </p:extLst>
          </p:nvPr>
        </p:nvGraphicFramePr>
        <p:xfrm>
          <a:off x="573204" y="2852936"/>
          <a:ext cx="11211428" cy="2759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74">
                  <a:extLst>
                    <a:ext uri="{9D8B030D-6E8A-4147-A177-3AD203B41FA5}">
                      <a16:colId xmlns:a16="http://schemas.microsoft.com/office/drawing/2014/main" val="3363494034"/>
                    </a:ext>
                  </a:extLst>
                </a:gridCol>
                <a:gridCol w="4365105">
                  <a:extLst>
                    <a:ext uri="{9D8B030D-6E8A-4147-A177-3AD203B41FA5}">
                      <a16:colId xmlns:a16="http://schemas.microsoft.com/office/drawing/2014/main" val="747707507"/>
                    </a:ext>
                  </a:extLst>
                </a:gridCol>
                <a:gridCol w="3083754">
                  <a:extLst>
                    <a:ext uri="{9D8B030D-6E8A-4147-A177-3AD203B41FA5}">
                      <a16:colId xmlns:a16="http://schemas.microsoft.com/office/drawing/2014/main" val="88487300"/>
                    </a:ext>
                  </a:extLst>
                </a:gridCol>
                <a:gridCol w="954495">
                  <a:extLst>
                    <a:ext uri="{9D8B030D-6E8A-4147-A177-3AD203B41FA5}">
                      <a16:colId xmlns:a16="http://schemas.microsoft.com/office/drawing/2014/main" val="167114387"/>
                    </a:ext>
                  </a:extLst>
                </a:gridCol>
              </a:tblGrid>
              <a:tr h="689796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チャネル媒体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企業担当者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企業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1304064"/>
                  </a:ext>
                </a:extLst>
              </a:tr>
              <a:tr h="689796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スマホ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紙書類　　</a:t>
                      </a:r>
                      <a:r>
                        <a:rPr kumimoji="1" lang="ja-JP" altLang="en-US" sz="2000" b="1" i="0" dirty="0" smtClean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撮影</a:t>
                      </a:r>
                      <a:r>
                        <a:rPr kumimoji="1" lang="ja-JP" altLang="en-US" sz="2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　画像　　アップ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受付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864106"/>
                  </a:ext>
                </a:extLst>
              </a:tr>
              <a:tr h="689796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タブレット（担当者）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紙書類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撮影</a:t>
                      </a:r>
                      <a:r>
                        <a:rPr kumimoji="1" lang="ja-JP" altLang="en-US" sz="2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　画像　　アップ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受付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789650"/>
                  </a:ext>
                </a:extLst>
              </a:tr>
              <a:tr h="689796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デジタルペーパー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　　　　画像　　</a:t>
                      </a:r>
                      <a:r>
                        <a:rPr kumimoji="1" lang="ja-JP" altLang="en-US" sz="2000" b="1" dirty="0" smtClean="0">
                          <a:solidFill>
                            <a:srgbClr val="0000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記入　　</a:t>
                      </a:r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アップ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受付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261586"/>
                  </a:ext>
                </a:extLst>
              </a:tr>
            </a:tbl>
          </a:graphicData>
        </a:graphic>
      </p:graphicFrame>
      <p:cxnSp>
        <p:nvCxnSpPr>
          <p:cNvPr id="11" name="直線矢印コネクタ 10"/>
          <p:cNvCxnSpPr/>
          <p:nvPr/>
        </p:nvCxnSpPr>
        <p:spPr>
          <a:xfrm>
            <a:off x="4295800" y="3875218"/>
            <a:ext cx="432048" cy="4351"/>
          </a:xfrm>
          <a:prstGeom prst="straightConnector1">
            <a:avLst/>
          </a:prstGeom>
          <a:ln w="57150">
            <a:solidFill>
              <a:srgbClr val="0000FF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5302929" y="3879569"/>
            <a:ext cx="433031" cy="2222"/>
          </a:xfrm>
          <a:prstGeom prst="straightConnector1">
            <a:avLst/>
          </a:prstGeom>
          <a:ln w="57150">
            <a:solidFill>
              <a:srgbClr val="0000FF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6311041" y="3875218"/>
            <a:ext cx="505039" cy="4351"/>
          </a:xfrm>
          <a:prstGeom prst="straightConnector1">
            <a:avLst/>
          </a:prstGeom>
          <a:ln w="57150">
            <a:solidFill>
              <a:srgbClr val="0000FF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4295800" y="4540624"/>
            <a:ext cx="3528392" cy="1980"/>
          </a:xfrm>
          <a:prstGeom prst="straightConnector1">
            <a:avLst/>
          </a:prstGeom>
          <a:ln w="57150">
            <a:solidFill>
              <a:srgbClr val="0000FF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8400256" y="4540624"/>
            <a:ext cx="432048" cy="0"/>
          </a:xfrm>
          <a:prstGeom prst="straightConnector1">
            <a:avLst/>
          </a:prstGeom>
          <a:ln w="57150">
            <a:solidFill>
              <a:srgbClr val="0000FF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9408368" y="4540624"/>
            <a:ext cx="432048" cy="4000"/>
          </a:xfrm>
          <a:prstGeom prst="straightConnector1">
            <a:avLst/>
          </a:prstGeom>
          <a:ln w="57150">
            <a:solidFill>
              <a:srgbClr val="0000FF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7592244" y="5254299"/>
            <a:ext cx="3544316" cy="4267"/>
          </a:xfrm>
          <a:prstGeom prst="straightConnector1">
            <a:avLst/>
          </a:prstGeom>
          <a:ln w="57150">
            <a:solidFill>
              <a:srgbClr val="0000FF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5303912" y="5252080"/>
            <a:ext cx="432048" cy="0"/>
          </a:xfrm>
          <a:prstGeom prst="straightConnector1">
            <a:avLst/>
          </a:prstGeom>
          <a:ln w="57150">
            <a:solidFill>
              <a:srgbClr val="0000FF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6240016" y="5252080"/>
            <a:ext cx="505039" cy="0"/>
          </a:xfrm>
          <a:prstGeom prst="straightConnector1">
            <a:avLst/>
          </a:prstGeom>
          <a:ln w="57150">
            <a:solidFill>
              <a:srgbClr val="0000FF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7608168" y="3875218"/>
            <a:ext cx="3528392" cy="6573"/>
          </a:xfrm>
          <a:prstGeom prst="straightConnector1">
            <a:avLst/>
          </a:prstGeom>
          <a:ln w="57150">
            <a:solidFill>
              <a:srgbClr val="0000FF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5839401" y="3163848"/>
            <a:ext cx="2776879" cy="0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9984432" y="3163848"/>
            <a:ext cx="1080120" cy="1516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10704297" y="4532000"/>
            <a:ext cx="432263" cy="0"/>
          </a:xfrm>
          <a:prstGeom prst="straightConnector1">
            <a:avLst/>
          </a:prstGeom>
          <a:ln w="57150">
            <a:solidFill>
              <a:srgbClr val="0000FF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62944" y="1724104"/>
            <a:ext cx="10373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eiryo UI" panose="020B0604030504040204" pitchFamily="50" charset="-128"/>
              </a:rPr>
              <a:t>顧客のニーズ（意見）と各メリット・デメリットをふまえて対応していく必要がある。</a:t>
            </a:r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4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wind.wav"/>
          </p:stSnd>
        </p:sndAc>
      </p:transition>
    </mc:Choice>
    <mc:Fallback xmlns="">
      <p:transition spd="med">
        <p:fade/>
        <p:sndAc>
          <p:stSnd>
            <p:snd r:embed="rId4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983432" y="1305452"/>
            <a:ext cx="2990067" cy="111543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37517" rtlCol="0" anchor="t" anchorCtr="0"/>
          <a:lstStyle/>
          <a:p>
            <a:pPr algn="ctr" defTabSz="476448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6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契約者様</a:t>
            </a:r>
            <a:endParaRPr lang="ja-JP" altLang="en-US" sz="16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983433" y="2481917"/>
            <a:ext cx="2998487" cy="336509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37517" rtlCol="0" anchor="t" anchorCtr="0"/>
          <a:lstStyle/>
          <a:p>
            <a:pPr algn="ctr" defTabSz="476448" fontAlgn="base">
              <a:spcBef>
                <a:spcPct val="0"/>
              </a:spcBef>
              <a:spcAft>
                <a:spcPct val="0"/>
              </a:spcAft>
            </a:pPr>
            <a:endParaRPr lang="ja-JP" altLang="en-US" sz="16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参考イメージ①　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社向けスマホ受付をさらに具体化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4310757" y="1292447"/>
            <a:ext cx="7027970" cy="3811885"/>
          </a:xfrm>
          <a:prstGeom prst="roundRect">
            <a:avLst>
              <a:gd name="adj" fmla="val 0"/>
            </a:avLst>
          </a:prstGeom>
          <a:noFill/>
          <a:ln w="19050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517" tIns="0" rIns="37517" rtlCol="0" anchor="t"/>
          <a:lstStyle/>
          <a:p>
            <a:pPr algn="r" defTabSz="476448" fontAlgn="base">
              <a:spcBef>
                <a:spcPct val="0"/>
              </a:spcBef>
              <a:spcAft>
                <a:spcPct val="0"/>
              </a:spcAft>
            </a:pPr>
            <a:endParaRPr lang="ja-JP" altLang="en-US" sz="1667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560093" y="2598579"/>
            <a:ext cx="1434263" cy="1501887"/>
          </a:xfrm>
          <a:prstGeom prst="roundRect">
            <a:avLst>
              <a:gd name="adj" fmla="val 5048"/>
            </a:avLst>
          </a:prstGeom>
          <a:solidFill>
            <a:srgbClr val="CCEC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517" tIns="0" rIns="37517" bIns="36000" rtlCol="0" anchor="b" anchorCtr="0"/>
          <a:lstStyle/>
          <a:p>
            <a:pPr algn="r" defTabSz="476448" fontAlgn="base">
              <a:spcBef>
                <a:spcPct val="0"/>
              </a:spcBef>
              <a:spcAft>
                <a:spcPct val="0"/>
              </a:spcAft>
            </a:pPr>
            <a:endParaRPr lang="ja-JP" altLang="en-US" sz="1667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424288" y="4083507"/>
            <a:ext cx="4168830" cy="922323"/>
          </a:xfrm>
          <a:prstGeom prst="roundRect">
            <a:avLst>
              <a:gd name="adj" fmla="val 5048"/>
            </a:avLst>
          </a:prstGeom>
          <a:solidFill>
            <a:srgbClr val="CCEC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517" tIns="0" rIns="37517" bIns="36000" rtlCol="0" anchor="b" anchorCtr="0"/>
          <a:lstStyle/>
          <a:p>
            <a:pPr algn="r" defTabSz="476448" fontAlgn="base">
              <a:spcBef>
                <a:spcPct val="0"/>
              </a:spcBef>
              <a:spcAft>
                <a:spcPct val="0"/>
              </a:spcAft>
            </a:pPr>
            <a:endParaRPr lang="ja-JP" altLang="en-US" sz="1667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8772057" y="2142233"/>
            <a:ext cx="2203871" cy="2880577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7517" tIns="0" rIns="37517" rtlCol="0" anchor="t"/>
          <a:lstStyle/>
          <a:p>
            <a:pPr algn="r" defTabSz="476448" fontAlgn="base">
              <a:spcBef>
                <a:spcPct val="0"/>
              </a:spcBef>
              <a:spcAft>
                <a:spcPct val="0"/>
              </a:spcAft>
            </a:pPr>
            <a:endParaRPr lang="ja-JP" altLang="en-US" sz="1667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748647" y="5186849"/>
            <a:ext cx="4590080" cy="1338495"/>
          </a:xfrm>
          <a:prstGeom prst="roundRect">
            <a:avLst>
              <a:gd name="adj" fmla="val 5048"/>
            </a:avLst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517" tIns="0" rIns="37517" bIns="36000" rtlCol="0" anchor="b" anchorCtr="0"/>
          <a:lstStyle/>
          <a:p>
            <a:pPr algn="r" defTabSz="476448" fontAlgn="base">
              <a:spcBef>
                <a:spcPct val="0"/>
              </a:spcBef>
              <a:spcAft>
                <a:spcPct val="0"/>
              </a:spcAft>
            </a:pPr>
            <a:endParaRPr lang="ja-JP" altLang="en-US" sz="1667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9" name="Picture 158" descr="C:\Program Files\Eureka\CapCap\capture\FILE_088.bmp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381" y="5391945"/>
            <a:ext cx="652599" cy="592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4400171" y="1292447"/>
            <a:ext cx="6575757" cy="980914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7517" tIns="0" rIns="37517" rtlCol="0" anchor="t"/>
          <a:lstStyle/>
          <a:p>
            <a:pPr algn="r" defTabSz="476448" fontAlgn="base">
              <a:spcBef>
                <a:spcPct val="0"/>
              </a:spcBef>
              <a:spcAft>
                <a:spcPct val="0"/>
              </a:spcAft>
            </a:pPr>
            <a:endParaRPr lang="ja-JP" altLang="en-US" sz="1667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2" name="図 11" descr="問い合わせのイラスト素材 | イラスト素材:パンコス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883" y="2481917"/>
            <a:ext cx="573118" cy="941710"/>
          </a:xfrm>
          <a:prstGeom prst="rect">
            <a:avLst/>
          </a:prstGeom>
        </p:spPr>
      </p:pic>
      <p:pic>
        <p:nvPicPr>
          <p:cNvPr id="13" name="図 12" descr="あたまの健康チェックとは｜株式会社ミレニア Millennia あたまの ...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2" t="27511" r="1467" b="21451"/>
          <a:stretch/>
        </p:blipFill>
        <p:spPr>
          <a:xfrm>
            <a:off x="4636079" y="2462245"/>
            <a:ext cx="695123" cy="593397"/>
          </a:xfrm>
          <a:prstGeom prst="rect">
            <a:avLst/>
          </a:prstGeom>
        </p:spPr>
      </p:pic>
      <p:sp>
        <p:nvSpPr>
          <p:cNvPr id="14" name="右矢印 13"/>
          <p:cNvSpPr/>
          <p:nvPr/>
        </p:nvSpPr>
        <p:spPr>
          <a:xfrm>
            <a:off x="2162632" y="2783060"/>
            <a:ext cx="2553336" cy="23614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76448" fontAlgn="base">
              <a:spcBef>
                <a:spcPct val="0"/>
              </a:spcBef>
              <a:spcAft>
                <a:spcPct val="0"/>
              </a:spcAft>
            </a:pPr>
            <a:endParaRPr lang="ja-JP" altLang="en-US" sz="1876" dirty="0">
              <a:solidFill>
                <a:prstClr val="white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右矢印 14"/>
          <p:cNvSpPr/>
          <p:nvPr/>
        </p:nvSpPr>
        <p:spPr>
          <a:xfrm rot="10800000">
            <a:off x="2700815" y="3423169"/>
            <a:ext cx="3035343" cy="24486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76448" fontAlgn="base">
              <a:spcBef>
                <a:spcPct val="0"/>
              </a:spcBef>
              <a:spcAft>
                <a:spcPct val="0"/>
              </a:spcAft>
            </a:pPr>
            <a:endParaRPr lang="ja-JP" altLang="en-US" sz="1876" dirty="0">
              <a:solidFill>
                <a:prstClr val="white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16" name="Picture 56" descr="C:\Users\miyakuni\Desktop\groony\名称未設定-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67" y="4542507"/>
            <a:ext cx="647057" cy="70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461" y="4351561"/>
            <a:ext cx="613840" cy="76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med"/>
              </a14:hiddenLine>
            </a:ext>
          </a:extLst>
        </p:spPr>
      </p:pic>
      <p:sp>
        <p:nvSpPr>
          <p:cNvPr id="18" name="右矢印 17"/>
          <p:cNvSpPr/>
          <p:nvPr/>
        </p:nvSpPr>
        <p:spPr>
          <a:xfrm rot="5400000">
            <a:off x="1360221" y="4124148"/>
            <a:ext cx="648951" cy="317931"/>
          </a:xfrm>
          <a:prstGeom prst="rightArrow">
            <a:avLst>
              <a:gd name="adj1" fmla="val 42188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76448" fontAlgn="base">
              <a:spcBef>
                <a:spcPct val="0"/>
              </a:spcBef>
              <a:spcAft>
                <a:spcPct val="0"/>
              </a:spcAft>
            </a:pPr>
            <a:endParaRPr lang="ja-JP" altLang="en-US" sz="1876" dirty="0">
              <a:solidFill>
                <a:prstClr val="white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2000516" y="4563849"/>
            <a:ext cx="669724" cy="37838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76448" fontAlgn="base">
              <a:spcBef>
                <a:spcPct val="0"/>
              </a:spcBef>
              <a:spcAft>
                <a:spcPct val="0"/>
              </a:spcAft>
            </a:pPr>
            <a:endParaRPr lang="ja-JP" altLang="en-US" sz="1876" dirty="0">
              <a:solidFill>
                <a:prstClr val="white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テキスト ボックス 120"/>
          <p:cNvSpPr txBox="1">
            <a:spLocks noChangeArrowheads="1"/>
          </p:cNvSpPr>
          <p:nvPr/>
        </p:nvSpPr>
        <p:spPr bwMode="auto">
          <a:xfrm>
            <a:off x="9953730" y="1303453"/>
            <a:ext cx="11904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r>
              <a:rPr lang="ja-JP" altLang="en-US" sz="16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顧客企業</a:t>
            </a:r>
            <a:endParaRPr lang="en-US" altLang="ja-JP" sz="16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120"/>
          <p:cNvSpPr txBox="1">
            <a:spLocks noChangeArrowheads="1"/>
          </p:cNvSpPr>
          <p:nvPr/>
        </p:nvSpPr>
        <p:spPr bwMode="auto">
          <a:xfrm>
            <a:off x="2311022" y="2584315"/>
            <a:ext cx="12833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r>
              <a:rPr lang="ja-JP" altLang="en-US" sz="1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電話ルート</a:t>
            </a:r>
            <a:endParaRPr lang="en-US" altLang="ja-JP" sz="1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120"/>
          <p:cNvSpPr txBox="1">
            <a:spLocks noChangeArrowheads="1"/>
          </p:cNvSpPr>
          <p:nvPr/>
        </p:nvSpPr>
        <p:spPr bwMode="auto">
          <a:xfrm>
            <a:off x="2431070" y="3139353"/>
            <a:ext cx="22045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r>
              <a:rPr lang="ja-JP" altLang="en-US" sz="14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郵送による資料送付</a:t>
            </a:r>
            <a:endParaRPr lang="en-US" altLang="ja-JP" sz="14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屈折矢印 22"/>
          <p:cNvSpPr/>
          <p:nvPr/>
        </p:nvSpPr>
        <p:spPr>
          <a:xfrm flipV="1">
            <a:off x="2755392" y="3852152"/>
            <a:ext cx="4800738" cy="1908669"/>
          </a:xfrm>
          <a:prstGeom prst="bentUpArrow">
            <a:avLst>
              <a:gd name="adj1" fmla="val 6590"/>
              <a:gd name="adj2" fmla="val 9030"/>
              <a:gd name="adj3" fmla="val 7732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76448" fontAlgn="base">
              <a:spcBef>
                <a:spcPct val="0"/>
              </a:spcBef>
              <a:spcAft>
                <a:spcPct val="0"/>
              </a:spcAft>
            </a:pPr>
            <a:endParaRPr lang="ja-JP" altLang="en-US" sz="1876" dirty="0">
              <a:solidFill>
                <a:prstClr val="white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4" name="テキスト ボックス 120"/>
          <p:cNvSpPr txBox="1">
            <a:spLocks noChangeArrowheads="1"/>
          </p:cNvSpPr>
          <p:nvPr/>
        </p:nvSpPr>
        <p:spPr bwMode="auto">
          <a:xfrm>
            <a:off x="2535957" y="3970912"/>
            <a:ext cx="20825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r>
              <a:rPr lang="en-US" altLang="ja-JP" sz="1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A.</a:t>
            </a:r>
            <a:r>
              <a:rPr lang="ja-JP" altLang="en-US" sz="1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郵送</a:t>
            </a:r>
            <a:r>
              <a:rPr lang="ja-JP" altLang="en-US" sz="1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ルート（併用）</a:t>
            </a:r>
            <a:endParaRPr lang="en-US" altLang="ja-JP" sz="1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120"/>
          <p:cNvSpPr txBox="1">
            <a:spLocks noChangeArrowheads="1"/>
          </p:cNvSpPr>
          <p:nvPr/>
        </p:nvSpPr>
        <p:spPr bwMode="auto">
          <a:xfrm>
            <a:off x="7475457" y="5221642"/>
            <a:ext cx="19982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弊社 </a:t>
            </a:r>
            <a:r>
              <a:rPr lang="en-US" altLang="ja-JP" sz="1400" b="1" dirty="0">
                <a:solidFill>
                  <a:schemeClr val="accent3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BPO</a:t>
            </a:r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センター</a:t>
            </a:r>
            <a:endParaRPr lang="en-US" altLang="ja-JP" sz="1400" b="1" dirty="0">
              <a:solidFill>
                <a:schemeClr val="accent3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6" name="図 10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0" t="19503" r="12346" b="20493"/>
          <a:stretch/>
        </p:blipFill>
        <p:spPr bwMode="auto">
          <a:xfrm>
            <a:off x="4867052" y="3288897"/>
            <a:ext cx="542917" cy="41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775" y="3402826"/>
            <a:ext cx="712002" cy="76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64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7" t="19680" r="32310" b="46615"/>
          <a:stretch/>
        </p:blipFill>
        <p:spPr bwMode="auto">
          <a:xfrm>
            <a:off x="1525733" y="3590168"/>
            <a:ext cx="344535" cy="32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med"/>
              </a14:hiddenLine>
            </a:ext>
          </a:extLst>
        </p:spPr>
      </p:pic>
      <p:pic>
        <p:nvPicPr>
          <p:cNvPr id="29" name="図 1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821" y="3411723"/>
            <a:ext cx="595960" cy="603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64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7" t="19680" r="32310" b="46615"/>
          <a:stretch/>
        </p:blipFill>
        <p:spPr bwMode="auto">
          <a:xfrm>
            <a:off x="2196096" y="3607424"/>
            <a:ext cx="344535" cy="32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med"/>
              </a14:hiddenLine>
            </a:ext>
          </a:extLst>
        </p:spPr>
      </p:pic>
      <p:sp>
        <p:nvSpPr>
          <p:cNvPr id="31" name="四角形吹き出し 30"/>
          <p:cNvSpPr/>
          <p:nvPr/>
        </p:nvSpPr>
        <p:spPr>
          <a:xfrm>
            <a:off x="4066232" y="2424935"/>
            <a:ext cx="745845" cy="219274"/>
          </a:xfrm>
          <a:prstGeom prst="wedgeRectCallout">
            <a:avLst>
              <a:gd name="adj1" fmla="val 59453"/>
              <a:gd name="adj2" fmla="val 116995"/>
            </a:avLst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電話受付</a:t>
            </a:r>
            <a:endParaRPr lang="en-US" altLang="ja-JP" sz="11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2" name="図 18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565" y="5719723"/>
            <a:ext cx="81994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図 1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472" y="5754265"/>
            <a:ext cx="585707" cy="59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右矢印 33"/>
          <p:cNvSpPr/>
          <p:nvPr/>
        </p:nvSpPr>
        <p:spPr>
          <a:xfrm>
            <a:off x="7756189" y="5853354"/>
            <a:ext cx="289230" cy="450208"/>
          </a:xfrm>
          <a:prstGeom prst="rightArrow">
            <a:avLst>
              <a:gd name="adj1" fmla="val 42188"/>
              <a:gd name="adj2" fmla="val 50000"/>
            </a:avLst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76448" fontAlgn="base">
              <a:spcBef>
                <a:spcPct val="0"/>
              </a:spcBef>
              <a:spcAft>
                <a:spcPct val="0"/>
              </a:spcAft>
            </a:pPr>
            <a:endParaRPr lang="ja-JP" altLang="en-US" sz="1876" dirty="0">
              <a:solidFill>
                <a:prstClr val="white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右矢印 34"/>
          <p:cNvSpPr/>
          <p:nvPr/>
        </p:nvSpPr>
        <p:spPr>
          <a:xfrm>
            <a:off x="8772058" y="5847008"/>
            <a:ext cx="286699" cy="450208"/>
          </a:xfrm>
          <a:prstGeom prst="rightArrow">
            <a:avLst>
              <a:gd name="adj1" fmla="val 42188"/>
              <a:gd name="adj2" fmla="val 50000"/>
            </a:avLst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76448" fontAlgn="base">
              <a:spcBef>
                <a:spcPct val="0"/>
              </a:spcBef>
              <a:spcAft>
                <a:spcPct val="0"/>
              </a:spcAft>
            </a:pPr>
            <a:endParaRPr lang="ja-JP" altLang="en-US" sz="1876" dirty="0">
              <a:solidFill>
                <a:prstClr val="white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36" name="Picture 3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148" y="5692759"/>
            <a:ext cx="817781" cy="67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37" name="左カーブ矢印 36"/>
          <p:cNvSpPr/>
          <p:nvPr/>
        </p:nvSpPr>
        <p:spPr>
          <a:xfrm flipV="1">
            <a:off x="9893098" y="5573098"/>
            <a:ext cx="476250" cy="723277"/>
          </a:xfrm>
          <a:prstGeom prst="curved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pic>
        <p:nvPicPr>
          <p:cNvPr id="38" name="Picture 181" descr="関連画像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732" y="5323101"/>
            <a:ext cx="435315" cy="43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テキスト ボックス 2"/>
          <p:cNvSpPr txBox="1">
            <a:spLocks noChangeArrowheads="1"/>
          </p:cNvSpPr>
          <p:nvPr/>
        </p:nvSpPr>
        <p:spPr bwMode="auto">
          <a:xfrm>
            <a:off x="9525990" y="5736179"/>
            <a:ext cx="1030452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ja-JP" altLang="en-US" sz="105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（検討中）</a:t>
            </a:r>
            <a:endParaRPr lang="en-US" altLang="ja-JP" sz="105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05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画像補正</a:t>
            </a:r>
            <a:endParaRPr lang="en-US" altLang="ja-JP" sz="105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05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05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OCR</a:t>
            </a:r>
            <a:r>
              <a:rPr lang="ja-JP" altLang="en-US" sz="105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変換）</a:t>
            </a:r>
            <a:endParaRPr lang="en-US" altLang="ja-JP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120"/>
          <p:cNvSpPr txBox="1">
            <a:spLocks noChangeArrowheads="1"/>
          </p:cNvSpPr>
          <p:nvPr/>
        </p:nvSpPr>
        <p:spPr bwMode="auto">
          <a:xfrm>
            <a:off x="1456176" y="5313402"/>
            <a:ext cx="23452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r>
              <a:rPr lang="en-US" altLang="ja-JP" sz="1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B.</a:t>
            </a:r>
            <a:r>
              <a:rPr lang="ja-JP" altLang="en-US" sz="1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汎用</a:t>
            </a:r>
            <a:r>
              <a:rPr lang="en-US" altLang="ja-JP" sz="1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UL</a:t>
            </a:r>
            <a:r>
              <a:rPr lang="ja-JP" altLang="en-US" sz="1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ルート（併用）</a:t>
            </a:r>
            <a:endParaRPr lang="en-US" altLang="ja-JP" sz="1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1" name="図 10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0" t="19503" r="12346" b="20493"/>
          <a:stretch/>
        </p:blipFill>
        <p:spPr bwMode="auto">
          <a:xfrm>
            <a:off x="7121904" y="3553938"/>
            <a:ext cx="542917" cy="43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テキスト ボックス 120"/>
          <p:cNvSpPr txBox="1">
            <a:spLocks noChangeArrowheads="1"/>
          </p:cNvSpPr>
          <p:nvPr/>
        </p:nvSpPr>
        <p:spPr bwMode="auto">
          <a:xfrm>
            <a:off x="1973277" y="4388566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撮影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120"/>
          <p:cNvSpPr txBox="1">
            <a:spLocks noChangeArrowheads="1"/>
          </p:cNvSpPr>
          <p:nvPr/>
        </p:nvSpPr>
        <p:spPr bwMode="auto">
          <a:xfrm>
            <a:off x="4891854" y="3333715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送付</a:t>
            </a:r>
            <a:endParaRPr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120"/>
          <p:cNvSpPr txBox="1">
            <a:spLocks noChangeArrowheads="1"/>
          </p:cNvSpPr>
          <p:nvPr/>
        </p:nvSpPr>
        <p:spPr bwMode="auto">
          <a:xfrm>
            <a:off x="7150815" y="3592637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受領</a:t>
            </a:r>
            <a:endParaRPr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120"/>
          <p:cNvSpPr txBox="1">
            <a:spLocks noChangeArrowheads="1"/>
          </p:cNvSpPr>
          <p:nvPr/>
        </p:nvSpPr>
        <p:spPr bwMode="auto">
          <a:xfrm>
            <a:off x="5652504" y="1407013"/>
            <a:ext cx="1692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600" b="1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742950" indent="-285750">
              <a:defRPr sz="900"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 sz="900"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 sz="900"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 sz="900"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latin typeface="Verdana" pitchFamily="34" charset="0"/>
                <a:ea typeface="ＭＳ Ｐゴシック" pitchFamily="50" charset="-128"/>
              </a:defRPr>
            </a:lvl9pPr>
          </a:lstStyle>
          <a:p>
            <a:r>
              <a:rPr lang="ja-JP" altLang="en-US" sz="1400" dirty="0" smtClean="0"/>
              <a:t>貴社 </a:t>
            </a:r>
            <a:r>
              <a:rPr lang="en-US" altLang="ja-JP" sz="1400" dirty="0" smtClean="0"/>
              <a:t>Web</a:t>
            </a:r>
            <a:r>
              <a:rPr lang="ja-JP" altLang="en-US" sz="1400" dirty="0" smtClean="0"/>
              <a:t>サーバ</a:t>
            </a:r>
            <a:endParaRPr lang="en-US" altLang="ja-JP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1332294" y="4301941"/>
            <a:ext cx="2371215" cy="1345831"/>
          </a:xfrm>
          <a:prstGeom prst="roundRect">
            <a:avLst>
              <a:gd name="adj" fmla="val 4615"/>
            </a:avLst>
          </a:prstGeom>
          <a:noFill/>
          <a:ln w="285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7" name="Picture 3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661" y="2633526"/>
            <a:ext cx="600330" cy="48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48" name="Picture 3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35" y="3104289"/>
            <a:ext cx="907236" cy="4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49" name="右矢印 48"/>
          <p:cNvSpPr/>
          <p:nvPr/>
        </p:nvSpPr>
        <p:spPr>
          <a:xfrm rot="16200000">
            <a:off x="8482887" y="4592076"/>
            <a:ext cx="2251631" cy="235758"/>
          </a:xfrm>
          <a:prstGeom prst="rightArrow">
            <a:avLst>
              <a:gd name="adj1" fmla="val 50000"/>
              <a:gd name="adj2" fmla="val 90319"/>
            </a:avLst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defTabSz="476448" fontAlgn="base">
              <a:spcBef>
                <a:spcPct val="0"/>
              </a:spcBef>
              <a:spcAft>
                <a:spcPct val="0"/>
              </a:spcAft>
            </a:pPr>
            <a:endParaRPr lang="ja-JP" altLang="en-US" sz="1400" dirty="0">
              <a:solidFill>
                <a:prstClr val="white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0" name="テキスト ボックス 110"/>
          <p:cNvSpPr txBox="1">
            <a:spLocks noChangeArrowheads="1"/>
          </p:cNvSpPr>
          <p:nvPr/>
        </p:nvSpPr>
        <p:spPr bwMode="auto">
          <a:xfrm>
            <a:off x="5329235" y="4164027"/>
            <a:ext cx="9694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en-US" altLang="ja-JP" sz="1000" b="1" dirty="0" smtClean="0">
                <a:solidFill>
                  <a:schemeClr val="tx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1000" b="1" dirty="0" smtClean="0">
                <a:solidFill>
                  <a:schemeClr val="tx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</a:t>
            </a:r>
            <a:endParaRPr lang="en-US" altLang="ja-JP" sz="1000" b="1" dirty="0" smtClean="0">
              <a:solidFill>
                <a:schemeClr val="tx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1" name="Picture 3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823" y="4294221"/>
            <a:ext cx="656715" cy="585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52" name="Picture 6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565" y="4200551"/>
            <a:ext cx="847838" cy="62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med"/>
              </a14:hiddenLine>
            </a:ext>
          </a:extLst>
        </p:spPr>
      </p:pic>
      <p:cxnSp>
        <p:nvCxnSpPr>
          <p:cNvPr id="53" name="直線矢印コネクタ 52"/>
          <p:cNvCxnSpPr/>
          <p:nvPr/>
        </p:nvCxnSpPr>
        <p:spPr>
          <a:xfrm>
            <a:off x="3244503" y="4732211"/>
            <a:ext cx="1543177" cy="0"/>
          </a:xfrm>
          <a:prstGeom prst="straightConnector1">
            <a:avLst/>
          </a:prstGeom>
          <a:ln w="69850">
            <a:solidFill>
              <a:srgbClr val="0000FF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120"/>
          <p:cNvSpPr txBox="1">
            <a:spLocks noChangeArrowheads="1"/>
          </p:cNvSpPr>
          <p:nvPr/>
        </p:nvSpPr>
        <p:spPr bwMode="auto">
          <a:xfrm>
            <a:off x="3304098" y="4467565"/>
            <a:ext cx="974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r>
              <a:rPr lang="ja-JP" altLang="en-US" sz="1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へ誘導</a:t>
            </a:r>
            <a:endParaRPr lang="en-US" altLang="ja-JP" sz="1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9042076" y="5615820"/>
            <a:ext cx="714604" cy="827007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dirty="0">
              <a:solidFill>
                <a:schemeClr val="accent3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416677" y="5852524"/>
            <a:ext cx="649272" cy="593015"/>
          </a:xfrm>
          <a:prstGeom prst="roundRect">
            <a:avLst/>
          </a:prstGeom>
          <a:pattFill prst="pct5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7" name="図 1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482" y="5918536"/>
            <a:ext cx="313562" cy="31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テキスト ボックス 120"/>
          <p:cNvSpPr txBox="1">
            <a:spLocks noChangeArrowheads="1"/>
          </p:cNvSpPr>
          <p:nvPr/>
        </p:nvSpPr>
        <p:spPr bwMode="auto">
          <a:xfrm>
            <a:off x="10359881" y="6200300"/>
            <a:ext cx="8348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ja-JP" altLang="en-US" sz="1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テキスト</a:t>
            </a:r>
            <a:endParaRPr lang="en-US" altLang="ja-JP" sz="1200" b="1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テキスト ボックス 110"/>
          <p:cNvSpPr txBox="1">
            <a:spLocks noChangeArrowheads="1"/>
          </p:cNvSpPr>
          <p:nvPr/>
        </p:nvSpPr>
        <p:spPr bwMode="auto">
          <a:xfrm>
            <a:off x="7475457" y="4100467"/>
            <a:ext cx="11650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ja-JP" altLang="en-US" sz="1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画像データ</a:t>
            </a:r>
            <a:endParaRPr lang="en-US" altLang="ja-JP" sz="10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一時保存サーバ</a:t>
            </a:r>
            <a:endParaRPr lang="en-US" altLang="ja-JP" sz="10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テキスト ボックス 110"/>
          <p:cNvSpPr txBox="1">
            <a:spLocks noChangeArrowheads="1"/>
          </p:cNvSpPr>
          <p:nvPr/>
        </p:nvSpPr>
        <p:spPr bwMode="auto">
          <a:xfrm>
            <a:off x="9199595" y="2683306"/>
            <a:ext cx="87197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ja-JP" altLang="en-US" sz="1000" b="1" dirty="0" smtClean="0">
                <a:solidFill>
                  <a:schemeClr val="tx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画像データ</a:t>
            </a:r>
            <a:endParaRPr lang="en-US" altLang="ja-JP" sz="1000" b="1" dirty="0" smtClean="0">
              <a:solidFill>
                <a:schemeClr val="tx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000" b="1" dirty="0" smtClean="0">
                <a:solidFill>
                  <a:schemeClr val="tx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最終保存</a:t>
            </a:r>
            <a:endParaRPr lang="en-US" altLang="ja-JP" sz="1000" b="1" dirty="0" smtClean="0">
              <a:solidFill>
                <a:schemeClr val="tx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000" b="1" dirty="0" smtClean="0">
                <a:solidFill>
                  <a:schemeClr val="tx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サーバ</a:t>
            </a:r>
            <a:endParaRPr lang="en-US" altLang="ja-JP" sz="1000" b="1" dirty="0" smtClean="0">
              <a:solidFill>
                <a:schemeClr val="tx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" name="カギ線コネクタ 60"/>
          <p:cNvCxnSpPr/>
          <p:nvPr/>
        </p:nvCxnSpPr>
        <p:spPr>
          <a:xfrm rot="16200000" flipH="1">
            <a:off x="8063100" y="4697224"/>
            <a:ext cx="1220371" cy="1079198"/>
          </a:xfrm>
          <a:prstGeom prst="bentConnector3">
            <a:avLst>
              <a:gd name="adj1" fmla="val 21182"/>
            </a:avLst>
          </a:prstGeom>
          <a:ln w="50800"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30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12" y="1668736"/>
            <a:ext cx="679816" cy="4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cxnSp>
        <p:nvCxnSpPr>
          <p:cNvPr id="63" name="直線矢印コネクタ 62"/>
          <p:cNvCxnSpPr/>
          <p:nvPr/>
        </p:nvCxnSpPr>
        <p:spPr>
          <a:xfrm flipV="1">
            <a:off x="6012953" y="4649033"/>
            <a:ext cx="1894668" cy="13400"/>
          </a:xfrm>
          <a:prstGeom prst="straightConnector1">
            <a:avLst/>
          </a:prstGeom>
          <a:ln w="69850">
            <a:solidFill>
              <a:srgbClr val="0000FF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角丸四角形 63"/>
          <p:cNvSpPr/>
          <p:nvPr/>
        </p:nvSpPr>
        <p:spPr>
          <a:xfrm>
            <a:off x="6315850" y="4174175"/>
            <a:ext cx="517109" cy="704377"/>
          </a:xfrm>
          <a:prstGeom prst="roundRect">
            <a:avLst/>
          </a:prstGeom>
          <a:pattFill prst="pct5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テキスト ボックス 120"/>
          <p:cNvSpPr txBox="1">
            <a:spLocks noChangeArrowheads="1"/>
          </p:cNvSpPr>
          <p:nvPr/>
        </p:nvSpPr>
        <p:spPr bwMode="auto">
          <a:xfrm>
            <a:off x="6247904" y="4601553"/>
            <a:ext cx="6580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ja-JP" altLang="en-US" sz="1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lang="en-US" altLang="ja-JP" sz="1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6" name="図 1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85" y="4270730"/>
            <a:ext cx="313562" cy="31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4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18" y="3072157"/>
            <a:ext cx="712002" cy="76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64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7" t="19680" r="32310" b="46615"/>
          <a:stretch/>
        </p:blipFill>
        <p:spPr bwMode="auto">
          <a:xfrm>
            <a:off x="5775676" y="3259499"/>
            <a:ext cx="344535" cy="32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med"/>
              </a14:hiddenLine>
            </a:ext>
          </a:extLst>
        </p:spPr>
      </p:pic>
      <p:pic>
        <p:nvPicPr>
          <p:cNvPr id="69" name="図 1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008" y="3132804"/>
            <a:ext cx="595960" cy="603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4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7" t="19680" r="32310" b="46615"/>
          <a:stretch/>
        </p:blipFill>
        <p:spPr bwMode="auto">
          <a:xfrm>
            <a:off x="6394283" y="3328505"/>
            <a:ext cx="344535" cy="32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med"/>
              </a14:hiddenLine>
            </a:ext>
          </a:extLst>
        </p:spPr>
      </p:pic>
      <p:pic>
        <p:nvPicPr>
          <p:cNvPr id="71" name="Picture 30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65" y="1628730"/>
            <a:ext cx="679816" cy="4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79463" y="1385332"/>
            <a:ext cx="859046" cy="561529"/>
          </a:xfrm>
          <a:prstGeom prst="rect">
            <a:avLst/>
          </a:prstGeom>
        </p:spPr>
      </p:pic>
      <p:pic>
        <p:nvPicPr>
          <p:cNvPr id="73" name="図 7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15967" y="1485036"/>
            <a:ext cx="859046" cy="561529"/>
          </a:xfrm>
          <a:prstGeom prst="rect">
            <a:avLst/>
          </a:prstGeom>
        </p:spPr>
      </p:pic>
      <p:pic>
        <p:nvPicPr>
          <p:cNvPr id="74" name="図 7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646038" y="1566773"/>
            <a:ext cx="859046" cy="561529"/>
          </a:xfrm>
          <a:prstGeom prst="rect">
            <a:avLst/>
          </a:prstGeom>
        </p:spPr>
      </p:pic>
      <p:sp>
        <p:nvSpPr>
          <p:cNvPr id="75" name="四角形吹き出し 74"/>
          <p:cNvSpPr/>
          <p:nvPr/>
        </p:nvSpPr>
        <p:spPr>
          <a:xfrm>
            <a:off x="3988408" y="1316248"/>
            <a:ext cx="745845" cy="219274"/>
          </a:xfrm>
          <a:prstGeom prst="wedgeRectCallout">
            <a:avLst>
              <a:gd name="adj1" fmla="val 59453"/>
              <a:gd name="adj2" fmla="val 116995"/>
            </a:avLst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altLang="ja-JP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受付</a:t>
            </a:r>
            <a:endParaRPr lang="en-US" altLang="ja-JP" sz="11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76" name="Picture 30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461" y="4380367"/>
            <a:ext cx="679816" cy="4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77" name="テキスト ボックス 110"/>
          <p:cNvSpPr txBox="1">
            <a:spLocks noChangeArrowheads="1"/>
          </p:cNvSpPr>
          <p:nvPr/>
        </p:nvSpPr>
        <p:spPr bwMode="auto">
          <a:xfrm>
            <a:off x="8423136" y="1364230"/>
            <a:ext cx="11650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ja-JP" altLang="en-US" sz="1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画像データ</a:t>
            </a:r>
            <a:endParaRPr lang="en-US" altLang="ja-JP" sz="10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一時保存サーバ</a:t>
            </a:r>
            <a:endParaRPr lang="en-US" altLang="ja-JP" sz="10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" name="カギ線コネクタ 77"/>
          <p:cNvCxnSpPr>
            <a:stCxn id="62" idx="2"/>
          </p:cNvCxnSpPr>
          <p:nvPr/>
        </p:nvCxnSpPr>
        <p:spPr>
          <a:xfrm rot="16200000" flipH="1">
            <a:off x="7343771" y="3867435"/>
            <a:ext cx="3766353" cy="328654"/>
          </a:xfrm>
          <a:prstGeom prst="bentConnector3">
            <a:avLst>
              <a:gd name="adj1" fmla="val 50000"/>
            </a:avLst>
          </a:prstGeom>
          <a:ln w="50800"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角丸四角形 78"/>
          <p:cNvSpPr/>
          <p:nvPr/>
        </p:nvSpPr>
        <p:spPr>
          <a:xfrm>
            <a:off x="10125546" y="2498696"/>
            <a:ext cx="706846" cy="1320622"/>
          </a:xfrm>
          <a:prstGeom prst="roundRect">
            <a:avLst/>
          </a:prstGeom>
          <a:pattFill prst="pct5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0" name="図 1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142" y="3292314"/>
            <a:ext cx="313562" cy="31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正方形/長方形 80"/>
          <p:cNvSpPr/>
          <p:nvPr/>
        </p:nvSpPr>
        <p:spPr bwMode="auto">
          <a:xfrm>
            <a:off x="10556577" y="2792607"/>
            <a:ext cx="372214" cy="1651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82" name="テキスト ボックス 120"/>
          <p:cNvSpPr txBox="1">
            <a:spLocks noChangeArrowheads="1"/>
          </p:cNvSpPr>
          <p:nvPr/>
        </p:nvSpPr>
        <p:spPr bwMode="auto">
          <a:xfrm>
            <a:off x="10077541" y="3574078"/>
            <a:ext cx="8348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ja-JP" altLang="en-US" sz="1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テキスト</a:t>
            </a:r>
            <a:endParaRPr lang="en-US" altLang="ja-JP" sz="1200" b="1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テキスト ボックス 120"/>
          <p:cNvSpPr txBox="1">
            <a:spLocks noChangeArrowheads="1"/>
          </p:cNvSpPr>
          <p:nvPr/>
        </p:nvSpPr>
        <p:spPr bwMode="auto">
          <a:xfrm>
            <a:off x="10125545" y="3076808"/>
            <a:ext cx="6580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ja-JP" altLang="en-US" sz="1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lang="en-US" altLang="ja-JP" sz="1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4" name="図 1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726" y="2745985"/>
            <a:ext cx="313562" cy="31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テキスト ボックス 120"/>
          <p:cNvSpPr txBox="1">
            <a:spLocks noChangeArrowheads="1"/>
          </p:cNvSpPr>
          <p:nvPr/>
        </p:nvSpPr>
        <p:spPr bwMode="auto">
          <a:xfrm>
            <a:off x="10082172" y="2550167"/>
            <a:ext cx="46679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ja-JP" altLang="en-US" sz="11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納品</a:t>
            </a:r>
            <a:endParaRPr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" name="直線矢印コネクタ 85"/>
          <p:cNvCxnSpPr/>
          <p:nvPr/>
        </p:nvCxnSpPr>
        <p:spPr>
          <a:xfrm>
            <a:off x="6120211" y="1929037"/>
            <a:ext cx="2764019" cy="0"/>
          </a:xfrm>
          <a:prstGeom prst="straightConnector1">
            <a:avLst/>
          </a:prstGeom>
          <a:ln w="69850">
            <a:solidFill>
              <a:srgbClr val="0000FF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屈折矢印 86"/>
          <p:cNvSpPr/>
          <p:nvPr/>
        </p:nvSpPr>
        <p:spPr>
          <a:xfrm flipV="1">
            <a:off x="5273980" y="2766679"/>
            <a:ext cx="1111125" cy="454702"/>
          </a:xfrm>
          <a:prstGeom prst="bentUpArrow">
            <a:avLst>
              <a:gd name="adj1" fmla="val 22461"/>
              <a:gd name="adj2" fmla="val 27463"/>
              <a:gd name="adj3" fmla="val 31592"/>
            </a:avLst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76448" fontAlgn="base">
              <a:spcBef>
                <a:spcPct val="0"/>
              </a:spcBef>
              <a:spcAft>
                <a:spcPct val="0"/>
              </a:spcAft>
            </a:pPr>
            <a:endParaRPr lang="ja-JP" altLang="en-US" sz="1876" dirty="0">
              <a:solidFill>
                <a:prstClr val="white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88" name="図 87" descr="[フリーイラスト] 面談するなどの7種類の介護福祉士の女性で ...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27" b="58619"/>
          <a:stretch/>
        </p:blipFill>
        <p:spPr>
          <a:xfrm flipH="1">
            <a:off x="1503796" y="1556792"/>
            <a:ext cx="816511" cy="834949"/>
          </a:xfrm>
          <a:prstGeom prst="rect">
            <a:avLst/>
          </a:prstGeom>
        </p:spPr>
      </p:pic>
      <p:pic>
        <p:nvPicPr>
          <p:cNvPr id="89" name="図 88" descr="[フリーイラスト] 面談するなどの7種類の介護福祉士の女性で ...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06" b="58106"/>
          <a:stretch/>
        </p:blipFill>
        <p:spPr>
          <a:xfrm flipH="1">
            <a:off x="2057852" y="1580827"/>
            <a:ext cx="788099" cy="787525"/>
          </a:xfrm>
          <a:prstGeom prst="rect">
            <a:avLst/>
          </a:prstGeom>
        </p:spPr>
      </p:pic>
      <p:sp>
        <p:nvSpPr>
          <p:cNvPr id="90" name="右矢印 89"/>
          <p:cNvSpPr/>
          <p:nvPr/>
        </p:nvSpPr>
        <p:spPr>
          <a:xfrm>
            <a:off x="2891161" y="1858736"/>
            <a:ext cx="1718405" cy="24330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76448" fontAlgn="base">
              <a:spcBef>
                <a:spcPct val="0"/>
              </a:spcBef>
              <a:spcAft>
                <a:spcPct val="0"/>
              </a:spcAft>
            </a:pPr>
            <a:endParaRPr lang="ja-JP" altLang="en-US" sz="1876" dirty="0">
              <a:solidFill>
                <a:prstClr val="white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1" name="テキスト ボックス 120"/>
          <p:cNvSpPr txBox="1">
            <a:spLocks noChangeArrowheads="1"/>
          </p:cNvSpPr>
          <p:nvPr/>
        </p:nvSpPr>
        <p:spPr bwMode="auto">
          <a:xfrm>
            <a:off x="2696504" y="1659991"/>
            <a:ext cx="12833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r>
              <a:rPr lang="en-US" altLang="ja-JP" sz="1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1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ルート</a:t>
            </a:r>
            <a:endParaRPr lang="en-US" altLang="ja-JP" sz="1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角丸四角形 92"/>
          <p:cNvSpPr/>
          <p:nvPr/>
        </p:nvSpPr>
        <p:spPr>
          <a:xfrm>
            <a:off x="4850639" y="5647772"/>
            <a:ext cx="1456267" cy="299199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7517" tIns="36000" rIns="37517" bIns="36000" rtlCol="0" anchor="ctr" anchorCtr="0"/>
          <a:lstStyle/>
          <a:p>
            <a:pPr algn="ctr" defTabSz="476448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sz="12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受付用の開発</a:t>
            </a:r>
            <a:endParaRPr lang="ja-JP" altLang="en-US" sz="12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角丸四角形 93"/>
          <p:cNvSpPr/>
          <p:nvPr/>
        </p:nvSpPr>
        <p:spPr>
          <a:xfrm>
            <a:off x="4847191" y="6092589"/>
            <a:ext cx="1456267" cy="299199"/>
          </a:xfrm>
          <a:prstGeom prst="roundRect">
            <a:avLst>
              <a:gd name="adj" fmla="val 0"/>
            </a:avLst>
          </a:prstGeom>
          <a:solidFill>
            <a:srgbClr val="CCEC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7517" tIns="36000" rIns="37517" bIns="36000" rtlCol="0" anchor="ctr" anchorCtr="0"/>
          <a:lstStyle/>
          <a:p>
            <a:pPr algn="ctr" defTabSz="476448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汎用</a:t>
            </a:r>
            <a:r>
              <a:rPr lang="en-US" altLang="ja-JP" sz="12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UL</a:t>
            </a:r>
            <a:r>
              <a:rPr lang="ja-JP" altLang="en-US" sz="12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用の開発</a:t>
            </a:r>
            <a:endParaRPr lang="ja-JP" altLang="en-US" sz="12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5" name="テキスト ボックス 120"/>
          <p:cNvSpPr txBox="1">
            <a:spLocks noChangeArrowheads="1"/>
          </p:cNvSpPr>
          <p:nvPr/>
        </p:nvSpPr>
        <p:spPr bwMode="auto">
          <a:xfrm>
            <a:off x="9596513" y="4535839"/>
            <a:ext cx="6580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ja-JP" altLang="en-US" sz="14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納品</a:t>
            </a:r>
            <a:endParaRPr lang="en-US" altLang="ja-JP" sz="14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92706" y="2053715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（ﾁｬｯﾄ・ﾂｰﾙ）</a:t>
            </a:r>
            <a:endParaRPr kumimoji="1" lang="ja-JP" altLang="en-US" sz="1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305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wind.wav"/>
          </p:stSnd>
        </p:sndAc>
      </p:transition>
    </mc:Choice>
    <mc:Fallback xmlns="">
      <p:transition spd="med">
        <p:fade/>
        <p:sndAc>
          <p:stSnd>
            <p:snd r:embed="rId23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7a89aceb-d05b-4d4a-8546-bb4703886d7a@jpnprd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993" y="4963267"/>
            <a:ext cx="2033849" cy="152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角丸四角形 33"/>
          <p:cNvSpPr/>
          <p:nvPr/>
        </p:nvSpPr>
        <p:spPr>
          <a:xfrm>
            <a:off x="6456040" y="5301208"/>
            <a:ext cx="1851225" cy="851713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20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受付窓口</a:t>
            </a:r>
            <a:endParaRPr kumimoji="1" lang="ja-JP" altLang="en-US" sz="20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参考イメージ②　ペーパーレス窓口受付による効率化</a:t>
            </a:r>
            <a:endParaRPr kumimoji="1" lang="ja-JP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8485" y="1219812"/>
            <a:ext cx="75787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デジタルペーパーを活用したダイレクト</a:t>
            </a:r>
            <a:r>
              <a:rPr kumimoji="0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AI-OCR</a:t>
            </a:r>
            <a:r>
              <a:rPr kumimoji="0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変換による受付窓口</a:t>
            </a:r>
            <a:endParaRPr kumimoji="0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図 5" descr="Clipart - Clou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359" y="1653043"/>
            <a:ext cx="2049372" cy="1300901"/>
          </a:xfrm>
          <a:prstGeom prst="rect">
            <a:avLst/>
          </a:prstGeom>
        </p:spPr>
      </p:pic>
      <p:sp>
        <p:nvSpPr>
          <p:cNvPr id="8" name="四角形吹き出し 7"/>
          <p:cNvSpPr/>
          <p:nvPr/>
        </p:nvSpPr>
        <p:spPr>
          <a:xfrm>
            <a:off x="2994041" y="3921097"/>
            <a:ext cx="3826043" cy="1327152"/>
          </a:xfrm>
          <a:prstGeom prst="wedgeRectCallout">
            <a:avLst>
              <a:gd name="adj1" fmla="val 50641"/>
              <a:gd name="adj2" fmla="val 95887"/>
            </a:avLst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/>
          <a:srcRect l="18367" t="33152" r="6706" b="27074"/>
          <a:stretch/>
        </p:blipFill>
        <p:spPr>
          <a:xfrm>
            <a:off x="3179600" y="4009987"/>
            <a:ext cx="1472987" cy="1105524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4924723" y="4175630"/>
            <a:ext cx="280203" cy="815472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1" name="図 10" descr="デジタルペーパー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80932" y="4058595"/>
            <a:ext cx="1275348" cy="1056916"/>
          </a:xfrm>
          <a:prstGeom prst="rect">
            <a:avLst/>
          </a:prstGeom>
        </p:spPr>
      </p:pic>
      <p:pic>
        <p:nvPicPr>
          <p:cNvPr id="12" name="図 11" descr="Clipart - Cloud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210" y="1556792"/>
            <a:ext cx="2440497" cy="1549179"/>
          </a:xfrm>
          <a:prstGeom prst="rect">
            <a:avLst/>
          </a:prstGeom>
        </p:spPr>
      </p:pic>
      <p:pic>
        <p:nvPicPr>
          <p:cNvPr id="13" name="図 12" descr="Desktop computer - Wikipedia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78" y="4222921"/>
            <a:ext cx="878321" cy="489489"/>
          </a:xfrm>
          <a:prstGeom prst="rect">
            <a:avLst/>
          </a:prstGeom>
        </p:spPr>
      </p:pic>
      <p:pic>
        <p:nvPicPr>
          <p:cNvPr id="14" name="Picture 6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017" y="2732660"/>
            <a:ext cx="963264" cy="70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med"/>
              </a14:hiddenLine>
            </a:ext>
          </a:extLst>
        </p:spPr>
      </p:pic>
      <p:cxnSp>
        <p:nvCxnSpPr>
          <p:cNvPr id="15" name="直線矢印コネクタ 14"/>
          <p:cNvCxnSpPr/>
          <p:nvPr/>
        </p:nvCxnSpPr>
        <p:spPr>
          <a:xfrm>
            <a:off x="7087769" y="2372031"/>
            <a:ext cx="2570151" cy="0"/>
          </a:xfrm>
          <a:prstGeom prst="straightConnector1">
            <a:avLst/>
          </a:prstGeom>
          <a:ln w="69850">
            <a:solidFill>
              <a:srgbClr val="0000FF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7043292" y="2607806"/>
            <a:ext cx="2559132" cy="0"/>
          </a:xfrm>
          <a:prstGeom prst="straightConnector1">
            <a:avLst/>
          </a:prstGeom>
          <a:ln w="69850">
            <a:solidFill>
              <a:srgbClr val="0000FF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7384625" y="3144612"/>
            <a:ext cx="574448" cy="1067350"/>
          </a:xfrm>
          <a:prstGeom prst="straightConnector1">
            <a:avLst/>
          </a:prstGeom>
          <a:ln w="69850">
            <a:solidFill>
              <a:srgbClr val="0000FF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3" idx="3"/>
          </p:cNvCxnSpPr>
          <p:nvPr/>
        </p:nvCxnSpPr>
        <p:spPr>
          <a:xfrm>
            <a:off x="8601299" y="4467666"/>
            <a:ext cx="1242724" cy="0"/>
          </a:xfrm>
          <a:prstGeom prst="straightConnector1">
            <a:avLst/>
          </a:prstGeom>
          <a:ln w="69850">
            <a:solidFill>
              <a:srgbClr val="0000FF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磁気ディスク 19"/>
          <p:cNvSpPr/>
          <p:nvPr/>
        </p:nvSpPr>
        <p:spPr>
          <a:xfrm>
            <a:off x="10046659" y="4257050"/>
            <a:ext cx="630165" cy="421230"/>
          </a:xfrm>
          <a:prstGeom prst="flowChartMagneticDisk">
            <a:avLst/>
          </a:prstGeom>
          <a:solidFill>
            <a:srgbClr val="99CCFF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98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タイトル 1"/>
          <p:cNvSpPr txBox="1">
            <a:spLocks/>
          </p:cNvSpPr>
          <p:nvPr/>
        </p:nvSpPr>
        <p:spPr bwMode="auto">
          <a:xfrm>
            <a:off x="10365043" y="3921097"/>
            <a:ext cx="834540" cy="42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defTabSz="454246"/>
            <a:r>
              <a:rPr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  <a:endParaRPr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左カーブ矢印 21"/>
          <p:cNvSpPr/>
          <p:nvPr/>
        </p:nvSpPr>
        <p:spPr>
          <a:xfrm rot="17356750">
            <a:off x="8736892" y="1953068"/>
            <a:ext cx="692078" cy="3011880"/>
          </a:xfrm>
          <a:prstGeom prst="curvedLeftArrow">
            <a:avLst>
              <a:gd name="adj1" fmla="val 26530"/>
              <a:gd name="adj2" fmla="val 56586"/>
              <a:gd name="adj3" fmla="val 25000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3" name="Picture Placeholder 3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15039" y="3285816"/>
            <a:ext cx="459438" cy="7101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" descr="https://www.qlik.com/ja-jp/-/media/images/qlik/global/qlik-logo-2x.png?h=94&amp;w=308&amp;la=ja-JP&amp;hash=EC895802E95A49C1AEA2810D7AC4A89E6B74015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664" y="4684286"/>
            <a:ext cx="1121661" cy="34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27" y="2127910"/>
            <a:ext cx="1301932" cy="67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3818628" y="3350684"/>
            <a:ext cx="27218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PDF</a:t>
            </a:r>
            <a:r>
              <a:rPr kumimoji="0" lang="ja-JP" altLang="en-US" sz="16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形式アップロード</a:t>
            </a:r>
            <a:endParaRPr kumimoji="0" lang="en-US" altLang="ja-JP" sz="16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7389651" y="1627235"/>
            <a:ext cx="27218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手書文字の項目を</a:t>
            </a:r>
            <a:endParaRPr kumimoji="0" lang="en-US" altLang="ja-JP" sz="16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API</a:t>
            </a:r>
            <a:r>
              <a:rPr kumimoji="0" lang="ja-JP" altLang="en-US" sz="16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連携で</a:t>
            </a:r>
            <a:r>
              <a:rPr kumimoji="0" lang="en-US" altLang="ja-JP" sz="16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AI-OCR</a:t>
            </a:r>
            <a:r>
              <a:rPr kumimoji="0" lang="ja-JP" altLang="en-US" sz="16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</a:t>
            </a:r>
            <a:endParaRPr kumimoji="0" lang="en-US" altLang="ja-JP" sz="16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9844023" y="3268243"/>
            <a:ext cx="20426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RPA</a:t>
            </a:r>
            <a:r>
              <a:rPr kumimoji="0" lang="ja-JP" altLang="en-US" sz="16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連携処理も検討</a:t>
            </a:r>
            <a:endParaRPr kumimoji="0" lang="en-US" altLang="ja-JP" sz="16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9659238" y="5064151"/>
            <a:ext cx="22694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BI</a:t>
            </a:r>
            <a:r>
              <a:rPr kumimoji="0" lang="ja-JP" altLang="en-US" sz="16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等による傾向分析</a:t>
            </a:r>
            <a:endParaRPr kumimoji="0" lang="en-US" altLang="ja-JP" sz="16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5628640" y="2129118"/>
            <a:ext cx="1395036" cy="648073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画像転送</a:t>
            </a:r>
            <a:endParaRPr kumimoji="1" lang="en-US" altLang="ja-JP" sz="16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6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16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Cloud</a:t>
            </a:r>
            <a:r>
              <a:rPr kumimoji="1" lang="ja-JP" altLang="en-US" sz="16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他</a:t>
            </a:r>
            <a:r>
              <a:rPr kumimoji="1" lang="ja-JP" altLang="en-US" sz="16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ja-JP" altLang="en-US" sz="16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5785837" y="2733623"/>
            <a:ext cx="606156" cy="1478339"/>
          </a:xfrm>
          <a:prstGeom prst="straightConnector1">
            <a:avLst/>
          </a:prstGeom>
          <a:ln w="69850">
            <a:solidFill>
              <a:srgbClr val="0000FF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/>
          <p:cNvPicPr>
            <a:picLocks noChangeAspect="1"/>
          </p:cNvPicPr>
          <p:nvPr/>
        </p:nvPicPr>
        <p:blipFill rotWithShape="1">
          <a:blip r:embed="rId13"/>
          <a:srcRect l="33255" t="20887" r="33745" b="10856"/>
          <a:stretch/>
        </p:blipFill>
        <p:spPr>
          <a:xfrm>
            <a:off x="551384" y="2492896"/>
            <a:ext cx="2042415" cy="2376264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 bwMode="auto">
          <a:xfrm>
            <a:off x="459237" y="1772816"/>
            <a:ext cx="30444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180975" indent="-180975" eaLnBrk="1" hangingPunct="1">
              <a:buFont typeface="Wingdings" panose="05000000000000000000" pitchFamily="2" charset="2"/>
              <a:buChar char="ü"/>
            </a:pPr>
            <a:r>
              <a:rPr lang="ja-JP" altLang="en-US" sz="1400" u="sng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紙に近い</a:t>
            </a:r>
            <a:endParaRPr lang="en-US" altLang="ja-JP" sz="1400" u="sng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u="sng" dirty="0" smtClean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紙の帳票のレイアウトを利用</a:t>
            </a:r>
            <a:endParaRPr lang="en-US" altLang="ja-JP" sz="1400" u="sng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177800" indent="-177800" eaLnBrk="1" hangingPunct="1">
              <a:buFont typeface="Wingdings" panose="05000000000000000000" pitchFamily="2" charset="2"/>
              <a:buChar char="ü"/>
            </a:pPr>
            <a:r>
              <a:rPr lang="ja-JP" altLang="en-US" sz="1400" u="sng" dirty="0" smtClean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画面の帳票に</a:t>
            </a:r>
            <a:r>
              <a:rPr lang="ja-JP" altLang="en-US" sz="1400" u="sng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直接</a:t>
            </a:r>
            <a:r>
              <a:rPr lang="ja-JP" altLang="en-US" sz="1400" u="sng" dirty="0" smtClean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手書き</a:t>
            </a:r>
            <a:r>
              <a:rPr lang="ja-JP" altLang="en-US" sz="14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</a:t>
            </a:r>
            <a:endParaRPr lang="en-US" altLang="ja-JP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9653313" y="2257954"/>
            <a:ext cx="1176297" cy="469173"/>
          </a:xfrm>
          <a:prstGeom prst="roundRect">
            <a:avLst/>
          </a:prstGeom>
          <a:solidFill>
            <a:srgbClr val="FFFFFF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20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</a:t>
            </a:r>
            <a:r>
              <a:rPr kumimoji="1" lang="en-US" altLang="ja-JP" sz="20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kumimoji="1" lang="ja-JP" altLang="en-US" sz="20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3647728" y="4509120"/>
            <a:ext cx="29334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紙　　　　　　　　電子画面</a:t>
            </a:r>
            <a:endParaRPr kumimoji="0" lang="en-US" altLang="ja-JP" sz="1600" b="1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840416" y="1753652"/>
            <a:ext cx="142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kumimoji="1" lang="en-US" altLang="ja-JP" sz="1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(Cloud)]</a:t>
            </a:r>
            <a:endParaRPr kumimoji="1" lang="en-US" altLang="ja-JP" sz="14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1400" dirty="0" smtClean="0"/>
              <a:t>認識</a:t>
            </a:r>
            <a:r>
              <a:rPr kumimoji="1" lang="ja-JP" altLang="en-US" sz="1400" dirty="0"/>
              <a:t>モデル</a:t>
            </a:r>
          </a:p>
        </p:txBody>
      </p:sp>
    </p:spTree>
    <p:extLst>
      <p:ext uri="{BB962C8B-B14F-4D97-AF65-F5344CB8AC3E}">
        <p14:creationId xmlns:p14="http://schemas.microsoft.com/office/powerpoint/2010/main" val="306508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wind.wav"/>
          </p:stSnd>
        </p:sndAc>
      </p:transition>
    </mc:Choice>
    <mc:Fallback xmlns="">
      <p:transition spd="med">
        <p:fade/>
        <p:sndAc>
          <p:stSnd>
            <p:snd r:embed="rId15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2135560" y="4233282"/>
            <a:ext cx="7842211" cy="70788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defTabSz="742950" eaLnBrk="0" hangingPunct="0">
              <a:defRPr/>
            </a:pPr>
            <a:r>
              <a:rPr lang="ja-JP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弊社に関わるすべての人に、“夢”をプラスできる企業として、</a:t>
            </a:r>
            <a:endParaRPr lang="en-US" altLang="ja-JP" sz="2000" dirty="0">
              <a:solidFill>
                <a:prstClr val="black">
                  <a:lumMod val="65000"/>
                  <a:lumOff val="35000"/>
                </a:prst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defTabSz="742950" eaLnBrk="0" hangingPunct="0">
              <a:defRPr/>
            </a:pPr>
            <a:r>
              <a:rPr lang="ja-JP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時代の先を見据えた斬新かつ最高品質の技術サービスを提供して参ります。</a:t>
            </a:r>
          </a:p>
        </p:txBody>
      </p:sp>
      <p:grpSp>
        <p:nvGrpSpPr>
          <p:cNvPr id="38" name="グループ化 1"/>
          <p:cNvGrpSpPr>
            <a:grpSpLocks/>
          </p:cNvGrpSpPr>
          <p:nvPr/>
        </p:nvGrpSpPr>
        <p:grpSpPr bwMode="auto">
          <a:xfrm>
            <a:off x="2775917" y="2132856"/>
            <a:ext cx="6704459" cy="1609398"/>
            <a:chOff x="1775619" y="919163"/>
            <a:chExt cx="6657181" cy="1340191"/>
          </a:xfrm>
        </p:grpSpPr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1775619" y="1689099"/>
              <a:ext cx="6657181" cy="57025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defTabSz="742950" eaLnBrk="0" hangingPunct="0">
                <a:defRPr/>
              </a:pPr>
              <a:r>
                <a:rPr lang="ja-JP" altLang="en-US" sz="1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　</a:t>
              </a:r>
              <a:r>
                <a:rPr lang="ja-JP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    </a:t>
              </a:r>
              <a:r>
                <a:rPr lang="en-US" altLang="ja-JP" u="sng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Prime</a:t>
              </a:r>
              <a:r>
                <a:rPr lang="en-US" altLang="ja-JP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ja-JP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</a:t>
              </a:r>
              <a:r>
                <a:rPr lang="en-US" altLang="ja-JP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+ </a:t>
              </a:r>
              <a:r>
                <a:rPr lang="ja-JP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</a:t>
              </a:r>
              <a:r>
                <a:rPr lang="en-US" altLang="ja-JP" u="sng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Image</a:t>
              </a:r>
              <a:r>
                <a:rPr lang="en-US" altLang="ja-JP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ja-JP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 　</a:t>
              </a:r>
              <a:r>
                <a:rPr lang="en-US" altLang="ja-JP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+ </a:t>
              </a:r>
              <a:r>
                <a:rPr lang="ja-JP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　</a:t>
              </a:r>
              <a:r>
                <a:rPr lang="en-US" altLang="ja-JP" u="sng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est</a:t>
              </a:r>
              <a:endParaRPr lang="en-US" altLang="ja-JP" u="sng" dirty="0">
                <a:solidFill>
                  <a:prstClr val="black">
                    <a:lumMod val="65000"/>
                    <a:lumOff val="3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defTabSz="742950" eaLnBrk="0" hangingPunct="0">
                <a:defRPr/>
              </a:pPr>
              <a:endParaRPr lang="en-US" altLang="ja-JP" sz="650" u="sng" dirty="0">
                <a:solidFill>
                  <a:prstClr val="black">
                    <a:lumMod val="65000"/>
                    <a:lumOff val="3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defTabSz="742950" eaLnBrk="0" hangingPunct="0">
                <a:defRPr/>
              </a:pPr>
              <a:r>
                <a:rPr lang="ja-JP" altLang="en-US" sz="975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      </a:t>
              </a:r>
              <a:r>
                <a:rPr lang="ja-JP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　</a:t>
              </a:r>
              <a:r>
                <a:rPr lang="en-US" altLang="ja-JP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[</a:t>
              </a:r>
              <a:r>
                <a:rPr lang="ja-JP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業界Ｎｏ１］　   　［画像、イメージ］　       　［最上級の顧客サービス］</a:t>
              </a:r>
            </a:p>
          </p:txBody>
        </p:sp>
        <p:pic>
          <p:nvPicPr>
            <p:cNvPr id="40" name="Picture 2" descr="C:\Users\t_miura\Desktop\PGI_Logo\PGI英語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37619" y="919163"/>
              <a:ext cx="4876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楕円 5"/>
          <p:cNvSpPr/>
          <p:nvPr/>
        </p:nvSpPr>
        <p:spPr>
          <a:xfrm>
            <a:off x="911424" y="2060848"/>
            <a:ext cx="1783111" cy="680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</a:rPr>
              <a:t>上流工程</a:t>
            </a:r>
            <a:endParaRPr kumimoji="1" lang="en-US" altLang="ja-JP" sz="16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</a:rPr>
              <a:t>強化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5015880" y="865867"/>
            <a:ext cx="1731434" cy="6527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</a:rPr>
              <a:t>システム</a:t>
            </a:r>
            <a:endParaRPr kumimoji="1" lang="en-US" altLang="ja-JP" sz="16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</a:rPr>
              <a:t>構築力強化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9053910" y="3645024"/>
            <a:ext cx="1847722" cy="7684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</a:rPr>
              <a:t>CMMI/</a:t>
            </a:r>
            <a:br>
              <a:rPr kumimoji="1" lang="en-US" altLang="ja-JP" sz="1200" b="1" dirty="0" smtClean="0">
                <a:solidFill>
                  <a:schemeClr val="tx1"/>
                </a:solidFill>
              </a:rPr>
            </a:br>
            <a:r>
              <a:rPr lang="en-US" altLang="ja-JP" sz="1200" b="1" dirty="0" smtClean="0">
                <a:solidFill>
                  <a:schemeClr val="tx1"/>
                </a:solidFill>
              </a:rPr>
              <a:t>PMBOK</a:t>
            </a:r>
          </a:p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/BABOK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9624392" y="1763245"/>
            <a:ext cx="1731434" cy="739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/>
                </a:solidFill>
              </a:rPr>
              <a:t>DX</a:t>
            </a:r>
            <a:r>
              <a:rPr lang="ja-JP" altLang="en-US" sz="1600" b="1" dirty="0" smtClean="0">
                <a:solidFill>
                  <a:schemeClr val="tx1"/>
                </a:solidFill>
              </a:rPr>
              <a:t>対応</a:t>
            </a:r>
            <a:endParaRPr lang="en-US" altLang="ja-JP" sz="16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</a:rPr>
              <a:t>組織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1415480" y="5272619"/>
            <a:ext cx="1789577" cy="7684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</a:rPr>
              <a:t>工学的</a:t>
            </a:r>
            <a:endParaRPr lang="en-US" altLang="ja-JP" sz="16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アプローチ</a:t>
            </a:r>
            <a:endParaRPr lang="en-US" altLang="ja-JP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89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3" name="wind.wav"/>
          </p:stSnd>
        </p:sndAc>
      </p:transition>
    </mc:Choice>
    <mc:Fallback xmlns="">
      <p:transition spd="med">
        <p:fade/>
        <p:sndAc>
          <p:stSnd>
            <p:snd r:embed="rId5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帯状のデザイン (青) (16 x 9)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082_TF03417271_TF03417271.potx" id="{102EE0E6-EE1D-4DCB-8686-56164AB5436C}" vid="{373F9A10-F020-4555-A01E-15E7EF29A79B}"/>
    </a:ext>
  </a:extLst>
</a:theme>
</file>

<file path=ppt/theme/theme2.xml><?xml version="1.0" encoding="utf-8"?>
<a:theme xmlns:a="http://schemas.openxmlformats.org/drawingml/2006/main" name="LUC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sz="1050" dirty="0">
            <a:solidFill>
              <a:schemeClr val="tx1"/>
            </a:solidFill>
            <a:latin typeface="メイリオ" pitchFamily="50" charset="-128"/>
            <a:ea typeface="メイリオ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prstDash val="sys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プロジェクト計画のプレゼンテーション (ワイド画面)</Template>
  <TotalTime>1772</TotalTime>
  <Words>535</Words>
  <Application>Microsoft Office PowerPoint</Application>
  <PresentationFormat>ワイド画面</PresentationFormat>
  <Paragraphs>254</Paragraphs>
  <Slides>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24" baseType="lpstr">
      <vt:lpstr>Euphemia</vt:lpstr>
      <vt:lpstr>HGｺﾞｼｯｸM</vt:lpstr>
      <vt:lpstr>Meiryo UI</vt:lpstr>
      <vt:lpstr>MS PGothic</vt:lpstr>
      <vt:lpstr>MS PGothic</vt:lpstr>
      <vt:lpstr>メイリオ</vt:lpstr>
      <vt:lpstr>Arial</vt:lpstr>
      <vt:lpstr>Calibri</vt:lpstr>
      <vt:lpstr>Corbel</vt:lpstr>
      <vt:lpstr>Segoe UI Semibold</vt:lpstr>
      <vt:lpstr>Tahoma</vt:lpstr>
      <vt:lpstr>Times New Roman</vt:lpstr>
      <vt:lpstr>Wingdings</vt:lpstr>
      <vt:lpstr>帯状のデザイン (青) (16 x 9)</vt:lpstr>
      <vt:lpstr>LUCA</vt:lpstr>
      <vt:lpstr>PowerPoint プレゼンテーション</vt:lpstr>
      <vt:lpstr>AIB 次世代サービス企画（2019年度下期？～）</vt:lpstr>
      <vt:lpstr>SD本部 コンサルティング部 今年度体制</vt:lpstr>
      <vt:lpstr>デジタルサービス企画部の取組み方針</vt:lpstr>
      <vt:lpstr>イメージ化ビジネスを拡張するDXサービス検討領域</vt:lpstr>
      <vt:lpstr>〔補足〕 帳票電子化の課題は「撮影」と担い手</vt:lpstr>
      <vt:lpstr>参考イメージ①　A社向けスマホ受付をさらに具体化</vt:lpstr>
      <vt:lpstr>参考イメージ②　ペーパーレス窓口受付による効率化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ビジネス プロジェクトの計画</dc:title>
  <dc:creator>鶴田 泰史</dc:creator>
  <cp:lastModifiedBy>綿貫 直志</cp:lastModifiedBy>
  <cp:revision>108</cp:revision>
  <cp:lastPrinted>2019-01-22T02:19:40Z</cp:lastPrinted>
  <dcterms:created xsi:type="dcterms:W3CDTF">2019-01-22T02:17:50Z</dcterms:created>
  <dcterms:modified xsi:type="dcterms:W3CDTF">2019-03-26T00:40:47Z</dcterms:modified>
</cp:coreProperties>
</file>