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591" r:id="rId1"/>
    <p:sldMasterId id="2147484774" r:id="rId2"/>
  </p:sldMasterIdLst>
  <p:notesMasterIdLst>
    <p:notesMasterId r:id="rId20"/>
  </p:notesMasterIdLst>
  <p:handoutMasterIdLst>
    <p:handoutMasterId r:id="rId21"/>
  </p:handoutMasterIdLst>
  <p:sldIdLst>
    <p:sldId id="738" r:id="rId3"/>
    <p:sldId id="974" r:id="rId4"/>
    <p:sldId id="956" r:id="rId5"/>
    <p:sldId id="970" r:id="rId6"/>
    <p:sldId id="969" r:id="rId7"/>
    <p:sldId id="957" r:id="rId8"/>
    <p:sldId id="960" r:id="rId9"/>
    <p:sldId id="971" r:id="rId10"/>
    <p:sldId id="972" r:id="rId11"/>
    <p:sldId id="973" r:id="rId12"/>
    <p:sldId id="961" r:id="rId13"/>
    <p:sldId id="962" r:id="rId14"/>
    <p:sldId id="963" r:id="rId15"/>
    <p:sldId id="964" r:id="rId16"/>
    <p:sldId id="965" r:id="rId17"/>
    <p:sldId id="966" r:id="rId18"/>
    <p:sldId id="967" r:id="rId19"/>
  </p:sldIdLst>
  <p:sldSz cx="9906000" cy="6858000" type="A4"/>
  <p:notesSz cx="6805613" cy="9939338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9CCFF"/>
    <a:srgbClr val="66CCFF"/>
    <a:srgbClr val="0099FF"/>
    <a:srgbClr val="CCFFFF"/>
    <a:srgbClr val="60C6CD"/>
    <a:srgbClr val="1B85AD"/>
    <a:srgbClr val="5FC6CD"/>
    <a:srgbClr val="5FC5CD"/>
    <a:srgbClr val="9B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2440" autoAdjust="0"/>
  </p:normalViewPr>
  <p:slideViewPr>
    <p:cSldViewPr snapToGrid="0">
      <p:cViewPr varScale="1">
        <p:scale>
          <a:sx n="67" d="100"/>
          <a:sy n="67" d="100"/>
        </p:scale>
        <p:origin x="1161" y="4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3918" y="-114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021DD27-859A-4E77-A4CA-6EB49DEB4B3E}" type="datetime1">
              <a:rPr lang="ja-JP" altLang="en-US"/>
              <a:pPr>
                <a:defRPr/>
              </a:pPr>
              <a:t>2019/5/21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7EA4260-38EC-444F-9609-C8390D710BD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491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9575" cy="496888"/>
          </a:xfrm>
          <a:prstGeom prst="rect">
            <a:avLst/>
          </a:prstGeom>
        </p:spPr>
        <p:txBody>
          <a:bodyPr vert="horz" lIns="91347" tIns="45673" rIns="91347" bIns="45673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2" y="0"/>
            <a:ext cx="2949575" cy="4968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882ECE9-DCB0-4E25-85D4-9D638195353A}" type="datetime1">
              <a:rPr lang="ja-JP" altLang="en-US"/>
              <a:pPr>
                <a:defRPr/>
              </a:pPr>
              <a:t>2019/5/21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7" tIns="45673" rIns="91347" bIns="45673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40" y="4721225"/>
            <a:ext cx="5443537" cy="4471988"/>
          </a:xfrm>
          <a:prstGeom prst="rect">
            <a:avLst/>
          </a:prstGeom>
        </p:spPr>
        <p:txBody>
          <a:bodyPr vert="horz" wrap="square" lIns="91347" tIns="45673" rIns="91347" bIns="4567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2" y="9440867"/>
            <a:ext cx="2949575" cy="496887"/>
          </a:xfrm>
          <a:prstGeom prst="rect">
            <a:avLst/>
          </a:prstGeom>
        </p:spPr>
        <p:txBody>
          <a:bodyPr vert="horz" lIns="91347" tIns="45673" rIns="91347" bIns="45673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2" y="9440867"/>
            <a:ext cx="2949575" cy="496887"/>
          </a:xfrm>
          <a:prstGeom prst="rect">
            <a:avLst/>
          </a:prstGeom>
        </p:spPr>
        <p:txBody>
          <a:bodyPr vert="horz" wrap="square" lIns="91347" tIns="45673" rIns="91347" bIns="4567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4170B91-D133-48AE-8ED0-EEB8421F4F0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116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83213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461A7-582B-4C4A-9FD3-4C480824DC6C}" type="slidenum">
              <a:rPr lang="ja-JP" altLang="en-US" smtClean="0">
                <a:solidFill>
                  <a:prstClr val="black"/>
                </a:solidFill>
              </a:rPr>
              <a:pPr/>
              <a:t>0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017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420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3580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03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r>
              <a:rPr lang="en-US" altLang="ja-JP" b="1" dirty="0">
                <a:latin typeface="ＭＳ Ｐゴシック" charset="-128"/>
                <a:ea typeface="ＭＳ Ｐゴシック" charset="-128"/>
              </a:rPr>
              <a:t>-</a:t>
            </a:r>
            <a:r>
              <a:rPr lang="ja-JP" altLang="en-US" b="1" dirty="0">
                <a:latin typeface="ＭＳ Ｐゴシック" charset="-128"/>
                <a:ea typeface="ＭＳ Ｐゴシック" charset="-128"/>
              </a:rPr>
              <a:t>コンサルの皆様のコンサル・営業支援</a:t>
            </a:r>
            <a:r>
              <a:rPr lang="ja-JP" altLang="en-US" b="1" dirty="0" err="1">
                <a:latin typeface="ＭＳ Ｐゴシック" charset="-128"/>
                <a:ea typeface="ＭＳ Ｐゴシック" charset="-128"/>
              </a:rPr>
              <a:t>。。。</a:t>
            </a:r>
            <a:endParaRPr lang="en-US" altLang="ja-JP" b="1" dirty="0">
              <a:latin typeface="ＭＳ Ｐゴシック" charset="-128"/>
              <a:ea typeface="ＭＳ Ｐゴシック" charset="-128"/>
            </a:endParaRPr>
          </a:p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r>
              <a:rPr lang="en-US" altLang="ja-JP" b="1" dirty="0">
                <a:latin typeface="ＭＳ Ｐゴシック" charset="-128"/>
                <a:ea typeface="ＭＳ Ｐゴシック" charset="-128"/>
              </a:rPr>
              <a:t>-</a:t>
            </a:r>
            <a:r>
              <a:rPr lang="ja-JP" altLang="en-US" b="1" dirty="0">
                <a:latin typeface="ＭＳ Ｐゴシック" charset="-128"/>
                <a:ea typeface="ＭＳ Ｐゴシック" charset="-128"/>
              </a:rPr>
              <a:t>案件投入を目的として開発を継続</a:t>
            </a:r>
            <a:endParaRPr lang="en-US" altLang="ja-JP" b="1" dirty="0">
              <a:latin typeface="ＭＳ Ｐゴシック" charset="-128"/>
              <a:ea typeface="ＭＳ Ｐゴシック" charset="-128"/>
            </a:endParaRPr>
          </a:p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r>
              <a:rPr lang="en-US" altLang="ja-JP" b="1" dirty="0">
                <a:latin typeface="ＭＳ Ｐゴシック" charset="-128"/>
                <a:ea typeface="ＭＳ Ｐゴシック" charset="-128"/>
              </a:rPr>
              <a:t>-</a:t>
            </a:r>
            <a:r>
              <a:rPr lang="ja-JP" altLang="en-US" b="1" dirty="0">
                <a:latin typeface="ＭＳ Ｐゴシック" charset="-128"/>
                <a:ea typeface="ＭＳ Ｐゴシック" charset="-128"/>
              </a:rPr>
              <a:t>新機能搭載</a:t>
            </a: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59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991952-492F-4BB2-93EC-FAAE9D622808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ＭＳ Ｐゴシック" charset="-128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161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464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78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6763"/>
            <a:ext cx="5545137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00708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9030" indent="-29578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3123" indent="-2366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6372" indent="-2366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9621" indent="-2366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602871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76120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49369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4022619" indent="-236625" defTabSz="473249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CB680E-BEAD-4A88-A6B5-1FF3F3182EE8}" type="slidenum">
              <a:rPr lang="ja-JP" altLang="en-US" smtClean="0">
                <a:solidFill>
                  <a:prstClr val="black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ja-JP" alt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5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265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923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A991952-492F-4BB2-93EC-FAAE9D622808}" type="slidenum">
              <a:rPr lang="en-US" altLang="ja-JP" smtClean="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ts val="2000"/>
              </a:lnSpc>
              <a:buClrTx/>
              <a:buSzTx/>
              <a:buFontTx/>
              <a:buNone/>
            </a:pPr>
            <a:endParaRPr lang="en-US" altLang="ja-JP" b="1" dirty="0"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414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8296" y="2130480"/>
            <a:ext cx="9369425" cy="1069975"/>
          </a:xfrm>
          <a:prstGeom prst="rect">
            <a:avLst/>
          </a:prstGeom>
        </p:spPr>
        <p:txBody>
          <a:bodyPr anchor="ctr"/>
          <a:lstStyle>
            <a:lvl1pPr>
              <a:defRPr sz="4000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8296" y="3886255"/>
            <a:ext cx="9369425" cy="885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514846EA-EDBC-4A54-82BD-7D1DBF5BB963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7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9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17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5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5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46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4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73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7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8824220" y="6587600"/>
            <a:ext cx="108180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0" y="123372"/>
            <a:ext cx="9906000" cy="615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789" y="133400"/>
            <a:ext cx="19003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>
                <a:solidFill>
                  <a:srgbClr val="4BACC6">
                    <a:lumMod val="20000"/>
                    <a:lumOff val="80000"/>
                  </a:srgb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LUCA</a:t>
            </a:r>
            <a:endParaRPr lang="ja-JP" altLang="en-US" sz="4800" b="1" dirty="0">
              <a:solidFill>
                <a:srgbClr val="4BACC6">
                  <a:lumMod val="20000"/>
                  <a:lumOff val="80000"/>
                </a:srgb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7928" y="156221"/>
            <a:ext cx="7834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環境でブラウザから利用でき、エントリー業務に幅広く適応が可能な</a:t>
            </a:r>
            <a:endParaRPr lang="en-US" altLang="ja-JP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設定型の汎用エントリアプリケーションです。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157322" y="6718904"/>
            <a:ext cx="136287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00" dirty="0">
                <a:solidFill>
                  <a:prstClr val="white"/>
                </a:solidFill>
              </a:rPr>
              <a:t>2017,primagest,Inc. ALL Rights Reserved</a:t>
            </a:r>
            <a:endParaRPr lang="ja-JP" altLang="en-US" sz="500" dirty="0">
              <a:solidFill>
                <a:prstClr val="white"/>
              </a:solidFill>
            </a:endParaRPr>
          </a:p>
        </p:txBody>
      </p:sp>
      <p:pic>
        <p:nvPicPr>
          <p:cNvPr id="12" name="Picture 2" descr="C:\Users\m-washi\Pictures\head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96" y="6589828"/>
            <a:ext cx="1236704" cy="17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角丸四角形 12"/>
          <p:cNvSpPr/>
          <p:nvPr/>
        </p:nvSpPr>
        <p:spPr>
          <a:xfrm>
            <a:off x="102747" y="777150"/>
            <a:ext cx="9700507" cy="5787236"/>
          </a:xfrm>
          <a:prstGeom prst="roundRect">
            <a:avLst>
              <a:gd name="adj" fmla="val 2495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2694" y="926417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1800" b="1">
                <a:solidFill>
                  <a:schemeClr val="accent5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29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90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20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5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07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133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13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61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829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691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9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14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894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028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91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797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610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414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55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79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28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517188" y="381000"/>
            <a:ext cx="8819745" cy="5715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9330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4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892" y="103460"/>
            <a:ext cx="8804517" cy="39163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500190"/>
            <a:ext cx="8915400" cy="4525962"/>
          </a:xfrm>
          <a:prstGeom prst="rect">
            <a:avLst/>
          </a:prstGeom>
        </p:spPr>
        <p:txBody>
          <a:bodyPr lIns="104306" tIns="52153" rIns="104306" bIns="52153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16"/>
          <p:cNvSpPr>
            <a:spLocks noGrp="1"/>
          </p:cNvSpPr>
          <p:nvPr>
            <p:ph type="dt" sz="half" idx="10"/>
          </p:nvPr>
        </p:nvSpPr>
        <p:spPr>
          <a:xfrm>
            <a:off x="495302" y="6356352"/>
            <a:ext cx="23114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2" y="6356352"/>
            <a:ext cx="3136900" cy="365125"/>
          </a:xfrm>
          <a:prstGeom prst="rect">
            <a:avLst/>
          </a:prstGeom>
        </p:spPr>
        <p:txBody>
          <a:bodyPr lIns="104306" tIns="52153" rIns="104306" bIns="52153"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9264817" y="6498043"/>
            <a:ext cx="291179" cy="1958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6A889-EFA2-4181-BAF1-D374C02267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59495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228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58" y="87015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620688"/>
            <a:ext cx="9431338" cy="568863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79689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2480" y="0"/>
            <a:ext cx="9285977" cy="461665"/>
          </a:xfrm>
          <a:prstGeom prst="rect">
            <a:avLst/>
          </a:prstGeom>
        </p:spPr>
        <p:txBody>
          <a:bodyPr wrap="none" lIns="91438" tIns="71998" rIns="91438" bIns="35999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1" y="838203"/>
            <a:ext cx="9431338" cy="5353049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53244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772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0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0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8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1123" y="221610"/>
            <a:ext cx="9285977" cy="461665"/>
          </a:xfrm>
          <a:prstGeom prst="rect">
            <a:avLst/>
          </a:prstGeom>
        </p:spPr>
        <p:txBody>
          <a:bodyPr wrap="none" tIns="72000" bIns="36000" anchor="ctr" anchorCtr="0">
            <a:noAutofit/>
          </a:bodyPr>
          <a:lstStyle>
            <a:lvl1pPr algn="l">
              <a:defRPr sz="2000" b="1"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237333" y="838200"/>
            <a:ext cx="9431338" cy="535304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メイリオ" pitchFamily="50" charset="-128"/>
                <a:ea typeface="メイリオ" pitchFamily="50" charset="-128"/>
              </a:defRPr>
            </a:lvl1pPr>
            <a:lvl2pPr>
              <a:defRPr sz="1400">
                <a:latin typeface="メイリオ" pitchFamily="50" charset="-128"/>
                <a:ea typeface="メイリオ" pitchFamily="50" charset="-128"/>
              </a:defRPr>
            </a:lvl2pPr>
            <a:lvl3pPr>
              <a:defRPr sz="1200">
                <a:latin typeface="メイリオ" pitchFamily="50" charset="-128"/>
                <a:ea typeface="メイリオ" pitchFamily="50" charset="-128"/>
              </a:defRPr>
            </a:lvl3pPr>
            <a:lvl4pPr>
              <a:defRPr sz="1100">
                <a:latin typeface="メイリオ" pitchFamily="50" charset="-128"/>
                <a:ea typeface="メイリオ" pitchFamily="50" charset="-128"/>
              </a:defRPr>
            </a:lvl4pPr>
            <a:lvl5pPr>
              <a:defRPr sz="1000"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4"/>
          </p:nvPr>
        </p:nvSpPr>
        <p:spPr>
          <a:xfrm>
            <a:off x="176213" y="6592888"/>
            <a:ext cx="23114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5"/>
          </p:nvPr>
        </p:nvSpPr>
        <p:spPr>
          <a:xfrm>
            <a:off x="3384550" y="6592888"/>
            <a:ext cx="3136900" cy="2159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latin typeface="メイリオ" pitchFamily="50" charset="-128"/>
                <a:ea typeface="メイリオ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6"/>
          </p:nvPr>
        </p:nvSpPr>
        <p:spPr>
          <a:xfrm>
            <a:off x="7358063" y="6592888"/>
            <a:ext cx="23114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defRPr>
            </a:lvl1pPr>
          </a:lstStyle>
          <a:p>
            <a:pPr>
              <a:defRPr/>
            </a:pPr>
            <a:fld id="{F0D25750-1F88-4052-B154-F0AEA60CF119}" type="slidenum">
              <a:rPr lang="ja-JP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0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65101" y="6458363"/>
            <a:ext cx="8110538" cy="301625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 bwMode="auto">
          <a:xfrm>
            <a:off x="8275641" y="6409102"/>
            <a:ext cx="15224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テキスト ボックス 12"/>
          <p:cNvSpPr txBox="1">
            <a:spLocks noChangeArrowheads="1"/>
          </p:cNvSpPr>
          <p:nvPr/>
        </p:nvSpPr>
        <p:spPr bwMode="auto">
          <a:xfrm>
            <a:off x="8274053" y="6639629"/>
            <a:ext cx="1484702" cy="1692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ja-JP" altLang="en-US" sz="5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</a:t>
            </a:r>
            <a:r>
              <a:rPr lang="en-US" altLang="ja-JP" sz="5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18,primagest,Inc. ALL Rights Reserved</a:t>
            </a:r>
            <a:endParaRPr lang="ja-JP" altLang="en-US" sz="5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 rot="5400000" flipH="1" flipV="1">
            <a:off x="-84931" y="424656"/>
            <a:ext cx="546100" cy="1588"/>
          </a:xfrm>
          <a:prstGeom prst="line">
            <a:avLst/>
          </a:prstGeom>
          <a:ln w="50800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 flipH="1" flipV="1">
            <a:off x="25401" y="423889"/>
            <a:ext cx="546100" cy="3175"/>
          </a:xfrm>
          <a:prstGeom prst="line">
            <a:avLst/>
          </a:prstGeom>
          <a:ln w="50800" cap="flat" cmpd="sng" algn="ctr">
            <a:solidFill>
              <a:srgbClr val="55595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65103" y="711200"/>
            <a:ext cx="9504363" cy="1588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1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  <p:sldLayoutId id="2147484603" r:id="rId12"/>
    <p:sldLayoutId id="2147484604" r:id="rId13"/>
    <p:sldLayoutId id="2147484605" r:id="rId14"/>
    <p:sldLayoutId id="2147484606" r:id="rId15"/>
    <p:sldLayoutId id="2147484607" r:id="rId16"/>
    <p:sldLayoutId id="2147484608" r:id="rId17"/>
    <p:sldLayoutId id="2147484609" r:id="rId18"/>
    <p:sldLayoutId id="2147484610" r:id="rId19"/>
    <p:sldLayoutId id="2147484611" r:id="rId20"/>
    <p:sldLayoutId id="2147484612" r:id="rId21"/>
    <p:sldLayoutId id="2147484613" r:id="rId22"/>
    <p:sldLayoutId id="2147484614" r:id="rId23"/>
    <p:sldLayoutId id="2147484615" r:id="rId24"/>
    <p:sldLayoutId id="2147484616" r:id="rId25"/>
    <p:sldLayoutId id="2147484617" r:id="rId26"/>
    <p:sldLayoutId id="2147484618" r:id="rId27"/>
    <p:sldLayoutId id="2147484619" r:id="rId28"/>
    <p:sldLayoutId id="2147484620" r:id="rId29"/>
    <p:sldLayoutId id="2147484621" r:id="rId30"/>
    <p:sldLayoutId id="2147484622" r:id="rId31"/>
    <p:sldLayoutId id="2147484624" r:id="rId32"/>
    <p:sldLayoutId id="2147484623" r:id="rId33"/>
    <p:sldLayoutId id="2147484625" r:id="rId34"/>
    <p:sldLayoutId id="2147484626" r:id="rId35"/>
    <p:sldLayoutId id="2147484627" r:id="rId36"/>
    <p:sldLayoutId id="2147484628" r:id="rId37"/>
    <p:sldLayoutId id="2147484629" r:id="rId38"/>
    <p:sldLayoutId id="2147484780" r:id="rId39"/>
    <p:sldLayoutId id="2147484782" r:id="rId40"/>
    <p:sldLayoutId id="2147484783" r:id="rId41"/>
    <p:sldLayoutId id="2147484784" r:id="rId42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200025" y="6453188"/>
            <a:ext cx="7416800" cy="298450"/>
          </a:xfrm>
          <a:prstGeom prst="rect">
            <a:avLst/>
          </a:prstGeom>
          <a:solidFill>
            <a:srgbClr val="1B85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hangingPunct="0">
              <a:defRPr/>
            </a:pPr>
            <a:endParaRPr kumimoji="0" lang="ja-JP" altLang="en-US" sz="1600" b="1">
              <a:solidFill>
                <a:prstClr val="white"/>
              </a:solidFill>
            </a:endParaRPr>
          </a:p>
        </p:txBody>
      </p:sp>
      <p:pic>
        <p:nvPicPr>
          <p:cNvPr id="1027" name="図 7" descr="Logo_primagest_RGB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337550" y="6370638"/>
            <a:ext cx="1522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8" name="直線コネクタ 13"/>
          <p:cNvCxnSpPr>
            <a:cxnSpLocks noChangeShapeType="1"/>
          </p:cNvCxnSpPr>
          <p:nvPr userDrawn="1"/>
        </p:nvCxnSpPr>
        <p:spPr bwMode="auto">
          <a:xfrm flipV="1">
            <a:off x="242888" y="193675"/>
            <a:ext cx="0" cy="355600"/>
          </a:xfrm>
          <a:prstGeom prst="line">
            <a:avLst/>
          </a:prstGeom>
          <a:noFill/>
          <a:ln w="50800" algn="ctr">
            <a:solidFill>
              <a:srgbClr val="1B85AD"/>
            </a:solidFill>
            <a:round/>
            <a:headEnd/>
            <a:tailEnd/>
          </a:ln>
        </p:spPr>
      </p:cxnSp>
      <p:cxnSp>
        <p:nvCxnSpPr>
          <p:cNvPr id="1029" name="直線コネクタ 14"/>
          <p:cNvCxnSpPr>
            <a:cxnSpLocks noChangeShapeType="1"/>
          </p:cNvCxnSpPr>
          <p:nvPr userDrawn="1"/>
        </p:nvCxnSpPr>
        <p:spPr bwMode="auto">
          <a:xfrm flipV="1">
            <a:off x="352425" y="193675"/>
            <a:ext cx="0" cy="354013"/>
          </a:xfrm>
          <a:prstGeom prst="line">
            <a:avLst/>
          </a:prstGeom>
          <a:noFill/>
          <a:ln w="50800" algn="ctr">
            <a:solidFill>
              <a:srgbClr val="55595B"/>
            </a:solidFill>
            <a:round/>
            <a:headEnd/>
            <a:tailEnd/>
          </a:ln>
        </p:spPr>
      </p:cxnSp>
      <p:cxnSp>
        <p:nvCxnSpPr>
          <p:cNvPr id="7" name="直線コネクタ 6"/>
          <p:cNvCxnSpPr/>
          <p:nvPr userDrawn="1"/>
        </p:nvCxnSpPr>
        <p:spPr>
          <a:xfrm>
            <a:off x="219075" y="547688"/>
            <a:ext cx="9413875" cy="1587"/>
          </a:xfrm>
          <a:prstGeom prst="line">
            <a:avLst/>
          </a:prstGeom>
          <a:ln w="34925" cap="flat" cmpd="sng" algn="ctr">
            <a:solidFill>
              <a:srgbClr val="1B85A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26"/>
          <p:cNvSpPr txBox="1">
            <a:spLocks noChangeArrowheads="1"/>
          </p:cNvSpPr>
          <p:nvPr userDrawn="1"/>
        </p:nvSpPr>
        <p:spPr bwMode="auto">
          <a:xfrm>
            <a:off x="171450" y="6453188"/>
            <a:ext cx="8937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914400" eaLnBrk="1" hangingPunct="1">
              <a:spcBef>
                <a:spcPct val="50000"/>
              </a:spcBef>
              <a:defRPr/>
            </a:pPr>
            <a:r>
              <a:rPr lang="en-US" altLang="ja-JP" sz="1000" dirty="0">
                <a:solidFill>
                  <a:prstClr val="white"/>
                </a:solidFill>
                <a:latin typeface="Tahoma" panose="020B0604030504040204" pitchFamily="34" charset="0"/>
              </a:rPr>
              <a:t>Page. </a:t>
            </a:r>
            <a:fld id="{45D7930F-C7A7-4A43-80D5-7F0DC8F47726}" type="slidenum">
              <a:rPr lang="en-US" altLang="ja-JP" sz="1000">
                <a:solidFill>
                  <a:prstClr val="white"/>
                </a:solidFill>
                <a:latin typeface="Tahoma" panose="020B0604030504040204" pitchFamily="34" charset="0"/>
              </a:rPr>
              <a:pPr algn="ctr" defTabSz="914400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ja-JP" sz="1200" dirty="0">
                <a:solidFill>
                  <a:prstClr val="blac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auto">
          <a:xfrm>
            <a:off x="7680325" y="6619875"/>
            <a:ext cx="2119170" cy="123111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 defTabSz="914400" eaLnBrk="0" hangingPunct="0">
              <a:defRPr/>
            </a:pPr>
            <a:r>
              <a:rPr kumimoji="0" lang="en-US" altLang="ja-JP" sz="8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©2018,Primagest,Inc. All Rights Reserved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8302580" y="107340"/>
            <a:ext cx="14029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altLang="ja-JP" dirty="0">
                <a:solidFill>
                  <a:srgbClr val="FF0000"/>
                </a:solidFill>
              </a:rPr>
              <a:t>Confidential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1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9" r:id="rId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1.44/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23.png"/><Relationship Id="rId4" Type="http://schemas.openxmlformats.org/officeDocument/2006/relationships/hyperlink" Target="mailto:ml-ai-suishin@primagest.co.j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1.png"/><Relationship Id="rId7" Type="http://schemas.openxmlformats.org/officeDocument/2006/relationships/image" Target="../media/image24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0.png"/><Relationship Id="rId11" Type="http://schemas.openxmlformats.org/officeDocument/2006/relationships/image" Target="../media/image25.png"/><Relationship Id="rId5" Type="http://schemas.openxmlformats.org/officeDocument/2006/relationships/image" Target="../media/image220.png"/><Relationship Id="rId15" Type="http://schemas.openxmlformats.org/officeDocument/2006/relationships/image" Target="../media/image29.png"/><Relationship Id="rId10" Type="http://schemas.openxmlformats.org/officeDocument/2006/relationships/image" Target="../media/image210.png"/><Relationship Id="rId4" Type="http://schemas.openxmlformats.org/officeDocument/2006/relationships/image" Target="../media/image211.png"/><Relationship Id="rId9" Type="http://schemas.openxmlformats.org/officeDocument/2006/relationships/image" Target="../media/image200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lmb.informatik.uni-freiburg.de/people/ronneber/u-net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1.44/app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00027" y="1807676"/>
            <a:ext cx="6985000" cy="1568450"/>
          </a:xfrm>
          <a:prstGeom prst="rect">
            <a:avLst/>
          </a:prstGeom>
          <a:solidFill>
            <a:srgbClr val="1B85A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600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テキスト ボックス 8"/>
          <p:cNvSpPr txBox="1">
            <a:spLocks noChangeArrowheads="1"/>
          </p:cNvSpPr>
          <p:nvPr/>
        </p:nvSpPr>
        <p:spPr bwMode="auto">
          <a:xfrm>
            <a:off x="283688" y="2187177"/>
            <a:ext cx="6810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コンサルティング統括部向け 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eaLnBrk="1" hangingPunct="1"/>
            <a:r>
              <a:rPr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開発状況報告</a:t>
            </a:r>
            <a:endParaRPr lang="en-US" altLang="ja-JP" sz="2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00" name="図 9" descr="Logo_primagest_RGB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3957" y="1844826"/>
            <a:ext cx="214153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11"/>
          <p:cNvSpPr txBox="1">
            <a:spLocks noChangeArrowheads="1"/>
          </p:cNvSpPr>
          <p:nvPr/>
        </p:nvSpPr>
        <p:spPr bwMode="auto">
          <a:xfrm>
            <a:off x="7288662" y="3113965"/>
            <a:ext cx="18473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ja-JP" sz="105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テキスト ボックス 10"/>
          <p:cNvSpPr txBox="1">
            <a:spLocks noChangeArrowheads="1"/>
          </p:cNvSpPr>
          <p:nvPr/>
        </p:nvSpPr>
        <p:spPr bwMode="auto">
          <a:xfrm>
            <a:off x="7307263" y="2656347"/>
            <a:ext cx="1888356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ts val="1500"/>
              </a:lnSpc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株式会社プリマジェスト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ビジネス推進室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eaLnBrk="1" hangingPunct="1">
              <a:lnSpc>
                <a:spcPts val="1500"/>
              </a:lnSpc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綿貫　直志</a:t>
            </a:r>
          </a:p>
        </p:txBody>
      </p:sp>
    </p:spTree>
    <p:extLst>
      <p:ext uri="{BB962C8B-B14F-4D97-AF65-F5344CB8AC3E}">
        <p14:creationId xmlns:p14="http://schemas.microsoft.com/office/powerpoint/2010/main" val="71661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416496" y="807568"/>
            <a:ext cx="8640960" cy="1877437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35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デモシステムは、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ブラウザから下記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にアクセスして使用することができます。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デモシステム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　</a:t>
            </a:r>
            <a:r>
              <a:rPr lang="en-US" altLang="ja-JP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http://192.168.41.44/app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デモシステムの利用に際しては、あらかじめアカウント（</a:t>
            </a:r>
            <a:r>
              <a:rPr lang="en-US" altLang="ja-JP" sz="14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PGI</a:t>
            </a:r>
            <a:r>
              <a:rPr lang="ja-JP" altLang="en-US" sz="14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メールアドレス）の登録が必要です。</a:t>
            </a:r>
            <a:endParaRPr lang="en-US" altLang="ja-JP" sz="14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登録完了後、パスワードを利用者にて再設定しご利用ください。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344488" y="2841898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＜デモシステム利用登録手順＞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AI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ビジネス推進室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ビジネス企画課（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E-mail: 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hlinkClick r:id="rId4"/>
              </a:rPr>
              <a:t>ml-ai-suishin@primagest.co.jp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）へ、メールにて下記内容を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お知らせください。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600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・利用者登録を行いたい方の「所属」と「氏名」</a:t>
            </a:r>
            <a:endParaRPr lang="en-US" altLang="ja-JP" sz="1600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登録完了の連絡を受けたら、デモシステム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にアクセスし、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（「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ログイン画面」を参照）の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「パスワードをお忘れですか？」を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押下してパスワード再発行画面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を表示してください。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 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 PGI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メールアドレスを入力し、「パスワードをリセット」ボタンを押下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してください。</a:t>
            </a:r>
            <a:endParaRPr lang="ja-JP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折り返し送られてきた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メールに記載のリンクを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押下し、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表示され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画面で</a:t>
            </a:r>
            <a:r>
              <a:rPr lang="ja-JP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ご自身で決めたパスワードを設定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してください。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443" y="3861048"/>
            <a:ext cx="4041069" cy="20805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6784893" y="5293526"/>
            <a:ext cx="967798" cy="21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5736467" y="5557706"/>
            <a:ext cx="1188000" cy="25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6688597" y="5949280"/>
            <a:ext cx="164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パスワード再発行画面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1090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デモシステム利用登録手順</a:t>
            </a:r>
          </a:p>
        </p:txBody>
      </p:sp>
    </p:spTree>
    <p:extLst>
      <p:ext uri="{BB962C8B-B14F-4D97-AF65-F5344CB8AC3E}">
        <p14:creationId xmlns:p14="http://schemas.microsoft.com/office/powerpoint/2010/main" val="116497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98817" y="2306472"/>
            <a:ext cx="66992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End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of</a:t>
            </a:r>
            <a:r>
              <a:rPr lang="ja-JP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File..</a:t>
            </a:r>
            <a:endParaRPr kumimoji="1" lang="en-US" altLang="ja-JP" sz="8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45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  <p:sp>
        <p:nvSpPr>
          <p:cNvPr id="4" name="円/楕円 1"/>
          <p:cNvSpPr/>
          <p:nvPr/>
        </p:nvSpPr>
        <p:spPr>
          <a:xfrm>
            <a:off x="467544" y="1956628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467544" y="325277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6" name="直線矢印コネクタ 5"/>
          <p:cNvCxnSpPr>
            <a:stCxn id="4" idx="6"/>
            <a:endCxn id="11" idx="1"/>
          </p:cNvCxnSpPr>
          <p:nvPr/>
        </p:nvCxnSpPr>
        <p:spPr>
          <a:xfrm>
            <a:off x="1234688" y="2316668"/>
            <a:ext cx="1023824" cy="41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5" idx="6"/>
            <a:endCxn id="11" idx="3"/>
          </p:cNvCxnSpPr>
          <p:nvPr/>
        </p:nvCxnSpPr>
        <p:spPr>
          <a:xfrm flipV="1">
            <a:off x="1234688" y="3163137"/>
            <a:ext cx="1023824" cy="44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306696" y="175163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14928" y="1751637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20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6"/>
          <p:cNvSpPr/>
          <p:nvPr/>
        </p:nvSpPr>
        <p:spPr>
          <a:xfrm>
            <a:off x="3516018" y="20292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37"/>
          <p:cNvSpPr/>
          <p:nvPr/>
        </p:nvSpPr>
        <p:spPr>
          <a:xfrm>
            <a:off x="2170792" y="264070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/>
          <p:cNvCxnSpPr>
            <a:stCxn id="11" idx="7"/>
            <a:endCxn id="10" idx="2"/>
          </p:cNvCxnSpPr>
          <p:nvPr/>
        </p:nvCxnSpPr>
        <p:spPr>
          <a:xfrm flipV="1">
            <a:off x="2682062" y="2335308"/>
            <a:ext cx="83395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23"/>
          <p:cNvSpPr/>
          <p:nvPr/>
        </p:nvSpPr>
        <p:spPr>
          <a:xfrm>
            <a:off x="2170792" y="169452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円/楕円 24"/>
          <p:cNvSpPr/>
          <p:nvPr/>
        </p:nvSpPr>
        <p:spPr>
          <a:xfrm>
            <a:off x="2182909" y="353073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7" name="直線矢印コネクタ 16"/>
          <p:cNvCxnSpPr>
            <a:stCxn id="4" idx="6"/>
            <a:endCxn id="15" idx="2"/>
          </p:cNvCxnSpPr>
          <p:nvPr/>
        </p:nvCxnSpPr>
        <p:spPr>
          <a:xfrm flipV="1">
            <a:off x="1234688" y="2000562"/>
            <a:ext cx="936104" cy="31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6"/>
            <a:endCxn id="16" idx="1"/>
          </p:cNvCxnSpPr>
          <p:nvPr/>
        </p:nvCxnSpPr>
        <p:spPr>
          <a:xfrm>
            <a:off x="1234688" y="2316668"/>
            <a:ext cx="1035941" cy="130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6"/>
            <a:endCxn id="15" idx="3"/>
          </p:cNvCxnSpPr>
          <p:nvPr/>
        </p:nvCxnSpPr>
        <p:spPr>
          <a:xfrm flipV="1">
            <a:off x="1234688" y="2216961"/>
            <a:ext cx="1023824" cy="1395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6"/>
            <a:endCxn id="16" idx="2"/>
          </p:cNvCxnSpPr>
          <p:nvPr/>
        </p:nvCxnSpPr>
        <p:spPr>
          <a:xfrm>
            <a:off x="1234688" y="3612812"/>
            <a:ext cx="948221" cy="22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35"/>
          <p:cNvSpPr/>
          <p:nvPr/>
        </p:nvSpPr>
        <p:spPr>
          <a:xfrm>
            <a:off x="3516018" y="31599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円/楕円 38"/>
          <p:cNvSpPr/>
          <p:nvPr/>
        </p:nvSpPr>
        <p:spPr>
          <a:xfrm>
            <a:off x="4668146" y="202863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円/楕円 40"/>
          <p:cNvSpPr/>
          <p:nvPr/>
        </p:nvSpPr>
        <p:spPr>
          <a:xfrm>
            <a:off x="4668146" y="315933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4" name="直線矢印コネクタ 23"/>
          <p:cNvCxnSpPr>
            <a:stCxn id="11" idx="5"/>
            <a:endCxn id="21" idx="2"/>
          </p:cNvCxnSpPr>
          <p:nvPr/>
        </p:nvCxnSpPr>
        <p:spPr>
          <a:xfrm>
            <a:off x="2682062" y="3163137"/>
            <a:ext cx="83395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5" idx="6"/>
            <a:endCxn id="10" idx="1"/>
          </p:cNvCxnSpPr>
          <p:nvPr/>
        </p:nvCxnSpPr>
        <p:spPr>
          <a:xfrm>
            <a:off x="2769782" y="2000562"/>
            <a:ext cx="833956" cy="1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5"/>
            <a:endCxn id="21" idx="1"/>
          </p:cNvCxnSpPr>
          <p:nvPr/>
        </p:nvCxnSpPr>
        <p:spPr>
          <a:xfrm>
            <a:off x="2682062" y="2216961"/>
            <a:ext cx="921676" cy="103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7"/>
            <a:endCxn id="10" idx="3"/>
          </p:cNvCxnSpPr>
          <p:nvPr/>
        </p:nvCxnSpPr>
        <p:spPr>
          <a:xfrm flipV="1">
            <a:off x="2694179" y="2551707"/>
            <a:ext cx="909559" cy="106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6" idx="6"/>
            <a:endCxn id="21" idx="3"/>
          </p:cNvCxnSpPr>
          <p:nvPr/>
        </p:nvCxnSpPr>
        <p:spPr>
          <a:xfrm flipV="1">
            <a:off x="2781899" y="3682405"/>
            <a:ext cx="821839" cy="15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6"/>
            <a:endCxn id="22" idx="2"/>
          </p:cNvCxnSpPr>
          <p:nvPr/>
        </p:nvCxnSpPr>
        <p:spPr>
          <a:xfrm flipV="1">
            <a:off x="4115008" y="2334670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1" idx="6"/>
            <a:endCxn id="23" idx="2"/>
          </p:cNvCxnSpPr>
          <p:nvPr/>
        </p:nvCxnSpPr>
        <p:spPr>
          <a:xfrm flipV="1">
            <a:off x="4115008" y="346536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564730" y="17516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44850" y="162890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126621" y="27487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26621" y="383986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5" name="直線矢印コネクタ 34"/>
          <p:cNvCxnSpPr>
            <a:stCxn id="34" idx="0"/>
          </p:cNvCxnSpPr>
          <p:nvPr/>
        </p:nvCxnSpPr>
        <p:spPr>
          <a:xfrm flipH="1" flipV="1">
            <a:off x="4372845" y="3465369"/>
            <a:ext cx="106597" cy="37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3" idx="0"/>
          </p:cNvCxnSpPr>
          <p:nvPr/>
        </p:nvCxnSpPr>
        <p:spPr>
          <a:xfrm flipH="1" flipV="1">
            <a:off x="4372845" y="2334670"/>
            <a:ext cx="106597" cy="414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4" idx="1"/>
          </p:cNvCxnSpPr>
          <p:nvPr/>
        </p:nvCxnSpPr>
        <p:spPr>
          <a:xfrm flipH="1">
            <a:off x="3142901" y="3978369"/>
            <a:ext cx="983720" cy="12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580112" y="956572"/>
            <a:ext cx="41234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Ex..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CNN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の具体的な利用ケースを考えると、例えば、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故障検知対象 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H/W)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の新品時に得られる各種センサーデータを正常値データ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b="1" i="1" dirty="0">
                <a:solidFill>
                  <a:schemeClr val="accent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教師データ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として、何年か使用後の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から得られる経年劣化データと比較し、その誤差を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逆伝搬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を訓練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させる。結果的に、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IV20(H/W)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の状態変化を知ることができる。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つまり故障時期の予測に用いることができる。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誤差を最小化するパラメータを与える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ために、重みやバイアスの更新を行う、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これを機械学習では、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「学習する」と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定義している。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誤差をどのように表現するかは、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評価関数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損失関数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などの概念があり、これらの関数としては、二乗誤差の総和や、クロスエントロピーがある。また、重みを更新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するための手法として、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勾配降下法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(Gradient Descent)</a:t>
            </a: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-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Backpropagation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などがあります。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	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60" y="4610852"/>
                <a:ext cx="638700" cy="184666"/>
              </a:xfrm>
              <a:prstGeom prst="rect">
                <a:avLst/>
              </a:prstGeom>
              <a:blipFill>
                <a:blip r:embed="rId3"/>
                <a:stretch>
                  <a:fillRect l="-4808" t="-22581" r="-7692" b="-354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528" y="4764940"/>
                <a:ext cx="1058688" cy="349968"/>
              </a:xfrm>
              <a:prstGeom prst="rect">
                <a:avLst/>
              </a:prstGeom>
              <a:blipFill>
                <a:blip r:embed="rId4"/>
                <a:stretch>
                  <a:fillRect l="-4598" t="-3509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/>
          <p:cNvCxnSpPr/>
          <p:nvPr/>
        </p:nvCxnSpPr>
        <p:spPr>
          <a:xfrm>
            <a:off x="1835696" y="431973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131840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27984" y="4296888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395536" y="1226476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基本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CNN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概要図（全体設計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[3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CNN]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395536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1259632" y="4322820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5292080" y="4286816"/>
            <a:ext cx="0" cy="68407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435645" y="439240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[x1,x2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097963" y="4394828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中間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隠れ層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[h1,h2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1200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314844"/>
                <a:ext cx="917431" cy="448136"/>
              </a:xfrm>
              <a:prstGeom prst="rect">
                <a:avLst/>
              </a:prstGeom>
              <a:blipFill>
                <a:blip r:embed="rId5"/>
                <a:stretch>
                  <a:fillRect l="-22667" t="-152055" r="-8866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475648" y="5330932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活性化関数の入力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0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入力値と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weight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の総和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664" y="5330932"/>
                <a:ext cx="1058688" cy="349968"/>
              </a:xfrm>
              <a:prstGeom prst="rect">
                <a:avLst/>
              </a:prstGeom>
              <a:blipFill>
                <a:blip r:embed="rId6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テキスト ボックス 52"/>
          <p:cNvSpPr txBox="1"/>
          <p:nvPr/>
        </p:nvSpPr>
        <p:spPr>
          <a:xfrm>
            <a:off x="3782394" y="5330932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入力値の総和から誤差を計算するための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活性化関数には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sigmoid(f</a:t>
            </a:r>
            <a:r>
              <a:rPr lang="en-US" altLang="ja-JP" sz="10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関数を利用する</a:t>
            </a:r>
            <a:endParaRPr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52961" y="439482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力層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[y1,y2</a:t>
            </a:r>
            <a:r>
              <a:rPr kumimoji="1" lang="mr-IN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131840" y="432282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推定値算出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6" name="直線矢印コネクタ 55"/>
          <p:cNvCxnSpPr>
            <a:stCxn id="53" idx="1"/>
          </p:cNvCxnSpPr>
          <p:nvPr/>
        </p:nvCxnSpPr>
        <p:spPr>
          <a:xfrm flipH="1" flipV="1">
            <a:off x="3516018" y="5124787"/>
            <a:ext cx="266376" cy="40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51" idx="0"/>
            <a:endCxn id="49" idx="1"/>
          </p:cNvCxnSpPr>
          <p:nvPr/>
        </p:nvCxnSpPr>
        <p:spPr>
          <a:xfrm flipV="1">
            <a:off x="1263684" y="4717994"/>
            <a:ext cx="834279" cy="61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235747" y="395214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i="1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</a:t>
            </a:r>
            <a:endParaRPr kumimoji="1" lang="ja-JP" altLang="en-US" sz="1100" b="1" i="1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29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3"/>
          <p:cNvSpPr/>
          <p:nvPr/>
        </p:nvSpPr>
        <p:spPr>
          <a:xfrm>
            <a:off x="1846329" y="1893998"/>
            <a:ext cx="432048" cy="38530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1"/>
          <p:cNvSpPr/>
          <p:nvPr/>
        </p:nvSpPr>
        <p:spPr>
          <a:xfrm>
            <a:off x="683568" y="2038014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7" name="円/楕円 5"/>
          <p:cNvSpPr/>
          <p:nvPr/>
        </p:nvSpPr>
        <p:spPr>
          <a:xfrm>
            <a:off x="683568" y="333415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円/楕円 6"/>
          <p:cNvSpPr/>
          <p:nvPr/>
        </p:nvSpPr>
        <p:spPr>
          <a:xfrm>
            <a:off x="2123728" y="268608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9" name="直線矢印コネクタ 8"/>
          <p:cNvCxnSpPr>
            <a:stCxn id="6" idx="6"/>
            <a:endCxn id="8" idx="1"/>
          </p:cNvCxnSpPr>
          <p:nvPr/>
        </p:nvCxnSpPr>
        <p:spPr>
          <a:xfrm>
            <a:off x="1331640" y="23620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7" idx="6"/>
            <a:endCxn id="8" idx="3"/>
          </p:cNvCxnSpPr>
          <p:nvPr/>
        </p:nvCxnSpPr>
        <p:spPr>
          <a:xfrm flipV="1">
            <a:off x="1331640" y="3239250"/>
            <a:ext cx="886996" cy="4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508104" y="155921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 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≦ 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 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&gt;  0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左中かっこ 11"/>
          <p:cNvSpPr/>
          <p:nvPr/>
        </p:nvSpPr>
        <p:spPr>
          <a:xfrm>
            <a:off x="5436096" y="1559219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32040" y="169394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19672" y="2254038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672" y="3427652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79712" y="333531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ニューロン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ノード（節）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18"/>
          <p:cNvSpPr/>
          <p:nvPr/>
        </p:nvSpPr>
        <p:spPr>
          <a:xfrm>
            <a:off x="3422823" y="1821990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19"/>
          <p:cNvSpPr/>
          <p:nvPr/>
        </p:nvSpPr>
        <p:spPr>
          <a:xfrm>
            <a:off x="3422823" y="2680026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20"/>
          <p:cNvSpPr/>
          <p:nvPr/>
        </p:nvSpPr>
        <p:spPr>
          <a:xfrm>
            <a:off x="3422823" y="353806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8" idx="7"/>
            <a:endCxn id="18" idx="2"/>
          </p:cNvCxnSpPr>
          <p:nvPr/>
        </p:nvCxnSpPr>
        <p:spPr>
          <a:xfrm flipV="1">
            <a:off x="2676892" y="2146026"/>
            <a:ext cx="745931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8" idx="6"/>
            <a:endCxn id="19" idx="2"/>
          </p:cNvCxnSpPr>
          <p:nvPr/>
        </p:nvCxnSpPr>
        <p:spPr>
          <a:xfrm flipV="1">
            <a:off x="2771800" y="3004062"/>
            <a:ext cx="651023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5"/>
            <a:endCxn id="20" idx="2"/>
          </p:cNvCxnSpPr>
          <p:nvPr/>
        </p:nvCxnSpPr>
        <p:spPr>
          <a:xfrm>
            <a:off x="2676892" y="3239250"/>
            <a:ext cx="745931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11852" y="4271423"/>
            <a:ext cx="11721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信号を出力する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＝発火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(fire)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＝電流が流れる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07704" y="19660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831504" y="27916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831504" y="232720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843808" y="3407327"/>
            <a:ext cx="444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lang="ja-JP" altLang="en-US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単純な単層パーセプトロンを取り出して考えると、ニューラルネットワークのノード入出力は、入力値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,x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に重み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,w</a:t>
                </a:r>
                <a:r>
                  <a:rPr lang="en-US" altLang="ja-JP" sz="12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..]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を掛け、さらにバイアス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</a:t>
                </a:r>
                <a:r>
                  <a:rPr lang="en-US" altLang="ja-JP" sz="12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θ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を加えた入力値の総和を次のノード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[h]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に入力して、活性化関数を使って出力信号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[0 - 1]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に変換している。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この単層パーセプトロンを多層化し、出力信号を取り出すための活性化関数を工夫することにより、比較対象となるセンサーデータの正常値と、正常ではないデータの誤差を取り出し、故障検知や、対象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H/W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を正常に動作させるための、何らかの補正値を計算することが可能となる（？）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この場合の活性化関数は、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関数や、恒等関数などが考えられるが、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sigmoid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関数の場合は、以下のような関係が成り立つ。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mr-IN" altLang="ja-JP" sz="120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mr-IN" altLang="ja-JP" sz="120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mr-IN" altLang="ja-JP" sz="1200" i="1" smtClean="0">
                        <a:latin typeface="Cambria Math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altLang="ja-JP" sz="12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ja-JP" sz="1200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より、</a:t>
                </a:r>
                <a14:m>
                  <m:oMath xmlns:m="http://schemas.openxmlformats.org/officeDocument/2006/math">
                    <m:r>
                      <a:rPr lang="mr-IN" altLang="ja-JP" sz="12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200" b="0" i="1" smtClean="0">
                            <a:latin typeface="Cambria Math" charset="0"/>
                          </a:rPr>
                          <m:t>𝑤</m:t>
                        </m:r>
                        <m:r>
                          <a:rPr lang="mr-IN" altLang="ja-JP" sz="1200" i="1">
                            <a:latin typeface="Cambria Math" charset="0"/>
                          </a:rPr>
                          <m:t>𝑥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ja-JP" sz="1200" b="0" i="1" smtClean="0">
                            <a:latin typeface="Cambria Math" charset="0"/>
                          </a:rPr>
                          <m:t>𝑏</m:t>
                        </m:r>
                      </m:e>
                    </m:d>
                    <m:r>
                      <a:rPr lang="mr-IN" altLang="ja-JP" sz="1200" i="1">
                        <a:latin typeface="Cambria Math" charset="0"/>
                      </a:rPr>
                      <m:t>=</m:t>
                    </m:r>
                    <m:r>
                      <a:rPr lang="en-US" altLang="ja-JP" sz="12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mr-IN" altLang="ja-JP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ja-JP" sz="1200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mr-IN" altLang="ja-JP" sz="1200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𝑤𝑥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altLang="ja-JP" sz="1200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となる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7" y="2531905"/>
                <a:ext cx="4176464" cy="3165675"/>
              </a:xfrm>
              <a:prstGeom prst="rect">
                <a:avLst/>
              </a:prstGeom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395536" y="119917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1" name="直線矢印コネクタ 30"/>
          <p:cNvCxnSpPr>
            <a:stCxn id="5" idx="5"/>
            <a:endCxn id="8" idx="0"/>
          </p:cNvCxnSpPr>
          <p:nvPr/>
        </p:nvCxnSpPr>
        <p:spPr>
          <a:xfrm>
            <a:off x="2215105" y="2222873"/>
            <a:ext cx="232659" cy="46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581924" y="163122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  <p:sp>
        <p:nvSpPr>
          <p:cNvPr id="3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157110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"/>
          <p:cNvSpPr/>
          <p:nvPr/>
        </p:nvSpPr>
        <p:spPr>
          <a:xfrm>
            <a:off x="780520" y="30372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780520" y="4079487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2627784" y="2639327"/>
            <a:ext cx="1584176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547664" y="3395411"/>
            <a:ext cx="1080120" cy="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547664" y="3395411"/>
            <a:ext cx="1080120" cy="1044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48063" y="2783344"/>
            <a:ext cx="381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w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+ </a:t>
            </a:r>
            <a:r>
              <a:rPr kumimoji="1"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→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入力値の総和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output  sigmoid(</a:t>
            </a:r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endParaRPr kumimoji="1"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600" dirty="0">
                <a:solidFill>
                  <a:schemeClr val="accent5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0.6 * 0.2 + (-0.4) * 0.8 +(-0.2)</a:t>
            </a:r>
          </a:p>
          <a:p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0.12 + (-0.32) + (-0.2)</a:t>
            </a:r>
          </a:p>
          <a:p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 = </a:t>
            </a:r>
            <a:r>
              <a:rPr lang="en-US" altLang="ja-JP" sz="16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-0.4</a:t>
            </a:r>
          </a:p>
        </p:txBody>
      </p:sp>
      <p:sp>
        <p:nvSpPr>
          <p:cNvPr id="10" name="左中かっこ 9"/>
          <p:cNvSpPr/>
          <p:nvPr/>
        </p:nvSpPr>
        <p:spPr>
          <a:xfrm>
            <a:off x="5076056" y="3215392"/>
            <a:ext cx="117727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91680" y="3403460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91680" y="398773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71677" y="1488361"/>
            <a:ext cx="2794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[0.6, -0.4]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6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1,2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[0.2, 0.8]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Bias[</a:t>
            </a:r>
            <a:r>
              <a:rPr lang="en-US" altLang="ja-JP" sz="16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(theta)] = -0.2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SzPct val="75000"/>
              <a:buFont typeface="Wingdings" charset="2"/>
              <a:buChar char="Ø"/>
            </a:pP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=sigmoid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91680" y="2423304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n-US" altLang="ja-JP" sz="11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5" name="円/楕円 30"/>
          <p:cNvSpPr/>
          <p:nvPr/>
        </p:nvSpPr>
        <p:spPr>
          <a:xfrm>
            <a:off x="899592" y="2063264"/>
            <a:ext cx="647624" cy="5760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6" idx="2"/>
          </p:cNvCxnSpPr>
          <p:nvPr/>
        </p:nvCxnSpPr>
        <p:spPr>
          <a:xfrm>
            <a:off x="1547216" y="2351296"/>
            <a:ext cx="1080568" cy="104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36"/>
          <p:cNvSpPr/>
          <p:nvPr/>
        </p:nvSpPr>
        <p:spPr>
          <a:xfrm>
            <a:off x="3617272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円/楕円 37"/>
          <p:cNvSpPr/>
          <p:nvPr/>
        </p:nvSpPr>
        <p:spPr>
          <a:xfrm>
            <a:off x="2627784" y="3107379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9" name="直線矢印コネクタ 18"/>
          <p:cNvCxnSpPr>
            <a:stCxn id="18" idx="6"/>
            <a:endCxn id="17" idx="2"/>
          </p:cNvCxnSpPr>
          <p:nvPr/>
        </p:nvCxnSpPr>
        <p:spPr>
          <a:xfrm>
            <a:off x="3226774" y="3413413"/>
            <a:ext cx="390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7" idx="6"/>
          </p:cNvCxnSpPr>
          <p:nvPr/>
        </p:nvCxnSpPr>
        <p:spPr>
          <a:xfrm>
            <a:off x="4216262" y="3413413"/>
            <a:ext cx="345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o</a:t>
                </a:r>
                <a:r>
                  <a:rPr kumimoji="1" lang="en-US" altLang="ja-JP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utput =</a:t>
                </a:r>
                <a:r>
                  <a:rPr kumimoji="1" lang="en-US" altLang="ja-JP" sz="14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charset="0"/>
                          </a:rPr>
                          <m:t>1+ </m:t>
                        </m:r>
                        <m:sSup>
                          <m:sSupPr>
                            <m:ctrlPr>
                              <a:rPr kumimoji="1" lang="mr-IN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mr-IN" altLang="ja-JP" sz="20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mr-IN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7B1FA2"/>
                                </a:solidFill>
                                <a:latin typeface="Cambria Math" charset="0"/>
                              </a:rPr>
                              <m:t>0.4</m:t>
                            </m:r>
                            <m:r>
                              <a:rPr kumimoji="1" lang="en-US" altLang="ja-JP" sz="20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367520"/>
                <a:ext cx="2267943" cy="436210"/>
              </a:xfrm>
              <a:prstGeom prst="rect">
                <a:avLst/>
              </a:prstGeom>
              <a:blipFill>
                <a:blip r:embed="rId3"/>
                <a:stretch>
                  <a:fillRect l="-5376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395536" y="118987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入力層→中間層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3568" y="178626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バイアス（</a:t>
            </a:r>
            <a:r>
              <a:rPr kumimoji="1" lang="en-US" altLang="ja-JP" sz="12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</a:p>
        </p:txBody>
      </p:sp>
      <p:sp>
        <p:nvSpPr>
          <p:cNvPr id="2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204200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"/>
          <p:cNvSpPr/>
          <p:nvPr/>
        </p:nvSpPr>
        <p:spPr>
          <a:xfrm>
            <a:off x="251520" y="2238355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(0.6)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円/楕円 5"/>
          <p:cNvSpPr/>
          <p:nvPr/>
        </p:nvSpPr>
        <p:spPr>
          <a:xfrm>
            <a:off x="251520" y="3102452"/>
            <a:ext cx="767144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r>
              <a:rPr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(-0.4)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85808" y="1878315"/>
            <a:ext cx="1350564" cy="13481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2"/>
          </p:cNvCxnSpPr>
          <p:nvPr/>
        </p:nvCxnSpPr>
        <p:spPr>
          <a:xfrm flipV="1">
            <a:off x="1018664" y="2552400"/>
            <a:ext cx="767144" cy="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2"/>
          </p:cNvCxnSpPr>
          <p:nvPr/>
        </p:nvCxnSpPr>
        <p:spPr>
          <a:xfrm flipV="1">
            <a:off x="1018664" y="2552400"/>
            <a:ext cx="767144" cy="91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37176" y="25263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0.2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7176" y="311066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: 0.8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92131" y="1590284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: -0.2</a:t>
            </a:r>
          </a:p>
        </p:txBody>
      </p:sp>
      <p:sp>
        <p:nvSpPr>
          <p:cNvPr id="12" name="円/楕円 30"/>
          <p:cNvSpPr/>
          <p:nvPr/>
        </p:nvSpPr>
        <p:spPr>
          <a:xfrm>
            <a:off x="617950" y="1625089"/>
            <a:ext cx="616738" cy="5412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3" name="直線矢印コネクタ 12"/>
          <p:cNvCxnSpPr>
            <a:stCxn id="12" idx="6"/>
            <a:endCxn id="6" idx="2"/>
          </p:cNvCxnSpPr>
          <p:nvPr/>
        </p:nvCxnSpPr>
        <p:spPr>
          <a:xfrm>
            <a:off x="1234688" y="1895719"/>
            <a:ext cx="551120" cy="65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36"/>
          <p:cNvSpPr/>
          <p:nvPr/>
        </p:nvSpPr>
        <p:spPr>
          <a:xfrm>
            <a:off x="2613473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out</a:t>
            </a:r>
            <a:endParaRPr kumimoji="1" lang="en-US" altLang="ja-JP" sz="9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円/楕円 37"/>
          <p:cNvSpPr/>
          <p:nvPr/>
        </p:nvSpPr>
        <p:spPr>
          <a:xfrm>
            <a:off x="1796441" y="2299732"/>
            <a:ext cx="504056" cy="5290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in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5" idx="6"/>
            <a:endCxn id="14" idx="2"/>
          </p:cNvCxnSpPr>
          <p:nvPr/>
        </p:nvCxnSpPr>
        <p:spPr>
          <a:xfrm>
            <a:off x="2300497" y="2564247"/>
            <a:ext cx="312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95536" y="1148944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活性化関数：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sigmoid 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関数の採用、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関数とは？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35896" y="1539756"/>
            <a:ext cx="52629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関数は、ニューラルネットワークでの、入力に対する応答を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表現する関数として用いられます。ニューラルネットワークでは、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活性化関数に非線形関数を用いる必要があります。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非線形関数です。左図の関数グラフが示す通り、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の値が大きくなれば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なるほど、値が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に近づき、値が小さくなればなるほど、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に近づいて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いきます。ニューラルネットワークの学習においては、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関数の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微分が利用でき、入力値に対する微分がとても容易に行えます。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つまり、勾配降下法などで必要な入力値の近似に対する傾きを求めるのが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とても楽にできます。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何故、非線形関数を用いなければならないのでしょうか？それは、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線形関数を用いた場合、ニューラルネットワークの層を深くする意味が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なくなるからです。線形関数の問題点は、どんなに層を深くしても、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それと同じことを行う「隱れ層のないネットワーク」が必ず存在する、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という事実に起因します。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具体的に理解するためには、次の例を考えてみます。線形関数である、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(x)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= cx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を活性化関数として、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h(h(h(x)))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を行う計算を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層の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ネットワークに対応させて考えると、この計算は、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c * c * c * x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かけ算を行いますよね、同じことは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y(x) = ax (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ただし、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a=c</a:t>
            </a:r>
            <a:r>
              <a:rPr lang="en-US" altLang="ja-JP" sz="1200" baseline="30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回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かけ算で、</a:t>
            </a:r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つまり隱れ層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のないネットワークで表現できてしまいます。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つまり、ニューロンを多層化して、細かい分析を行う意味がなくなって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しまうため、線形関数ではなく、非線形関数を用いて多層にわたる、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分析を可能とするのです。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971600" y="3675694"/>
            <a:ext cx="2401208" cy="1731014"/>
          </a:xfrm>
          <a:prstGeom prst="wedgeRoundRectCallout">
            <a:avLst>
              <a:gd name="adj1" fmla="val 29124"/>
              <a:gd name="adj2" fmla="val -985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Sigmoid </a:t>
            </a:r>
            <a:r>
              <a:rPr kumimoji="1" lang="ja-JP" altLang="en-US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関数のグラフ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61157"/>
            <a:ext cx="2038601" cy="1368152"/>
          </a:xfrm>
          <a:prstGeom prst="rect">
            <a:avLst/>
          </a:prstGeom>
        </p:spPr>
      </p:pic>
      <p:sp>
        <p:nvSpPr>
          <p:cNvPr id="21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311244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1"/>
          <p:cNvSpPr/>
          <p:nvPr/>
        </p:nvSpPr>
        <p:spPr>
          <a:xfrm>
            <a:off x="467544" y="2018756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</a:p>
        </p:txBody>
      </p:sp>
      <p:sp>
        <p:nvSpPr>
          <p:cNvPr id="5" name="円/楕円 5"/>
          <p:cNvSpPr/>
          <p:nvPr/>
        </p:nvSpPr>
        <p:spPr>
          <a:xfrm>
            <a:off x="490611" y="410698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円/楕円 6"/>
          <p:cNvSpPr/>
          <p:nvPr/>
        </p:nvSpPr>
        <p:spPr>
          <a:xfrm>
            <a:off x="1763688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/>
          <p:cNvCxnSpPr>
            <a:stCxn id="4" idx="6"/>
            <a:endCxn id="6" idx="1"/>
          </p:cNvCxnSpPr>
          <p:nvPr/>
        </p:nvCxnSpPr>
        <p:spPr>
          <a:xfrm>
            <a:off x="1115616" y="2342792"/>
            <a:ext cx="742980" cy="77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5" idx="6"/>
            <a:endCxn id="6" idx="3"/>
          </p:cNvCxnSpPr>
          <p:nvPr/>
        </p:nvCxnSpPr>
        <p:spPr>
          <a:xfrm flipV="1">
            <a:off x="1138683" y="3580032"/>
            <a:ext cx="719913" cy="85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115616" y="2503067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5616" y="329515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円/楕円 18"/>
          <p:cNvSpPr/>
          <p:nvPr/>
        </p:nvSpPr>
        <p:spPr>
          <a:xfrm>
            <a:off x="2915816" y="2162772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円/楕円 19"/>
          <p:cNvSpPr/>
          <p:nvPr/>
        </p:nvSpPr>
        <p:spPr>
          <a:xfrm>
            <a:off x="2915816" y="3020808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0"/>
          <p:cNvSpPr/>
          <p:nvPr/>
        </p:nvSpPr>
        <p:spPr>
          <a:xfrm>
            <a:off x="2915816" y="3878844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6" idx="7"/>
            <a:endCxn id="11" idx="2"/>
          </p:cNvCxnSpPr>
          <p:nvPr/>
        </p:nvCxnSpPr>
        <p:spPr>
          <a:xfrm flipV="1">
            <a:off x="2316852" y="2486808"/>
            <a:ext cx="598964" cy="6349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6"/>
            <a:endCxn id="12" idx="2"/>
          </p:cNvCxnSpPr>
          <p:nvPr/>
        </p:nvCxnSpPr>
        <p:spPr>
          <a:xfrm flipV="1">
            <a:off x="2411760" y="3344844"/>
            <a:ext cx="504056" cy="6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5"/>
            <a:endCxn id="13" idx="2"/>
          </p:cNvCxnSpPr>
          <p:nvPr/>
        </p:nvCxnSpPr>
        <p:spPr>
          <a:xfrm>
            <a:off x="2316852" y="3580032"/>
            <a:ext cx="598964" cy="6228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h</m:t>
                      </m:r>
                      <m:r>
                        <a:rPr kumimoji="1" lang="en-US" altLang="ja-JP" sz="1200" b="0" i="1" baseline="-25000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12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𝑤𝑖𝑥𝑖</m:t>
                          </m:r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𝜃</m:t>
                          </m:r>
                          <m:r>
                            <a:rPr lang="en-US" altLang="ja-JP" sz="12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45" y="3746948"/>
                <a:ext cx="1294842" cy="448136"/>
              </a:xfrm>
              <a:prstGeom prst="rect">
                <a:avLst/>
              </a:prstGeom>
              <a:blipFill>
                <a:blip r:embed="rId3"/>
                <a:stretch>
                  <a:fillRect l="-16981" t="-152055" r="-32547" b="-20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2336825"/>
                <a:ext cx="229229" cy="240579"/>
              </a:xfrm>
              <a:prstGeom prst="rect">
                <a:avLst/>
              </a:prstGeom>
              <a:blipFill>
                <a:blip r:embed="rId4"/>
                <a:stretch>
                  <a:fillRect l="-23684" r="-7895" b="-2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mr-IN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mr-IN" altLang="ja-JP" sz="12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kumimoji="1" lang="en-US" altLang="ja-JP" sz="1200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1200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611044"/>
                <a:ext cx="1058688" cy="349968"/>
              </a:xfrm>
              <a:prstGeom prst="rect">
                <a:avLst/>
              </a:prstGeom>
              <a:blipFill>
                <a:blip r:embed="rId5"/>
                <a:stretch>
                  <a:fillRect l="-4598" t="-1724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と正常値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</a:t>
                </a:r>
                <a:r>
                  <a:rPr lang="en-US" altLang="ja-JP" sz="1200" dirty="0">
                    <a:solidFill>
                      <a:srgbClr val="0070C0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y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)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  <a:p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比較し、誤差</a:t>
                </a:r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12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</m:oMath>
                </a14:m>
                <a:r>
                  <a:rPr lang="en-US" altLang="ja-JP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 </a:t>
                </a:r>
                <a:r>
                  <a:rPr lang="ja-JP" altLang="en-US" sz="12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を検出する</a:t>
                </a:r>
                <a:endPara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648644"/>
                <a:ext cx="2160240" cy="461665"/>
              </a:xfrm>
              <a:prstGeom prst="rect">
                <a:avLst/>
              </a:prstGeom>
              <a:blipFill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ja-JP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𝛦</m:t>
                    </m:r>
                    <m:r>
                      <a:rPr kumimoji="1" lang="en-US" altLang="ja-JP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kumimoji="1" lang="ja-JP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Cambria Math" charset="0"/>
                  </a:rPr>
                  <a:t>損失関数</a:t>
                </a:r>
                <a:endParaRPr kumimoji="1"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90" y="2512740"/>
                <a:ext cx="1520081" cy="362984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図形グループ 44"/>
          <p:cNvGrpSpPr/>
          <p:nvPr/>
        </p:nvGrpSpPr>
        <p:grpSpPr>
          <a:xfrm>
            <a:off x="5441198" y="3232820"/>
            <a:ext cx="2744217" cy="936000"/>
            <a:chOff x="5140151" y="2311380"/>
            <a:chExt cx="2744217" cy="93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2369574"/>
                  <a:ext cx="1450209" cy="82407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大かっこ 23"/>
            <p:cNvSpPr/>
            <p:nvPr/>
          </p:nvSpPr>
          <p:spPr>
            <a:xfrm>
              <a:off x="5140151" y="2311380"/>
              <a:ext cx="1458122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mr-IN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1" lang="mr-IN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mr-IN" altLang="ja-JP" sz="16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𝒴</m:t>
                                  </m:r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mr-IN" altLang="ja-JP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  <m:r>
                                <a:rPr lang="en-US" altLang="ja-JP" sz="1600" b="0" i="1" baseline="3000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8124" y="2422108"/>
                  <a:ext cx="309765" cy="73635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大かっこ 25"/>
            <p:cNvSpPr/>
            <p:nvPr/>
          </p:nvSpPr>
          <p:spPr>
            <a:xfrm>
              <a:off x="6804248" y="2311380"/>
              <a:ext cx="504056" cy="9360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220224" y="2377020"/>
              <a:ext cx="1260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860065" y="2377020"/>
              <a:ext cx="288000" cy="28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27" idx="3"/>
              <a:endCxn id="28" idx="1"/>
            </p:cNvCxnSpPr>
            <p:nvPr/>
          </p:nvCxnSpPr>
          <p:spPr>
            <a:xfrm>
              <a:off x="6480224" y="2521020"/>
              <a:ext cx="3798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28" idx="3"/>
              <a:endCxn id="31" idx="1"/>
            </p:cNvCxnSpPr>
            <p:nvPr/>
          </p:nvCxnSpPr>
          <p:spPr>
            <a:xfrm>
              <a:off x="7148065" y="2521020"/>
              <a:ext cx="330358" cy="77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7478423" y="2344152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solidFill>
                    <a:srgbClr val="7B1FA2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μ</a:t>
              </a:r>
              <a:endParaRPr kumimoji="1"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32" name="円/楕円 35"/>
          <p:cNvSpPr/>
          <p:nvPr/>
        </p:nvSpPr>
        <p:spPr>
          <a:xfrm>
            <a:off x="467544" y="3026868"/>
            <a:ext cx="64807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直線矢印コネクタ 32"/>
          <p:cNvCxnSpPr>
            <a:stCxn id="32" idx="6"/>
            <a:endCxn id="6" idx="2"/>
          </p:cNvCxnSpPr>
          <p:nvPr/>
        </p:nvCxnSpPr>
        <p:spPr>
          <a:xfrm>
            <a:off x="1115616" y="335090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115616" y="4015235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4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223654" y="2509556"/>
            <a:ext cx="145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kumimoji="1" lang="en-US" altLang="ja-JP" sz="1200" dirty="0" err="1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μ</a:t>
            </a:r>
            <a:r>
              <a:rPr kumimoji="1" lang="ja-JP" altLang="en-US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番目のデータ</a:t>
            </a:r>
            <a:r>
              <a:rPr kumimoji="1" lang="en-US" altLang="ja-JP" sz="1200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7B1FA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7097381" y="2188704"/>
            <a:ext cx="288033" cy="350458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endCxn id="31" idx="0"/>
          </p:cNvCxnSpPr>
          <p:nvPr/>
        </p:nvCxnSpPr>
        <p:spPr>
          <a:xfrm>
            <a:off x="7609351" y="2800772"/>
            <a:ext cx="373092" cy="464820"/>
          </a:xfrm>
          <a:prstGeom prst="straightConnector1">
            <a:avLst/>
          </a:prstGeom>
          <a:ln>
            <a:solidFill>
              <a:srgbClr val="9C27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5801238" y="4168924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入力値</a:t>
            </a:r>
            <a:endParaRPr kumimoji="1" lang="ja-JP" altLang="en-US" sz="12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025374" y="4179957"/>
            <a:ext cx="75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出力値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513206" y="280077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rPr>
              <a:t>（二乗和誤差）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円/楕円 51"/>
          <p:cNvSpPr/>
          <p:nvPr/>
        </p:nvSpPr>
        <p:spPr>
          <a:xfrm>
            <a:off x="1547664" y="2044688"/>
            <a:ext cx="598516" cy="4680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8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8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2" name="直線矢印コネクタ 41"/>
          <p:cNvCxnSpPr>
            <a:stCxn id="41" idx="4"/>
            <a:endCxn id="6" idx="0"/>
          </p:cNvCxnSpPr>
          <p:nvPr/>
        </p:nvCxnSpPr>
        <p:spPr>
          <a:xfrm>
            <a:off x="1846922" y="2512740"/>
            <a:ext cx="240802" cy="51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979712" y="4235345"/>
            <a:ext cx="357790" cy="7386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</a:p>
          <a:p>
            <a:r>
              <a:rPr lang="en-US" altLang="ja-JP" sz="1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</a:t>
            </a:r>
            <a:r>
              <a:rPr lang="en-US" altLang="ja-JP" sz="1400" baseline="-25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n</a:t>
            </a:r>
            <a:endParaRPr kumimoji="1" lang="ja-JP" altLang="en-US" sz="1400" baseline="-25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4" name="円/楕円 53"/>
          <p:cNvSpPr/>
          <p:nvPr/>
        </p:nvSpPr>
        <p:spPr>
          <a:xfrm>
            <a:off x="3995936" y="2163333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5" name="円/楕円 54"/>
          <p:cNvSpPr/>
          <p:nvPr/>
        </p:nvSpPr>
        <p:spPr>
          <a:xfrm>
            <a:off x="3995936" y="3021369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6" name="円/楕円 55"/>
          <p:cNvSpPr/>
          <p:nvPr/>
        </p:nvSpPr>
        <p:spPr>
          <a:xfrm>
            <a:off x="3995936" y="3879405"/>
            <a:ext cx="648072" cy="648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en-US" altLang="ja-JP" sz="1600" baseline="-25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</a:t>
                </a:r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846" y="2358091"/>
                <a:ext cx="194284" cy="240579"/>
              </a:xfrm>
              <a:prstGeom prst="rect">
                <a:avLst/>
              </a:prstGeom>
              <a:blipFill>
                <a:blip r:embed="rId11"/>
                <a:stretch>
                  <a:fillRect l="-37500" t="-17949" r="-53125" b="-487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580" y="3218898"/>
                <a:ext cx="232756" cy="240579"/>
              </a:xfrm>
              <a:prstGeom prst="rect">
                <a:avLst/>
              </a:prstGeom>
              <a:blipFill>
                <a:blip r:embed="rId12"/>
                <a:stretch>
                  <a:fillRect l="-23077" t="-15385" r="-5128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sz="1600" b="0" i="0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213" y="4082994"/>
                <a:ext cx="232756" cy="240579"/>
              </a:xfrm>
              <a:prstGeom prst="rect">
                <a:avLst/>
              </a:prstGeom>
              <a:blipFill>
                <a:blip r:embed="rId13"/>
                <a:stretch>
                  <a:fillRect l="-23684" t="-17949" r="-5526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3197632"/>
                <a:ext cx="229230" cy="240579"/>
              </a:xfrm>
              <a:prstGeom prst="rect">
                <a:avLst/>
              </a:prstGeom>
              <a:blipFill>
                <a:blip r:embed="rId14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𝑦</m:t>
                      </m:r>
                      <m:r>
                        <a:rPr kumimoji="1" lang="en-US" altLang="ja-JP" sz="1600" b="0" i="1" baseline="-25000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600" baseline="-25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26" y="4051095"/>
                <a:ext cx="229230" cy="240579"/>
              </a:xfrm>
              <a:prstGeom prst="rect">
                <a:avLst/>
              </a:prstGeom>
              <a:blipFill>
                <a:blip r:embed="rId15"/>
                <a:stretch>
                  <a:fillRect l="-23684" r="-789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矢印コネクタ 51"/>
          <p:cNvCxnSpPr>
            <a:stCxn id="11" idx="6"/>
            <a:endCxn id="44" idx="2"/>
          </p:cNvCxnSpPr>
          <p:nvPr/>
        </p:nvCxnSpPr>
        <p:spPr>
          <a:xfrm>
            <a:off x="3563888" y="2486808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2" idx="6"/>
            <a:endCxn id="45" idx="2"/>
          </p:cNvCxnSpPr>
          <p:nvPr/>
        </p:nvCxnSpPr>
        <p:spPr>
          <a:xfrm>
            <a:off x="3563888" y="3344844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3" idx="6"/>
            <a:endCxn id="46" idx="2"/>
          </p:cNvCxnSpPr>
          <p:nvPr/>
        </p:nvCxnSpPr>
        <p:spPr>
          <a:xfrm>
            <a:off x="3563888" y="4202880"/>
            <a:ext cx="432048" cy="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ja-JP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1600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m:rPr>
                        <m:sty m:val="p"/>
                      </m:rPr>
                      <a:rPr kumimoji="1" lang="en-US" altLang="ja-JP" sz="1600" b="0" i="0" baseline="-25000" smtClean="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推定値（</a:t>
                </a:r>
                <a:r>
                  <a:rPr lang="en-US" altLang="ja-JP" sz="1600" dirty="0" err="1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cnn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からの出力値）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816996"/>
                <a:ext cx="3001143" cy="246221"/>
              </a:xfrm>
              <a:prstGeom prst="rect">
                <a:avLst/>
              </a:prstGeom>
              <a:blipFill>
                <a:blip r:embed="rId16"/>
                <a:stretch>
                  <a:fillRect l="-2439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ja-JP" sz="1600" i="1" baseline="-25000">
                        <a:latin typeface="Cambria Math" charset="0"/>
                      </a:rPr>
                      <m:t>n</m:t>
                    </m:r>
                    <m:r>
                      <a:rPr lang="ja-JP" altLang="en-US" sz="1600" b="0" i="1" smtClean="0">
                        <a:latin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正常値</a:t>
                </a:r>
                <a:r>
                  <a:rPr lang="ja-JP" altLang="en-US" sz="16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（教師データ）</a:t>
                </a:r>
                <a:endParaRPr kumimoji="1" lang="ja-JP" altLang="en-US" sz="16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218847"/>
                <a:ext cx="2346796" cy="246221"/>
              </a:xfrm>
              <a:prstGeom prst="rect">
                <a:avLst/>
              </a:prstGeom>
              <a:blipFill>
                <a:blip r:embed="rId17"/>
                <a:stretch>
                  <a:fillRect l="-3117" t="-24390" r="-3377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395536" y="1135296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誤差関数（活性化関数）の採用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中間層→出力層</a:t>
            </a:r>
            <a:r>
              <a:rPr lang="en-US" altLang="ja-JP" dirty="0">
                <a:solidFill>
                  <a:srgbClr val="7B1FA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454573" y="1834471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バイアス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el-GR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Θ</a:t>
            </a:r>
            <a:r>
              <a:rPr lang="en-US" altLang="ja-JP" sz="9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/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ja-JP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𝛦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mr-IN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kumimoji="1" lang="mr-IN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kumimoji="1" lang="en-US" altLang="ja-JP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𝒴</m:t>
                          </m:r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b="0" i="1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ja-JP" b="0" i="1" baseline="30000" smtClean="0">
                              <a:solidFill>
                                <a:srgbClr val="7B1FA2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𝒴</m:t>
                              </m:r>
                            </m:e>
                          </m:acc>
                          <m:r>
                            <a:rPr lang="en-US" altLang="ja-JP" i="1" baseline="30000">
                              <a:solidFill>
                                <a:srgbClr val="7B1FA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ja-JP" b="0" i="1" baseline="30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kumimoji="1" lang="ja-JP" altLang="en-US" baseline="30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4BE06555-F227-2B48-85F5-12885824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26" y="1737206"/>
                <a:ext cx="2611292" cy="7035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48118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1"/>
          <p:cNvSpPr/>
          <p:nvPr/>
        </p:nvSpPr>
        <p:spPr>
          <a:xfrm>
            <a:off x="539552" y="2523367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１</a:t>
            </a:r>
            <a:endParaRPr kumimoji="1" lang="en-US" altLang="ja-JP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円/楕円 5"/>
          <p:cNvSpPr/>
          <p:nvPr/>
        </p:nvSpPr>
        <p:spPr>
          <a:xfrm>
            <a:off x="539552" y="3819511"/>
            <a:ext cx="580617" cy="518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en-US" altLang="ja-JP" sz="1400" baseline="-25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pPr algn="ctr"/>
            <a:endParaRPr kumimoji="1" lang="ja-JP" altLang="en-US" sz="14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5" name="直線矢印コネクタ 4"/>
          <p:cNvCxnSpPr>
            <a:stCxn id="3" idx="6"/>
            <a:endCxn id="10" idx="1"/>
          </p:cNvCxnSpPr>
          <p:nvPr/>
        </p:nvCxnSpPr>
        <p:spPr>
          <a:xfrm>
            <a:off x="1120169" y="2782682"/>
            <a:ext cx="1023825" cy="51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4" idx="6"/>
            <a:endCxn id="10" idx="3"/>
          </p:cNvCxnSpPr>
          <p:nvPr/>
        </p:nvCxnSpPr>
        <p:spPr>
          <a:xfrm flipV="1">
            <a:off x="1120169" y="3729875"/>
            <a:ext cx="1023825" cy="34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7231" y="2451358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00410" y="231837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円/楕円 36"/>
          <p:cNvSpPr/>
          <p:nvPr/>
        </p:nvSpPr>
        <p:spPr>
          <a:xfrm>
            <a:off x="3449370" y="259601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円/楕円 37"/>
          <p:cNvSpPr/>
          <p:nvPr/>
        </p:nvSpPr>
        <p:spPr>
          <a:xfrm>
            <a:off x="2056274" y="320744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h2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1" name="直線矢印コネクタ 10"/>
          <p:cNvCxnSpPr>
            <a:stCxn id="10" idx="7"/>
            <a:endCxn id="9" idx="2"/>
          </p:cNvCxnSpPr>
          <p:nvPr/>
        </p:nvCxnSpPr>
        <p:spPr>
          <a:xfrm flipV="1">
            <a:off x="2567544" y="2902046"/>
            <a:ext cx="881826" cy="39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23"/>
          <p:cNvSpPr/>
          <p:nvPr/>
        </p:nvSpPr>
        <p:spPr>
          <a:xfrm>
            <a:off x="2056274" y="2163326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h1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円/楕円 24"/>
          <p:cNvSpPr/>
          <p:nvPr/>
        </p:nvSpPr>
        <p:spPr>
          <a:xfrm>
            <a:off x="2068391" y="4251558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h3</a:t>
            </a:r>
            <a:endParaRPr kumimoji="1" lang="en-US" altLang="ja-JP" sz="12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/>
          <p:cNvCxnSpPr>
            <a:stCxn id="3" idx="6"/>
            <a:endCxn id="12" idx="2"/>
          </p:cNvCxnSpPr>
          <p:nvPr/>
        </p:nvCxnSpPr>
        <p:spPr>
          <a:xfrm flipV="1">
            <a:off x="1120169" y="2469360"/>
            <a:ext cx="936105" cy="31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3" idx="6"/>
            <a:endCxn id="13" idx="1"/>
          </p:cNvCxnSpPr>
          <p:nvPr/>
        </p:nvCxnSpPr>
        <p:spPr>
          <a:xfrm>
            <a:off x="1120169" y="2782682"/>
            <a:ext cx="1035942" cy="155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4" idx="6"/>
            <a:endCxn id="12" idx="3"/>
          </p:cNvCxnSpPr>
          <p:nvPr/>
        </p:nvCxnSpPr>
        <p:spPr>
          <a:xfrm flipV="1">
            <a:off x="1120169" y="2685759"/>
            <a:ext cx="1023825" cy="13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" idx="6"/>
            <a:endCxn id="13" idx="2"/>
          </p:cNvCxnSpPr>
          <p:nvPr/>
        </p:nvCxnSpPr>
        <p:spPr>
          <a:xfrm>
            <a:off x="1120169" y="4078826"/>
            <a:ext cx="948222" cy="47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35"/>
          <p:cNvSpPr/>
          <p:nvPr/>
        </p:nvSpPr>
        <p:spPr>
          <a:xfrm>
            <a:off x="3449370" y="3726710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Y2_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9" name="円/楕円 38"/>
          <p:cNvSpPr/>
          <p:nvPr/>
        </p:nvSpPr>
        <p:spPr>
          <a:xfrm>
            <a:off x="4601498" y="2595374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y1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円/楕円 40"/>
          <p:cNvSpPr/>
          <p:nvPr/>
        </p:nvSpPr>
        <p:spPr>
          <a:xfrm>
            <a:off x="4601498" y="3726072"/>
            <a:ext cx="598990" cy="6120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y2</a:t>
            </a:r>
            <a:endParaRPr kumimoji="1" lang="en-US" altLang="ja-JP" sz="1000" baseline="-250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21" name="直線矢印コネクタ 20"/>
          <p:cNvCxnSpPr>
            <a:stCxn id="10" idx="5"/>
            <a:endCxn id="18" idx="2"/>
          </p:cNvCxnSpPr>
          <p:nvPr/>
        </p:nvCxnSpPr>
        <p:spPr>
          <a:xfrm>
            <a:off x="2567544" y="3729875"/>
            <a:ext cx="881826" cy="3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2" idx="6"/>
            <a:endCxn id="9" idx="1"/>
          </p:cNvCxnSpPr>
          <p:nvPr/>
        </p:nvCxnSpPr>
        <p:spPr>
          <a:xfrm>
            <a:off x="2655264" y="2469360"/>
            <a:ext cx="881826" cy="21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5"/>
            <a:endCxn id="18" idx="1"/>
          </p:cNvCxnSpPr>
          <p:nvPr/>
        </p:nvCxnSpPr>
        <p:spPr>
          <a:xfrm>
            <a:off x="2567544" y="2685759"/>
            <a:ext cx="969546" cy="11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7"/>
            <a:endCxn id="9" idx="3"/>
          </p:cNvCxnSpPr>
          <p:nvPr/>
        </p:nvCxnSpPr>
        <p:spPr>
          <a:xfrm flipV="1">
            <a:off x="2579661" y="3118445"/>
            <a:ext cx="957429" cy="122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6"/>
            <a:endCxn id="18" idx="3"/>
          </p:cNvCxnSpPr>
          <p:nvPr/>
        </p:nvCxnSpPr>
        <p:spPr>
          <a:xfrm flipV="1">
            <a:off x="2667381" y="4249143"/>
            <a:ext cx="869709" cy="3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9" idx="6"/>
            <a:endCxn id="19" idx="2"/>
          </p:cNvCxnSpPr>
          <p:nvPr/>
        </p:nvCxnSpPr>
        <p:spPr>
          <a:xfrm flipV="1">
            <a:off x="4048360" y="2901408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8" idx="6"/>
            <a:endCxn id="20" idx="2"/>
          </p:cNvCxnSpPr>
          <p:nvPr/>
        </p:nvCxnSpPr>
        <p:spPr>
          <a:xfrm flipV="1">
            <a:off x="4048360" y="4032106"/>
            <a:ext cx="553138" cy="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450212" y="23183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推定値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29490" y="215269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正常値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endParaRPr kumimoji="1" lang="ja-JP" altLang="en-US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9055" y="2627673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09055" y="4046567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誤差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en-US" altLang="ja-JP" sz="1200" i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</a:t>
            </a:r>
            <a:r>
              <a:rPr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95536" y="114458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誤差逆伝搬法による機械学習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3" name="カギ線コネクタ 32"/>
          <p:cNvCxnSpPr>
            <a:stCxn id="30" idx="0"/>
            <a:endCxn id="8" idx="0"/>
          </p:cNvCxnSpPr>
          <p:nvPr/>
        </p:nvCxnSpPr>
        <p:spPr>
          <a:xfrm rot="16200000" flipV="1">
            <a:off x="3623249" y="1789046"/>
            <a:ext cx="309298" cy="1367956"/>
          </a:xfrm>
          <a:prstGeom prst="bentConnector3">
            <a:avLst>
              <a:gd name="adj1" fmla="val 1739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257231" y="2837820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257231" y="3125852"/>
            <a:ext cx="627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kumimoji="1"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85274" y="26217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16799" y="3590430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17122" y="389151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17122" y="41764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23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(1)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646326" y="324344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585274" y="362990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585274" y="406195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31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801298" y="4421996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</a:t>
            </a:r>
            <a:r>
              <a:rPr lang="en-US" altLang="ja-JP" sz="11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32</a:t>
            </a:r>
            <a:r>
              <a:rPr lang="en-US" altLang="ja-JP" sz="11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/>
              </a:rPr>
              <a:t>(2)</a:t>
            </a:r>
            <a:endParaRPr kumimoji="1" lang="ja-JP" altLang="en-US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4" name="カギ線コネクタ 43"/>
          <p:cNvCxnSpPr>
            <a:stCxn id="31" idx="2"/>
            <a:endCxn id="43" idx="2"/>
          </p:cNvCxnSpPr>
          <p:nvPr/>
        </p:nvCxnSpPr>
        <p:spPr>
          <a:xfrm rot="5400000">
            <a:off x="3598322" y="3820052"/>
            <a:ext cx="360040" cy="1367068"/>
          </a:xfrm>
          <a:prstGeom prst="bentConnector3">
            <a:avLst>
              <a:gd name="adj1" fmla="val 1634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12" idx="7"/>
            <a:endCxn id="7" idx="0"/>
          </p:cNvCxnSpPr>
          <p:nvPr/>
        </p:nvCxnSpPr>
        <p:spPr>
          <a:xfrm rot="16200000" flipH="1" flipV="1">
            <a:off x="1969963" y="1853776"/>
            <a:ext cx="198397" cy="996765"/>
          </a:xfrm>
          <a:prstGeom prst="bentConnector3">
            <a:avLst>
              <a:gd name="adj1" fmla="val -9609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3" idx="5"/>
            <a:endCxn id="39" idx="2"/>
          </p:cNvCxnSpPr>
          <p:nvPr/>
        </p:nvCxnSpPr>
        <p:spPr>
          <a:xfrm rot="5400000" flipH="1">
            <a:off x="1877204" y="4071535"/>
            <a:ext cx="335885" cy="1069029"/>
          </a:xfrm>
          <a:prstGeom prst="bentConnector3">
            <a:avLst>
              <a:gd name="adj1" fmla="val -567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433146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82404" y="4950772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中間層→入力層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350033" y="1494743"/>
            <a:ext cx="3542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入力層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(x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,x</a:t>
            </a:r>
            <a:r>
              <a:rPr kumimoji="1" lang="en-US" altLang="ja-JP" sz="1200" baseline="-25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2 ..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から、経年劣化した分析対象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センサーデータをニューラルネットワークを通して、新品時の正常データと比較し、誤差</a:t>
            </a:r>
            <a:r>
              <a:rPr kumimoji="1"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 </a:t>
            </a:r>
            <a:r>
              <a:rPr kumimoji="1"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を算出する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算出された誤差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[error]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データを基にして、各層の重みを修正する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ja-JP" altLang="en-US" sz="1200" b="1" i="1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誤差の逆伝搬</a:t>
            </a:r>
            <a:r>
              <a:rPr lang="ja-JP" altLang="en-US" sz="1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en-US" altLang="ja-JP" sz="12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重みを修正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学習する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することにより、限りなく正常データに近い補正データ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を作り出すことが可能となる。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この補正データ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訓練データ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を、入力値に対する各層の重みとして加えることにより、分析対象データ（センサーデータ）にどのような状態変化が起きているか分析可能となる。</a:t>
            </a:r>
            <a:endParaRPr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SzPct val="75000"/>
              <a:buFont typeface="Wingdings" charset="2"/>
              <a:buChar char="l"/>
            </a:pP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つまり、ニューラルネットワーク上で訓練された重みデータ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補正データ</a:t>
            </a:r>
            <a:r>
              <a: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1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を利用して、故障検知や、品質分析に応用できることになる</a:t>
            </a:r>
            <a:endParaRPr kumimoji="1" lang="en-US" altLang="ja-JP" sz="1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017322" y="164863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017322" y="4961005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重みの修正</a:t>
            </a:r>
            <a:endParaRPr lang="en-US" altLang="ja-JP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出力</a:t>
            </a:r>
            <a:r>
              <a:rPr kumimoji="1" lang="ja-JP" altLang="en-US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層→中間層</a:t>
            </a:r>
            <a:r>
              <a:rPr kumimoji="1" lang="en-US" altLang="ja-JP" sz="12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endParaRPr kumimoji="1" lang="ja-JP" altLang="en-US" sz="1200" dirty="0">
              <a:solidFill>
                <a:srgbClr val="FF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3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64808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Appendix: CNN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アーキテクチャ</a:t>
            </a:r>
          </a:p>
        </p:txBody>
      </p:sp>
    </p:spTree>
    <p:extLst>
      <p:ext uri="{BB962C8B-B14F-4D97-AF65-F5344CB8AC3E}">
        <p14:creationId xmlns:p14="http://schemas.microsoft.com/office/powerpoint/2010/main" val="281338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38902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CerveloX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概要説明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85785" y="871524"/>
            <a:ext cx="846257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ja-JP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CerveloX</a:t>
            </a: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開発経緯</a:t>
            </a:r>
            <a:endParaRPr kumimoji="1"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ja-JP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CerveloX</a:t>
            </a: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開発ロードマップ</a:t>
            </a:r>
            <a:r>
              <a:rPr kumimoji="1" lang="ja-JP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2019/1</a:t>
            </a:r>
            <a:r>
              <a:rPr kumimoji="1" lang="ja-JP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～）</a:t>
            </a:r>
            <a:endParaRPr kumimoji="1" lang="en-US" altLang="ja-JP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ICR</a:t>
            </a: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拡張サービスへの統合</a:t>
            </a:r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 </a:t>
            </a:r>
            <a:r>
              <a:rPr kumimoji="1" lang="ja-JP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kumimoji="1" lang="en-US" altLang="ja-JP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2019/7</a:t>
            </a:r>
            <a:r>
              <a:rPr kumimoji="1" lang="ja-JP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～）</a:t>
            </a:r>
            <a:endParaRPr kumimoji="1" lang="en-US" altLang="ja-JP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US" altLang="ja-JP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indent="-457200"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デモ </a:t>
            </a:r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kumimoji="1"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事前説明</a:t>
            </a:r>
            <a:r>
              <a:rPr kumimoji="1" lang="en-US" altLang="ja-JP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</a:p>
          <a:p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ソフトウェア構成概要</a:t>
            </a:r>
            <a:endParaRPr lang="en-US" altLang="ja-JP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kumimoji="1"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kumimoji="1"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機能一覧</a:t>
            </a:r>
            <a:endParaRPr kumimoji="1" lang="en-US" altLang="ja-JP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デモシステム利用登録手順</a:t>
            </a:r>
            <a:endParaRPr lang="en-US" altLang="ja-JP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	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‐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デモ（新機能紹介）</a:t>
            </a:r>
            <a:endParaRPr lang="en-US" altLang="ja-JP" sz="2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Appendix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 アーキテクチャ</a:t>
            </a:r>
            <a:endParaRPr lang="en-US" altLang="ja-JP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627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5080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Cervelox</a:t>
            </a:r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開発に至る経緯</a:t>
            </a:r>
            <a:endParaRPr lang="ja-JP" altLang="en-US" sz="32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5925" y="926852"/>
            <a:ext cx="9074150" cy="501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endParaRPr lang="ja-JP" altLang="en-US" sz="16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560388" y="4385838"/>
            <a:ext cx="2447925" cy="860677"/>
          </a:xfrm>
          <a:prstGeom prst="homePlate">
            <a:avLst>
              <a:gd name="adj" fmla="val 32536"/>
            </a:avLst>
          </a:prstGeom>
          <a:solidFill>
            <a:schemeClr val="tx2">
              <a:lumMod val="40000"/>
              <a:lumOff val="60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中期経営計画</a:t>
            </a:r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AI,RPA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研究開発加速</a:t>
            </a:r>
            <a:endParaRPr lang="en-US" altLang="ja-JP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全社重要事業戦略へ</a:t>
            </a:r>
          </a:p>
        </p:txBody>
      </p:sp>
      <p:sp>
        <p:nvSpPr>
          <p:cNvPr id="13" name="ホームベース 7"/>
          <p:cNvSpPr>
            <a:spLocks noChangeArrowheads="1"/>
          </p:cNvSpPr>
          <p:nvPr/>
        </p:nvSpPr>
        <p:spPr bwMode="auto">
          <a:xfrm>
            <a:off x="2182807" y="3978016"/>
            <a:ext cx="2449512" cy="860677"/>
          </a:xfrm>
          <a:prstGeom prst="homePlate">
            <a:avLst>
              <a:gd name="adj" fmla="val 22375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en-US" altLang="ja-JP" sz="12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上期</a:t>
            </a:r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設立を見据えて、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SW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開発部を設立、メンバー選定を実施</a:t>
            </a:r>
            <a:endParaRPr lang="en-US" altLang="ja-JP" sz="1100" b="1" u="sng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219572" y="3503365"/>
            <a:ext cx="2447925" cy="820422"/>
          </a:xfrm>
          <a:prstGeom prst="homePlate">
            <a:avLst>
              <a:gd name="adj" fmla="val 25083"/>
            </a:avLst>
          </a:prstGeom>
          <a:solidFill>
            <a:schemeClr val="accent1">
              <a:lumMod val="75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【2018/</a:t>
            </a:r>
            <a:r>
              <a:rPr lang="ja-JP" altLang="en-US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下期</a:t>
            </a:r>
            <a:r>
              <a:rPr lang="en-US" altLang="ja-JP" sz="11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</a:p>
          <a:p>
            <a:pPr eaLnBrk="1" hangingPunct="1"/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AIB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設立、どんな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ソリューションを開発提供するかを決定、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b="1" u="sng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PoC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を開始</a:t>
            </a: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6176963" y="2870184"/>
            <a:ext cx="2303462" cy="826469"/>
          </a:xfrm>
          <a:prstGeom prst="homePlate">
            <a:avLst>
              <a:gd name="adj" fmla="val 28817"/>
            </a:avLst>
          </a:prstGeom>
          <a:solidFill>
            <a:schemeClr val="tx2">
              <a:lumMod val="75000"/>
            </a:schemeClr>
          </a:solidFill>
          <a:ln w="1270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ja-JP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【2018/Q3】</a:t>
            </a:r>
          </a:p>
          <a:p>
            <a:pPr>
              <a:defRPr/>
            </a:pPr>
            <a:r>
              <a:rPr lang="en-US" altLang="ja-JP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業務アプリ</a:t>
            </a:r>
            <a:r>
              <a:rPr lang="en-US" altLang="ja-JP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開発企画およびプロトタイプ開発開始</a:t>
            </a:r>
          </a:p>
        </p:txBody>
      </p:sp>
      <p:sp>
        <p:nvSpPr>
          <p:cNvPr id="16" name="ホームベース 9"/>
          <p:cNvSpPr>
            <a:spLocks noChangeArrowheads="1"/>
          </p:cNvSpPr>
          <p:nvPr/>
        </p:nvSpPr>
        <p:spPr bwMode="auto">
          <a:xfrm>
            <a:off x="7792741" y="1671143"/>
            <a:ext cx="1800225" cy="1320906"/>
          </a:xfrm>
          <a:prstGeom prst="homePlate">
            <a:avLst>
              <a:gd name="adj" fmla="val 19491"/>
            </a:avLst>
          </a:prstGeom>
          <a:gradFill rotWithShape="1">
            <a:gsLst>
              <a:gs pos="47000">
                <a:schemeClr val="accent5">
                  <a:lumMod val="75000"/>
                </a:schemeClr>
              </a:gs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accent5">
                <a:lumMod val="75000"/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en-US" altLang="ja-JP" sz="800" b="1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en-US" altLang="ja-JP" sz="1100" b="1" dirty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【2018</a:t>
            </a:r>
            <a:r>
              <a:rPr lang="ja-JP" altLang="en-US" sz="1100" b="1" dirty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末時点</a:t>
            </a:r>
            <a:r>
              <a:rPr lang="en-US" altLang="ja-JP" sz="1100" b="1" dirty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</a:p>
          <a:p>
            <a:pPr>
              <a:defRPr/>
            </a:pPr>
            <a:r>
              <a:rPr lang="en-US" altLang="ja-JP" sz="1100" b="1" u="sng" dirty="0" err="1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の域を超え、事業投入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製品化</a:t>
            </a:r>
            <a:r>
              <a:rPr lang="en-US" altLang="ja-JP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b="1" u="sng" dirty="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ができる可能性が高い。完成度が向上するにつれ、コスト削減効果が大きい。</a:t>
            </a:r>
            <a:endParaRPr lang="en-US" altLang="ja-JP" sz="1100" b="1" u="sng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120986" y="4109163"/>
            <a:ext cx="22195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2017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年末 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年、年初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096156" y="3545976"/>
            <a:ext cx="1332837" cy="5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endParaRPr lang="en-US" altLang="ja-JP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SW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開発部設立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139733" y="3081797"/>
            <a:ext cx="1800225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endParaRPr lang="en-US" altLang="ja-JP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ビジネス推進室 設立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6169665" y="2605570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</a:t>
            </a:r>
            <a:r>
              <a:rPr lang="en-US" altLang="ja-JP" sz="1200" i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PoC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開始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340614" y="1583623"/>
            <a:ext cx="1800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lang="ja-JP" altLang="en-US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現在</a:t>
            </a:r>
            <a:r>
              <a:rPr lang="en-US" altLang="ja-JP" sz="12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】2018/Q4</a:t>
            </a:r>
            <a:endParaRPr lang="ja-JP" altLang="en-US" sz="12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山形 37"/>
          <p:cNvSpPr/>
          <p:nvPr/>
        </p:nvSpPr>
        <p:spPr>
          <a:xfrm>
            <a:off x="533092" y="909470"/>
            <a:ext cx="1836000" cy="468000"/>
          </a:xfrm>
          <a:prstGeom prst="chevron">
            <a:avLst/>
          </a:prstGeom>
          <a:gradFill>
            <a:gsLst>
              <a:gs pos="12000">
                <a:schemeClr val="accent1">
                  <a:tint val="100000"/>
                  <a:shade val="100000"/>
                  <a:satMod val="130000"/>
                </a:schemeClr>
              </a:gs>
              <a:gs pos="40000">
                <a:schemeClr val="tx2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9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kumimoji="1" lang="ja-JP" altLang="en-US" sz="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186754" y="911742"/>
            <a:ext cx="2340000" cy="468000"/>
          </a:xfrm>
          <a:prstGeom prst="chevron">
            <a:avLst/>
          </a:prstGeom>
          <a:gradFill>
            <a:gsLst>
              <a:gs pos="33000">
                <a:schemeClr val="accent1">
                  <a:tint val="100000"/>
                  <a:shade val="100000"/>
                  <a:satMod val="130000"/>
                </a:schemeClr>
              </a:gs>
              <a:gs pos="67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5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16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kumimoji="1" lang="ja-JP" altLang="en-US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5375" y="914014"/>
            <a:ext cx="2592000" cy="468000"/>
          </a:xfrm>
          <a:prstGeom prst="chevron">
            <a:avLst/>
          </a:prstGeom>
          <a:gradFill>
            <a:gsLst>
              <a:gs pos="20000">
                <a:schemeClr val="tx2"/>
              </a:gs>
              <a:gs pos="73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1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2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 </a:t>
            </a:r>
            <a:r>
              <a:rPr kumimoji="1" lang="en-US" altLang="ja-JP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kumimoji="1" lang="ja-JP" altLang="en-US"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753225" y="909470"/>
            <a:ext cx="2916000" cy="468000"/>
          </a:xfrm>
          <a:prstGeom prst="chevron">
            <a:avLst/>
          </a:prstGeom>
          <a:gradFill>
            <a:gsLst>
              <a:gs pos="53000">
                <a:schemeClr val="tx2"/>
              </a:gs>
              <a:gs pos="8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2018</a:t>
            </a:r>
            <a:r>
              <a:rPr kumimoji="1" lang="ja-JP" alt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kumimoji="1" lang="ja-JP" altLang="en-US" sz="2800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kumimoji="1" lang="en-US" altLang="ja-JP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16122" y="1554714"/>
            <a:ext cx="4151163" cy="1512607"/>
            <a:chOff x="216122" y="1554714"/>
            <a:chExt cx="4151163" cy="1512607"/>
          </a:xfrm>
        </p:grpSpPr>
        <p:sp>
          <p:nvSpPr>
            <p:cNvPr id="26" name="角丸四角形吹き出し 25"/>
            <p:cNvSpPr/>
            <p:nvPr/>
          </p:nvSpPr>
          <p:spPr>
            <a:xfrm>
              <a:off x="216122" y="1554714"/>
              <a:ext cx="4151163" cy="1512607"/>
            </a:xfrm>
            <a:prstGeom prst="wedgeRoundRectCallout">
              <a:avLst>
                <a:gd name="adj1" fmla="val 8386"/>
                <a:gd name="adj2" fmla="val 79088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188" y="1686853"/>
              <a:ext cx="4008103" cy="1368532"/>
            </a:xfrm>
            <a:prstGeom prst="rect">
              <a:avLst/>
            </a:prstGeom>
          </p:spPr>
        </p:pic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332333" y="1651056"/>
            <a:ext cx="1800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 設計製造ソリューション展へ出展 </a:t>
            </a:r>
            <a:endParaRPr lang="en-US" altLang="ja-JP" sz="11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文書自動分類</a:t>
            </a:r>
            <a:endParaRPr lang="en-US" altLang="ja-JP" sz="11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図面表分類</a:t>
            </a:r>
            <a:endParaRPr lang="en-US" altLang="ja-JP" sz="1100" i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200"/>
              </a:spcBef>
              <a:defRPr/>
            </a:pP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₋</a:t>
            </a:r>
            <a:r>
              <a:rPr lang="en-US" altLang="ja-JP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AI </a:t>
            </a:r>
            <a:r>
              <a:rPr lang="ja-JP" altLang="en-US" sz="1100" i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図面用粗抽出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4731037" y="4756593"/>
            <a:ext cx="2476856" cy="1444781"/>
            <a:chOff x="4731037" y="4756593"/>
            <a:chExt cx="2476856" cy="1444781"/>
          </a:xfrm>
        </p:grpSpPr>
        <p:sp>
          <p:nvSpPr>
            <p:cNvPr id="30" name="角丸四角形吹き出し 29"/>
            <p:cNvSpPr/>
            <p:nvPr/>
          </p:nvSpPr>
          <p:spPr>
            <a:xfrm>
              <a:off x="4731037" y="4756593"/>
              <a:ext cx="2476856" cy="1444781"/>
            </a:xfrm>
            <a:prstGeom prst="wedgeRoundRectCallout">
              <a:avLst>
                <a:gd name="adj1" fmla="val -25736"/>
                <a:gd name="adj2" fmla="val -85059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586" y="4777065"/>
              <a:ext cx="2283889" cy="1360796"/>
            </a:xfrm>
            <a:prstGeom prst="rect">
              <a:avLst/>
            </a:prstGeom>
          </p:spPr>
        </p:pic>
      </p:grp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4347835" y="5769303"/>
            <a:ext cx="1211865" cy="70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ts val="350"/>
              </a:spcBef>
              <a:defRPr/>
            </a:pP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6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350"/>
              </a:spcBef>
              <a:defRPr/>
            </a:pP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AI-OCR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1100" dirty="0" err="1">
                <a:ea typeface="メイリオ" pitchFamily="50" charset="-128"/>
                <a:cs typeface="メイリオ" pitchFamily="50" charset="-128"/>
              </a:rPr>
              <a:t>PoC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ts val="350"/>
              </a:spcBef>
              <a:defRPr/>
            </a:pP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企画（計画）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7331668" y="4038835"/>
            <a:ext cx="2476856" cy="1444781"/>
            <a:chOff x="7331668" y="4038835"/>
            <a:chExt cx="2476856" cy="1444781"/>
          </a:xfrm>
        </p:grpSpPr>
        <p:sp>
          <p:nvSpPr>
            <p:cNvPr id="29" name="角丸四角形吹き出し 28"/>
            <p:cNvSpPr/>
            <p:nvPr/>
          </p:nvSpPr>
          <p:spPr>
            <a:xfrm>
              <a:off x="7331668" y="4038835"/>
              <a:ext cx="2476856" cy="1444781"/>
            </a:xfrm>
            <a:prstGeom prst="wedgeRoundRectCallout">
              <a:avLst>
                <a:gd name="adj1" fmla="val -27820"/>
                <a:gd name="adj2" fmla="val -82507"/>
                <a:gd name="adj3" fmla="val 16667"/>
              </a:avLst>
            </a:prstGeom>
            <a:solidFill>
              <a:schemeClr val="bg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ja-JP" altLang="en-US" sz="1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7916" y="4123726"/>
              <a:ext cx="2346204" cy="1300458"/>
            </a:xfrm>
            <a:prstGeom prst="rect">
              <a:avLst/>
            </a:prstGeom>
          </p:spPr>
        </p:pic>
      </p:grp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7428540" y="5547774"/>
            <a:ext cx="2348755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年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10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月～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業務アプリケーション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製造業向け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AI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ツール</a:t>
            </a:r>
            <a:r>
              <a:rPr lang="en-US" altLang="ja-JP" sz="1100" dirty="0"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1100" dirty="0">
                <a:ea typeface="メイリオ" pitchFamily="50" charset="-128"/>
                <a:cs typeface="メイリオ" pitchFamily="50" charset="-128"/>
              </a:rPr>
              <a:t>企画およびプロトタイプ開発開始</a:t>
            </a:r>
            <a:endParaRPr lang="en-US" altLang="ja-JP" sz="1100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00722" y="5660510"/>
            <a:ext cx="1019109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4" name="角丸四角形 33"/>
          <p:cNvSpPr/>
          <p:nvPr/>
        </p:nvSpPr>
        <p:spPr>
          <a:xfrm>
            <a:off x="295972" y="5939910"/>
            <a:ext cx="823144" cy="355179"/>
          </a:xfrm>
          <a:prstGeom prst="roundRect">
            <a:avLst/>
          </a:prstGeom>
          <a:gradFill>
            <a:gsLst>
              <a:gs pos="66694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</a:p>
          <a:p>
            <a:pPr algn="ctr">
              <a:defRPr/>
            </a:pPr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(IRM)</a:t>
            </a:r>
            <a:endParaRPr lang="ja-JP" altLang="en-US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1394657" y="5674158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91648" y="5652880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保管・検索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1453395" y="5905790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Image</a:t>
            </a:r>
          </a:p>
          <a:p>
            <a:pPr algn="ctr">
              <a:defRPr/>
            </a:pPr>
            <a:r>
              <a:rPr lang="en-US" altLang="ja-JP" sz="105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Focus Ⅱ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8995" y="5657501"/>
            <a:ext cx="101983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判断の自動化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570641" y="5683254"/>
            <a:ext cx="1003107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1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588104" y="5655152"/>
            <a:ext cx="8621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050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基盤</a:t>
            </a:r>
            <a:endParaRPr lang="en-US" altLang="ja-JP" sz="105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2629379" y="5908062"/>
            <a:ext cx="820826" cy="404508"/>
          </a:xfrm>
          <a:prstGeom prst="round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960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</a:p>
        </p:txBody>
      </p:sp>
      <p:sp>
        <p:nvSpPr>
          <p:cNvPr id="47" name="Text Box 38"/>
          <p:cNvSpPr txBox="1">
            <a:spLocks noChangeArrowheads="1"/>
          </p:cNvSpPr>
          <p:nvPr/>
        </p:nvSpPr>
        <p:spPr bwMode="auto">
          <a:xfrm>
            <a:off x="161089" y="5410267"/>
            <a:ext cx="35511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200" dirty="0">
                <a:latin typeface="Arial" charset="0"/>
                <a:ea typeface="メイリオ" pitchFamily="50" charset="-128"/>
                <a:cs typeface="メイリオ" pitchFamily="50" charset="-128"/>
              </a:rPr>
              <a:t>2018</a:t>
            </a:r>
            <a:r>
              <a:rPr lang="ja-JP" altLang="en-US" sz="1200" dirty="0">
                <a:latin typeface="Arial" charset="0"/>
                <a:ea typeface="メイリオ" pitchFamily="50" charset="-128"/>
                <a:cs typeface="メイリオ" pitchFamily="50" charset="-128"/>
              </a:rPr>
              <a:t>年</a:t>
            </a:r>
            <a:r>
              <a:rPr lang="ja-JP" altLang="en-US" sz="1200" dirty="0">
                <a:ea typeface="メイリオ" pitchFamily="50" charset="-128"/>
                <a:cs typeface="メイリオ" pitchFamily="50" charset="-128"/>
              </a:rPr>
              <a:t>、その他、企画開発および提案</a:t>
            </a:r>
            <a:endParaRPr lang="en-US" altLang="ja-JP" sz="1200" dirty="0">
              <a:latin typeface="Arial" charset="0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85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4538" y="950560"/>
            <a:ext cx="8376138" cy="46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defTabSz="455613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0576" eaLnBrk="1" hangingPunct="1">
              <a:lnSpc>
                <a:spcPct val="150000"/>
              </a:lnSpc>
              <a:buClr>
                <a:srgbClr val="1F497D"/>
              </a:buClr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0576" eaLnBrk="1" hangingPunct="1">
              <a:lnSpc>
                <a:spcPct val="150000"/>
              </a:lnSpc>
              <a:buClr>
                <a:srgbClr val="1F497D"/>
              </a:buClr>
              <a:buFont typeface="Wingdings" panose="05000000000000000000" pitchFamily="2" charset="2"/>
              <a:buChar char="n"/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0576" eaLnBrk="1" hangingPunct="1">
              <a:lnSpc>
                <a:spcPct val="150000"/>
              </a:lnSpc>
              <a:buClr>
                <a:srgbClr val="1F497D"/>
              </a:buClr>
              <a:buFont typeface="Wingdings" panose="05000000000000000000" pitchFamily="2" charset="2"/>
              <a:buChar char="n"/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0576" eaLnBrk="1" hangingPunct="1">
              <a:lnSpc>
                <a:spcPct val="150000"/>
              </a:lnSpc>
              <a:buClr>
                <a:srgbClr val="1F497D"/>
              </a:buClr>
              <a:buFont typeface="Wingdings" panose="05000000000000000000" pitchFamily="2" charset="2"/>
              <a:buChar char="n"/>
            </a:pPr>
            <a:endParaRPr lang="ja-JP" altLang="en-US" sz="1477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ホームベース 1"/>
          <p:cNvSpPr>
            <a:spLocks noChangeArrowheads="1"/>
          </p:cNvSpPr>
          <p:nvPr/>
        </p:nvSpPr>
        <p:spPr bwMode="auto">
          <a:xfrm>
            <a:off x="797497" y="5420520"/>
            <a:ext cx="3706734" cy="398769"/>
          </a:xfrm>
          <a:prstGeom prst="homePlate">
            <a:avLst>
              <a:gd name="adj" fmla="val 32536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テキストライン抽出</a:t>
            </a:r>
            <a:endParaRPr lang="en-US" altLang="ja-JP" sz="1015" b="1" u="sng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＋ ルール（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Drools</a:t>
            </a:r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015" b="1" u="sng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ホームベース 8"/>
          <p:cNvSpPr>
            <a:spLocks noChangeArrowheads="1"/>
          </p:cNvSpPr>
          <p:nvPr/>
        </p:nvSpPr>
        <p:spPr bwMode="auto">
          <a:xfrm>
            <a:off x="4618188" y="5041470"/>
            <a:ext cx="2126769" cy="398769"/>
          </a:xfrm>
          <a:prstGeom prst="homePlate">
            <a:avLst>
              <a:gd name="adj" fmla="val 25083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テキストライン抽出</a:t>
            </a:r>
            <a:endParaRPr lang="en-US" altLang="ja-JP" sz="1015" b="1" u="sng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422041" eaLnBrk="1" hangingPunct="1"/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＋ 簡易ルール（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Corpus</a:t>
            </a:r>
            <a:r>
              <a:rPr lang="ja-JP" altLang="en-US" sz="1015" b="1" u="sng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5" name="ホームベース 14"/>
          <p:cNvSpPr>
            <a:spLocks noChangeArrowheads="1"/>
          </p:cNvSpPr>
          <p:nvPr/>
        </p:nvSpPr>
        <p:spPr bwMode="auto">
          <a:xfrm>
            <a:off x="7161272" y="4451434"/>
            <a:ext cx="2126273" cy="684000"/>
          </a:xfrm>
          <a:prstGeom prst="homePlate">
            <a:avLst>
              <a:gd name="adj" fmla="val 2881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/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テキストライン抽出</a:t>
            </a:r>
            <a:endParaRPr lang="en-US" altLang="ja-JP" sz="1015" b="1" u="sng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 レイアウト解析</a:t>
            </a:r>
            <a:endParaRPr lang="en-US" altLang="ja-JP" sz="1015" b="1" u="sng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 活字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OCR</a:t>
            </a:r>
          </a:p>
          <a:p>
            <a:pPr defTabSz="422041">
              <a:defRPr/>
            </a:pP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 簡易ルール（</a:t>
            </a:r>
            <a:r>
              <a:rPr lang="en-US" altLang="ja-JP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Corpus+α</a:t>
            </a:r>
            <a:r>
              <a:rPr lang="ja-JP" altLang="en-US" sz="1015" b="1" u="sng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38" name="山形 37"/>
          <p:cNvSpPr/>
          <p:nvPr/>
        </p:nvSpPr>
        <p:spPr>
          <a:xfrm>
            <a:off x="736531" y="948362"/>
            <a:ext cx="1694769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8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8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lang="ja-JP" altLang="en-US" sz="8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9" name="山形 38"/>
          <p:cNvSpPr/>
          <p:nvPr/>
        </p:nvSpPr>
        <p:spPr>
          <a:xfrm>
            <a:off x="2307102" y="936611"/>
            <a:ext cx="2160000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385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1477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1477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477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lang="ja-JP" altLang="en-US" sz="1477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0" name="山形 39"/>
          <p:cNvSpPr/>
          <p:nvPr/>
        </p:nvSpPr>
        <p:spPr>
          <a:xfrm>
            <a:off x="4340125" y="938708"/>
            <a:ext cx="2392615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939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0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0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0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lang="ja-JP" altLang="en-US" sz="20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608447" y="940813"/>
            <a:ext cx="2691692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400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lang="ja-JP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25" name="直線コネクタ 24"/>
          <p:cNvCxnSpPr>
            <a:stCxn id="40" idx="1"/>
            <a:endCxn id="40" idx="1"/>
          </p:cNvCxnSpPr>
          <p:nvPr/>
        </p:nvCxnSpPr>
        <p:spPr>
          <a:xfrm>
            <a:off x="4526774" y="1104862"/>
            <a:ext cx="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2" idx="3"/>
            <a:endCxn id="40" idx="1"/>
          </p:cNvCxnSpPr>
          <p:nvPr/>
        </p:nvCxnSpPr>
        <p:spPr>
          <a:xfrm flipV="1">
            <a:off x="4504232" y="1104863"/>
            <a:ext cx="22543" cy="4500753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3"/>
            <a:endCxn id="14" idx="3"/>
          </p:cNvCxnSpPr>
          <p:nvPr/>
        </p:nvCxnSpPr>
        <p:spPr>
          <a:xfrm flipH="1">
            <a:off x="6744958" y="1104864"/>
            <a:ext cx="8279" cy="4135991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24" idx="3"/>
            <a:endCxn id="15" idx="3"/>
          </p:cNvCxnSpPr>
          <p:nvPr/>
        </p:nvCxnSpPr>
        <p:spPr>
          <a:xfrm flipH="1">
            <a:off x="9287546" y="1106967"/>
            <a:ext cx="12595" cy="3676774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/>
          <p:cNvSpPr/>
          <p:nvPr/>
        </p:nvSpPr>
        <p:spPr>
          <a:xfrm>
            <a:off x="795400" y="2096654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テキストライン抽出（精度：</a:t>
            </a:r>
            <a:r>
              <a:rPr lang="en-US" altLang="ja-JP" sz="9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80%</a:t>
            </a:r>
            <a:r>
              <a:rPr lang="ja-JP" altLang="en-US" sz="9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以上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テキスト矩形認識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(Bounding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Box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テキスト矩形位置特定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795878" y="2804237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レイアウト解析（精度：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50%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罫線検出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ja-JP" altLang="en-US" sz="90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 </a:t>
            </a:r>
            <a:r>
              <a:rPr lang="en-US" altLang="ja-JP" sz="9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+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b="1" i="1" dirty="0">
                <a:solidFill>
                  <a:schemeClr val="accent1">
                    <a:lumMod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(* API (I/F))</a:t>
            </a:r>
            <a:endParaRPr lang="ja-JP" altLang="en-US" sz="900" b="1" i="1" dirty="0">
              <a:solidFill>
                <a:schemeClr val="accent1">
                  <a:lumMod val="50000"/>
                </a:schemeClr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795398" y="3511820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機能</a:t>
            </a:r>
            <a:r>
              <a:rPr lang="ja-JP" altLang="en-US" sz="9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</a:rPr>
              <a:t>（未着手）</a:t>
            </a:r>
            <a:endParaRPr lang="en-US" altLang="ja-JP" sz="9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活字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手書き</a:t>
            </a: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" name="カギ線コネクタ 4"/>
          <p:cNvCxnSpPr>
            <a:stCxn id="2" idx="1"/>
            <a:endCxn id="12" idx="1"/>
          </p:cNvCxnSpPr>
          <p:nvPr/>
        </p:nvCxnSpPr>
        <p:spPr>
          <a:xfrm rot="10800000" flipH="1" flipV="1">
            <a:off x="795400" y="2379116"/>
            <a:ext cx="2097" cy="3226501"/>
          </a:xfrm>
          <a:prstGeom prst="bentConnector3">
            <a:avLst>
              <a:gd name="adj1" fmla="val -10061620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20" idx="1"/>
          </p:cNvCxnSpPr>
          <p:nvPr/>
        </p:nvCxnSpPr>
        <p:spPr>
          <a:xfrm flipH="1">
            <a:off x="572067" y="3086697"/>
            <a:ext cx="223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572066" y="3831273"/>
            <a:ext cx="2133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795398" y="4220369"/>
            <a:ext cx="2392615" cy="564923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非定型 帳票 認識ルール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ルール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(Drools)</a:t>
            </a:r>
            <a:endParaRPr lang="en-US" altLang="ja-JP" sz="9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3739125" y="1764912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テキストライン抽出（精度：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90%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 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テキスト矩形認識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(Bounding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Box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 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テキスト矩形位置特定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3739603" y="2472495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レイアウト解析（精度：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60%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罫線検出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レイアウト解析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3739123" y="3192676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機能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50%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b="1" dirty="0">
              <a:solidFill>
                <a:srgbClr val="4F81BD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活字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手書き</a:t>
            </a: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35" name="直線矢印コネクタ 34"/>
          <p:cNvCxnSpPr>
            <a:stCxn id="33" idx="1"/>
          </p:cNvCxnSpPr>
          <p:nvPr/>
        </p:nvCxnSpPr>
        <p:spPr>
          <a:xfrm flipH="1">
            <a:off x="3515792" y="2754956"/>
            <a:ext cx="223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534688" y="3486933"/>
            <a:ext cx="2133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3739123" y="3888627"/>
            <a:ext cx="2392615" cy="564923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非定型 帳票 認識ルール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簡易ルール適用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(Corpus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endParaRPr lang="en-US" altLang="ja-JP" sz="9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8" name="カギ線コネクタ 17"/>
          <p:cNvCxnSpPr>
            <a:stCxn id="32" idx="1"/>
            <a:endCxn id="14" idx="1"/>
          </p:cNvCxnSpPr>
          <p:nvPr/>
        </p:nvCxnSpPr>
        <p:spPr>
          <a:xfrm rot="10800000" flipH="1" flipV="1">
            <a:off x="3739123" y="2047374"/>
            <a:ext cx="879064" cy="3193481"/>
          </a:xfrm>
          <a:prstGeom prst="bentConnector3">
            <a:avLst>
              <a:gd name="adj1" fmla="val -24005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角丸四角形 42"/>
          <p:cNvSpPr/>
          <p:nvPr/>
        </p:nvSpPr>
        <p:spPr>
          <a:xfrm>
            <a:off x="6645062" y="1452056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テキストライン抽出（精度：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95%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テキスト矩形認識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(Bounding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Box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テキスト矩形位置特定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645540" y="2159638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レイアウト解析（精度：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75%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罫線検出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レイアウト解析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645060" y="2867221"/>
            <a:ext cx="2392615" cy="564923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ORC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機能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（精度：</a:t>
            </a:r>
            <a:r>
              <a:rPr lang="en-US" altLang="ja-JP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70%</a:t>
            </a:r>
            <a:r>
              <a:rPr lang="ja-JP" altLang="en-US" sz="900" b="1" dirty="0">
                <a:solidFill>
                  <a:srgbClr val="4F81BD"/>
                </a:solidFill>
                <a:latin typeface="メイリオ" pitchFamily="50" charset="-128"/>
                <a:ea typeface="メイリオ" pitchFamily="50" charset="-128"/>
              </a:rPr>
              <a:t>以上）</a:t>
            </a:r>
            <a:endParaRPr lang="en-US" altLang="ja-JP" sz="9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活字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手書き</a:t>
            </a: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OCR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645060" y="3575770"/>
            <a:ext cx="2392615" cy="564923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22041"/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非定型 帳票 認識ルール</a:t>
            </a:r>
            <a:endParaRPr lang="en-US" altLang="ja-JP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  <a:p>
            <a:pPr defTabSz="422041"/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-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 簡易ルール適用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(Corpus</a:t>
            </a:r>
            <a:r>
              <a:rPr lang="ja-JP" altLang="en-US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+α=</a:t>
            </a:r>
            <a:r>
              <a:rPr lang="en-US" altLang="ja-JP" sz="900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AI</a:t>
            </a:r>
            <a:r>
              <a:rPr lang="ja-JP" altLang="en-US" sz="900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化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endParaRPr lang="en-US" altLang="ja-JP" sz="9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50" name="カギ線コネクタ 49"/>
          <p:cNvCxnSpPr>
            <a:stCxn id="43" idx="1"/>
            <a:endCxn id="15" idx="1"/>
          </p:cNvCxnSpPr>
          <p:nvPr/>
        </p:nvCxnSpPr>
        <p:spPr>
          <a:xfrm rot="10800000" flipH="1" flipV="1">
            <a:off x="6645061" y="1734517"/>
            <a:ext cx="516210" cy="3049225"/>
          </a:xfrm>
          <a:prstGeom prst="bentConnector3">
            <a:avLst>
              <a:gd name="adj1" fmla="val -40878"/>
            </a:avLst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6428024" y="2435803"/>
            <a:ext cx="2238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H="1">
            <a:off x="6446921" y="3167780"/>
            <a:ext cx="21331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689647" y="5142165"/>
            <a:ext cx="103906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[Phase</a:t>
            </a:r>
            <a:r>
              <a:rPr lang="ja-JP" altLang="en-US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1]</a:t>
            </a:r>
            <a:endParaRPr lang="ja-JP" altLang="en-US" sz="1292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508930" y="4764633"/>
            <a:ext cx="103906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[Phase</a:t>
            </a:r>
            <a:r>
              <a:rPr lang="ja-JP" altLang="en-US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2]</a:t>
            </a:r>
            <a:endParaRPr lang="ja-JP" altLang="en-US" sz="1292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49522" y="5157272"/>
            <a:ext cx="103906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[Phase</a:t>
            </a:r>
            <a:r>
              <a:rPr lang="ja-JP" altLang="en-US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292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3]</a:t>
            </a:r>
            <a:endParaRPr lang="ja-JP" altLang="en-US" sz="1292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1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78316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Cervelox</a:t>
            </a:r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開発ロードマップ</a:t>
            </a:r>
            <a:r>
              <a:rPr lang="ja-JP" altLang="en-US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～）</a:t>
            </a:r>
            <a:endParaRPr lang="ja-JP" altLang="en-US" sz="3200" b="1" i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85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 125"/>
          <p:cNvSpPr/>
          <p:nvPr/>
        </p:nvSpPr>
        <p:spPr>
          <a:xfrm>
            <a:off x="6212154" y="3280485"/>
            <a:ext cx="1544789" cy="269169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25" name="円柱 124"/>
          <p:cNvSpPr/>
          <p:nvPr/>
        </p:nvSpPr>
        <p:spPr>
          <a:xfrm>
            <a:off x="7240473" y="3583672"/>
            <a:ext cx="265846" cy="1656000"/>
          </a:xfrm>
          <a:prstGeom prst="can">
            <a:avLst/>
          </a:prstGeom>
          <a:gradFill>
            <a:gsLst>
              <a:gs pos="0">
                <a:srgbClr val="1B85AD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926823" y="3755226"/>
            <a:ext cx="930462" cy="30235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18" name="円柱 17"/>
          <p:cNvSpPr/>
          <p:nvPr/>
        </p:nvSpPr>
        <p:spPr>
          <a:xfrm>
            <a:off x="1577799" y="1590400"/>
            <a:ext cx="557250" cy="1420336"/>
          </a:xfrm>
          <a:prstGeom prst="can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4" name="山形 3"/>
          <p:cNvSpPr/>
          <p:nvPr/>
        </p:nvSpPr>
        <p:spPr>
          <a:xfrm>
            <a:off x="740345" y="951466"/>
            <a:ext cx="1694769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8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8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8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Q1</a:t>
            </a:r>
            <a:endParaRPr lang="ja-JP" altLang="en-US" sz="8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>
            <a:off x="2313430" y="961119"/>
            <a:ext cx="2160000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385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1477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1477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1477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Q2</a:t>
            </a:r>
            <a:endParaRPr lang="ja-JP" altLang="en-US" sz="1477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4346333" y="963216"/>
            <a:ext cx="2392615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1939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031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031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031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Q3</a:t>
            </a:r>
            <a:endParaRPr lang="ja-JP" altLang="en-US" sz="2031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6608447" y="965321"/>
            <a:ext cx="2691692" cy="332308"/>
          </a:xfrm>
          <a:prstGeom prst="chevron">
            <a:avLst/>
          </a:prstGeom>
          <a:solidFill>
            <a:srgbClr val="1B85A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2019</a:t>
            </a:r>
            <a:r>
              <a:rPr lang="ja-JP" altLang="en-US" sz="2400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年</a:t>
            </a:r>
            <a:r>
              <a:rPr lang="ja-JP" altLang="en-US" sz="2400" b="1" i="1" dirty="0"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Q4</a:t>
            </a:r>
            <a:endParaRPr lang="ja-JP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8" name="直線コネクタ 7"/>
          <p:cNvCxnSpPr>
            <a:stCxn id="6" idx="1"/>
            <a:endCxn id="6" idx="1"/>
          </p:cNvCxnSpPr>
          <p:nvPr/>
        </p:nvCxnSpPr>
        <p:spPr>
          <a:xfrm>
            <a:off x="4512487" y="1129370"/>
            <a:ext cx="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44" descr="Note Book Computer s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86" y="1665899"/>
            <a:ext cx="506987" cy="4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5" descr="pc-new-sm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22" y="2257570"/>
            <a:ext cx="433115" cy="63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7" descr="1U server many_s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40" y="2442785"/>
            <a:ext cx="495310" cy="5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Message Bus 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11339" y="2152369"/>
            <a:ext cx="551312" cy="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2884751" y="1546217"/>
            <a:ext cx="1063385" cy="20503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endParaRPr lang="ja-JP" altLang="en-US" sz="1662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905267" y="1530099"/>
            <a:ext cx="875561" cy="262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991704" y="1777464"/>
            <a:ext cx="849923" cy="498231"/>
          </a:xfrm>
          <a:prstGeom prst="roundRect">
            <a:avLst/>
          </a:prstGeom>
          <a:gradFill>
            <a:gsLst>
              <a:gs pos="617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定型認識</a:t>
            </a:r>
            <a:endParaRPr lang="en-US" altLang="ja-JP" sz="1108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defTabSz="422041">
              <a:defRPr/>
            </a:pPr>
            <a:r>
              <a:rPr lang="en-US" altLang="ja-JP" sz="1015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(XDR-Ⅲ)</a:t>
            </a:r>
            <a:endParaRPr lang="ja-JP" altLang="en-US" sz="1015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996272" y="2363267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ja-JP" altLang="en-US" sz="1108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0" name="直線矢印コネクタ 19"/>
          <p:cNvCxnSpPr>
            <a:stCxn id="18" idx="4"/>
            <a:endCxn id="13" idx="2"/>
          </p:cNvCxnSpPr>
          <p:nvPr/>
        </p:nvCxnSpPr>
        <p:spPr>
          <a:xfrm>
            <a:off x="2135048" y="2300569"/>
            <a:ext cx="202652" cy="109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9" idx="3"/>
            <a:endCxn id="18" idx="2"/>
          </p:cNvCxnSpPr>
          <p:nvPr/>
        </p:nvCxnSpPr>
        <p:spPr>
          <a:xfrm>
            <a:off x="1252273" y="1908261"/>
            <a:ext cx="325527" cy="392308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0" idx="3"/>
            <a:endCxn id="18" idx="2"/>
          </p:cNvCxnSpPr>
          <p:nvPr/>
        </p:nvCxnSpPr>
        <p:spPr>
          <a:xfrm flipV="1">
            <a:off x="1246637" y="2300570"/>
            <a:ext cx="331163" cy="273741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3" idx="0"/>
            <a:endCxn id="16" idx="1"/>
          </p:cNvCxnSpPr>
          <p:nvPr/>
        </p:nvCxnSpPr>
        <p:spPr>
          <a:xfrm flipV="1">
            <a:off x="2636291" y="2026578"/>
            <a:ext cx="355413" cy="275084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3" idx="0"/>
            <a:endCxn id="17" idx="1"/>
          </p:cNvCxnSpPr>
          <p:nvPr/>
        </p:nvCxnSpPr>
        <p:spPr>
          <a:xfrm>
            <a:off x="2636289" y="2301663"/>
            <a:ext cx="359982" cy="31071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828700" y="1292835"/>
            <a:ext cx="692818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</a:p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Clients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586676" y="1433512"/>
            <a:ext cx="553357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422041">
              <a:defRPr/>
            </a:pP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2998370" y="2951172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非定型</a:t>
            </a:r>
            <a:r>
              <a:rPr lang="en-US" altLang="ja-JP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,AIB</a:t>
            </a:r>
          </a:p>
          <a:p>
            <a:pPr algn="ctr" defTabSz="422041">
              <a:defRPr/>
            </a:pPr>
            <a:r>
              <a:rPr lang="en-US" altLang="ja-JP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ja-JP" altLang="en-US" sz="923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右矢印 32"/>
          <p:cNvSpPr/>
          <p:nvPr/>
        </p:nvSpPr>
        <p:spPr>
          <a:xfrm>
            <a:off x="1665987" y="1939908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4" name="右矢印 33"/>
          <p:cNvSpPr/>
          <p:nvPr/>
        </p:nvSpPr>
        <p:spPr>
          <a:xfrm flipH="1">
            <a:off x="1649187" y="2231762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583076" y="1813924"/>
            <a:ext cx="559769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prstClr val="white">
                    <a:lumMod val="50000"/>
                  </a:prstClr>
                </a:solidFill>
              </a:rPr>
              <a:t>Request</a:t>
            </a:r>
            <a:endParaRPr lang="ja-JP" altLang="en-US" sz="738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585171" y="2099480"/>
            <a:ext cx="6383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srgbClr val="1F497D"/>
                </a:solidFill>
              </a:rPr>
              <a:t>Response</a:t>
            </a:r>
            <a:endParaRPr lang="ja-JP" altLang="en-US" sz="738" b="1" dirty="0">
              <a:solidFill>
                <a:srgbClr val="1F497D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88" y="3832390"/>
            <a:ext cx="806169" cy="149598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926823" y="4178517"/>
            <a:ext cx="930462" cy="30235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969" b="1" dirty="0" err="1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EduLab</a:t>
            </a:r>
            <a:endParaRPr lang="ja-JP" altLang="en-US" sz="969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44" name="Picture 28" descr="Message Bus 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19736" y="3981175"/>
            <a:ext cx="551312" cy="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12" idx="3"/>
            <a:endCxn id="44" idx="2"/>
          </p:cNvCxnSpPr>
          <p:nvPr/>
        </p:nvCxnSpPr>
        <p:spPr>
          <a:xfrm>
            <a:off x="2122451" y="2721817"/>
            <a:ext cx="223647" cy="1408652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44" idx="0"/>
            <a:endCxn id="39" idx="1"/>
          </p:cNvCxnSpPr>
          <p:nvPr/>
        </p:nvCxnSpPr>
        <p:spPr>
          <a:xfrm>
            <a:off x="2644686" y="4130470"/>
            <a:ext cx="282138" cy="199223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44" idx="0"/>
            <a:endCxn id="38" idx="1"/>
          </p:cNvCxnSpPr>
          <p:nvPr/>
        </p:nvCxnSpPr>
        <p:spPr>
          <a:xfrm flipV="1">
            <a:off x="2644686" y="3906401"/>
            <a:ext cx="282138" cy="22406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1757087" y="3597744"/>
            <a:ext cx="946093" cy="2485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422041"/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個別ドライバ</a:t>
            </a:r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015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星 5 57"/>
          <p:cNvSpPr/>
          <p:nvPr/>
        </p:nvSpPr>
        <p:spPr>
          <a:xfrm>
            <a:off x="2741219" y="3014163"/>
            <a:ext cx="229699" cy="249115"/>
          </a:xfrm>
          <a:prstGeom prst="star5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1071" y="3080021"/>
            <a:ext cx="1500732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[AIB AI-OCR]</a:t>
            </a:r>
          </a:p>
          <a:p>
            <a:pPr defTabSz="422041"/>
            <a:r>
              <a:rPr lang="ja-JP" altLang="en-US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ICR</a:t>
            </a:r>
            <a:r>
              <a:rPr lang="ja-JP" altLang="en-US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サーバへの組込み</a:t>
            </a:r>
            <a:endParaRPr lang="en-US" altLang="ja-JP" sz="1108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10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・ルールによる制御</a:t>
            </a:r>
          </a:p>
        </p:txBody>
      </p:sp>
      <p:cxnSp>
        <p:nvCxnSpPr>
          <p:cNvPr id="63" name="直線矢印コネクタ 62"/>
          <p:cNvCxnSpPr>
            <a:stCxn id="61" idx="3"/>
            <a:endCxn id="58" idx="1"/>
          </p:cNvCxnSpPr>
          <p:nvPr/>
        </p:nvCxnSpPr>
        <p:spPr>
          <a:xfrm flipV="1">
            <a:off x="2035504" y="3109317"/>
            <a:ext cx="705715" cy="2690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01463" y="4679960"/>
            <a:ext cx="3330592" cy="10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[2019(Q1~Q3)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統合基盤構想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外部ベンダおよび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AIB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内製版の各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さらに既存システム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(ex.. </a:t>
            </a:r>
            <a:r>
              <a:rPr lang="en-US" altLang="ja-JP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XDRⅢ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を、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(ICR</a:t>
            </a:r>
            <a:r>
              <a:rPr lang="ja-JP" altLang="en-US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拡張サービス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として統合する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計画をスタートさせる。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>
            <a:off x="4286361" y="1577803"/>
            <a:ext cx="0" cy="42233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7104721" y="4786145"/>
            <a:ext cx="551754" cy="2485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422041"/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[ESB]</a:t>
            </a:r>
            <a:endParaRPr lang="ja-JP" altLang="en-US" sz="1015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円柱 72"/>
          <p:cNvSpPr/>
          <p:nvPr/>
        </p:nvSpPr>
        <p:spPr>
          <a:xfrm>
            <a:off x="6442708" y="3561541"/>
            <a:ext cx="557250" cy="2259692"/>
          </a:xfrm>
          <a:prstGeom prst="can">
            <a:avLst/>
          </a:prstGeom>
          <a:gradFill>
            <a:gsLst>
              <a:gs pos="0">
                <a:srgbClr val="1B85AD"/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74" name="Picture 44" descr="Note Book Computer sm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72" y="3579888"/>
            <a:ext cx="506987" cy="4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5" descr="pc-new-sm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06" y="4215653"/>
            <a:ext cx="433115" cy="63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7" descr="1U server many_s"/>
          <p:cNvPicPr preferRelativeResize="0"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49" y="5226501"/>
            <a:ext cx="495310" cy="5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8" descr="Message Bus s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77034" y="4144942"/>
            <a:ext cx="551312" cy="29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77"/>
          <p:cNvSpPr/>
          <p:nvPr/>
        </p:nvSpPr>
        <p:spPr>
          <a:xfrm>
            <a:off x="8040392" y="2638038"/>
            <a:ext cx="1063385" cy="322338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  <a:effectLst>
            <a:outerShdw blurRad="50800" dist="63500" dir="30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endParaRPr lang="ja-JP" altLang="en-US" sz="1662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155395" y="2640817"/>
            <a:ext cx="875561" cy="2628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8147345" y="2869284"/>
            <a:ext cx="849923" cy="498231"/>
          </a:xfrm>
          <a:prstGeom prst="roundRect">
            <a:avLst/>
          </a:prstGeom>
          <a:gradFill>
            <a:gsLst>
              <a:gs pos="61700">
                <a:schemeClr val="accent1">
                  <a:lumMod val="75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108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定型認識</a:t>
            </a:r>
            <a:endParaRPr lang="en-US" altLang="ja-JP" sz="1108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defTabSz="422041">
              <a:defRPr/>
            </a:pPr>
            <a:r>
              <a:rPr lang="en-US" altLang="ja-JP" sz="1015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(XDR-Ⅲ)</a:t>
            </a:r>
            <a:endParaRPr lang="ja-JP" altLang="en-US" sz="1015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8151914" y="3455088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10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準定型</a:t>
            </a:r>
            <a:r>
              <a:rPr lang="en-US" altLang="ja-JP" sz="1000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/AI-OCR</a:t>
            </a:r>
            <a:endParaRPr lang="ja-JP" altLang="en-US" sz="1000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457884" y="3335364"/>
            <a:ext cx="553357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</a:t>
            </a: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defTabSz="422041">
              <a:defRPr/>
            </a:pPr>
            <a:r>
              <a:rPr lang="ja-JP" altLang="en-US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en-US" altLang="ja-JP" sz="1108" b="1" dirty="0">
              <a:solidFill>
                <a:srgbClr val="4F81BD">
                  <a:lumMod val="75000"/>
                </a:srgb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8154011" y="4042992"/>
            <a:ext cx="863111" cy="498231"/>
          </a:xfrm>
          <a:prstGeom prst="roundRect">
            <a:avLst/>
          </a:prstGeom>
          <a:gradFill>
            <a:gsLst>
              <a:gs pos="43000">
                <a:srgbClr val="1B85AD"/>
              </a:gs>
              <a:gs pos="92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rgbClr val="00206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r>
              <a:rPr lang="ja-JP" altLang="en-US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非定型</a:t>
            </a:r>
            <a:r>
              <a:rPr lang="en-US" altLang="ja-JP" sz="923" b="1" dirty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,AIB</a:t>
            </a:r>
          </a:p>
          <a:p>
            <a:pPr algn="ctr" defTabSz="422041">
              <a:defRPr/>
            </a:pPr>
            <a:r>
              <a:rPr lang="en-US" altLang="ja-JP" sz="923" b="1" dirty="0" err="1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endParaRPr lang="ja-JP" altLang="en-US" sz="923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右矢印 88"/>
          <p:cNvSpPr/>
          <p:nvPr/>
        </p:nvSpPr>
        <p:spPr>
          <a:xfrm>
            <a:off x="6530896" y="4474196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0" name="右矢印 89"/>
          <p:cNvSpPr/>
          <p:nvPr/>
        </p:nvSpPr>
        <p:spPr>
          <a:xfrm flipH="1">
            <a:off x="6514096" y="4835340"/>
            <a:ext cx="412501" cy="130192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6447984" y="4326781"/>
            <a:ext cx="559769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prstClr val="white">
                    <a:lumMod val="50000"/>
                  </a:prstClr>
                </a:solidFill>
              </a:rPr>
              <a:t>Request</a:t>
            </a:r>
            <a:endParaRPr lang="ja-JP" altLang="en-US" sz="738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6450080" y="4681626"/>
            <a:ext cx="638316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738" b="1" dirty="0">
                <a:solidFill>
                  <a:srgbClr val="1F497D"/>
                </a:solidFill>
              </a:rPr>
              <a:t>Response</a:t>
            </a:r>
            <a:endParaRPr lang="ja-JP" altLang="en-US" sz="738" b="1" dirty="0">
              <a:solidFill>
                <a:srgbClr val="1F497D"/>
              </a:solidFill>
            </a:endParaRPr>
          </a:p>
        </p:txBody>
      </p:sp>
      <p:sp>
        <p:nvSpPr>
          <p:cNvPr id="103" name="角丸四角形 102"/>
          <p:cNvSpPr/>
          <p:nvPr/>
        </p:nvSpPr>
        <p:spPr>
          <a:xfrm>
            <a:off x="8154011" y="4618299"/>
            <a:ext cx="863111" cy="498231"/>
          </a:xfrm>
          <a:prstGeom prst="roundRect">
            <a:avLst/>
          </a:prstGeom>
          <a:gradFill>
            <a:gsLst>
              <a:gs pos="43000">
                <a:schemeClr val="accent4">
                  <a:lumMod val="40000"/>
                  <a:lumOff val="60000"/>
                </a:schemeClr>
              </a:gs>
              <a:gs pos="92000">
                <a:schemeClr val="accent4">
                  <a:lumMod val="20000"/>
                  <a:lumOff val="80000"/>
                </a:schemeClr>
              </a:gs>
            </a:gsLst>
            <a:lin ang="16200000" scaled="0"/>
          </a:gradFill>
          <a:ln>
            <a:solidFill>
              <a:srgbClr val="7030A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422041">
              <a:defRPr/>
            </a:pPr>
            <a:endParaRPr lang="en-US" altLang="ja-JP" sz="923" b="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4" name="図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125" y="4804529"/>
            <a:ext cx="806169" cy="149598"/>
          </a:xfrm>
          <a:prstGeom prst="rect">
            <a:avLst/>
          </a:prstGeom>
        </p:spPr>
      </p:pic>
      <p:sp>
        <p:nvSpPr>
          <p:cNvPr id="105" name="角丸四角形 104"/>
          <p:cNvSpPr/>
          <p:nvPr/>
        </p:nvSpPr>
        <p:spPr>
          <a:xfrm>
            <a:off x="8160548" y="5218801"/>
            <a:ext cx="864000" cy="498462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r>
              <a:rPr lang="en-US" altLang="ja-JP" sz="969" b="1" dirty="0" err="1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itchFamily="50" charset="-128"/>
                <a:ea typeface="メイリオ" pitchFamily="50" charset="-128"/>
              </a:rPr>
              <a:t>EduLab</a:t>
            </a:r>
            <a:endParaRPr lang="ja-JP" altLang="en-US" sz="969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89" y="5003004"/>
            <a:ext cx="470958" cy="593406"/>
          </a:xfrm>
          <a:prstGeom prst="rect">
            <a:avLst/>
          </a:prstGeom>
        </p:spPr>
      </p:pic>
      <p:cxnSp>
        <p:nvCxnSpPr>
          <p:cNvPr id="112" name="カギ線コネクタ 111"/>
          <p:cNvCxnSpPr>
            <a:stCxn id="73" idx="4"/>
            <a:endCxn id="77" idx="2"/>
          </p:cNvCxnSpPr>
          <p:nvPr/>
        </p:nvCxnSpPr>
        <p:spPr>
          <a:xfrm flipV="1">
            <a:off x="6999958" y="4294237"/>
            <a:ext cx="303438" cy="397150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カギ線コネクタ 113"/>
          <p:cNvCxnSpPr>
            <a:stCxn id="77" idx="0"/>
            <a:endCxn id="80" idx="1"/>
          </p:cNvCxnSpPr>
          <p:nvPr/>
        </p:nvCxnSpPr>
        <p:spPr>
          <a:xfrm flipV="1">
            <a:off x="7658676" y="3118400"/>
            <a:ext cx="481395" cy="1175837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カギ線コネクタ 115"/>
          <p:cNvCxnSpPr>
            <a:stCxn id="77" idx="0"/>
            <a:endCxn id="105" idx="1"/>
          </p:cNvCxnSpPr>
          <p:nvPr/>
        </p:nvCxnSpPr>
        <p:spPr>
          <a:xfrm>
            <a:off x="7658676" y="4294237"/>
            <a:ext cx="494598" cy="1173797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カギ線コネクタ 117"/>
          <p:cNvCxnSpPr>
            <a:stCxn id="77" idx="0"/>
            <a:endCxn id="81" idx="1"/>
          </p:cNvCxnSpPr>
          <p:nvPr/>
        </p:nvCxnSpPr>
        <p:spPr>
          <a:xfrm flipV="1">
            <a:off x="7658676" y="3704202"/>
            <a:ext cx="485963" cy="590034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77" idx="0"/>
            <a:endCxn id="103" idx="1"/>
          </p:cNvCxnSpPr>
          <p:nvPr/>
        </p:nvCxnSpPr>
        <p:spPr>
          <a:xfrm>
            <a:off x="7658675" y="4294236"/>
            <a:ext cx="488060" cy="573178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77" idx="0"/>
            <a:endCxn id="88" idx="1"/>
          </p:cNvCxnSpPr>
          <p:nvPr/>
        </p:nvCxnSpPr>
        <p:spPr>
          <a:xfrm flipV="1">
            <a:off x="7658675" y="4292108"/>
            <a:ext cx="488060" cy="212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5057408" y="3206831"/>
            <a:ext cx="692818" cy="433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ICR </a:t>
            </a:r>
          </a:p>
          <a:p>
            <a:pPr defTabSz="422041">
              <a:defRPr/>
            </a:pPr>
            <a:r>
              <a:rPr lang="en-US" altLang="ja-JP" sz="1108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Clients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015414" y="5534098"/>
            <a:ext cx="912429" cy="404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22041">
              <a:defRPr/>
            </a:pPr>
            <a:r>
              <a:rPr lang="en-US" altLang="ja-JP" sz="1015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Smart</a:t>
            </a:r>
          </a:p>
          <a:p>
            <a:pPr defTabSz="422041">
              <a:defRPr/>
            </a:pPr>
            <a:r>
              <a:rPr lang="en-US" altLang="ja-JP" sz="1015" b="1" dirty="0">
                <a:solidFill>
                  <a:srgbClr val="4F81BD">
                    <a:lumMod val="7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Devices(?)</a:t>
            </a: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119368" y="2970070"/>
            <a:ext cx="1732077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22041"/>
            <a:r>
              <a:rPr lang="en-US" altLang="ja-JP" sz="1477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[ICR</a:t>
            </a:r>
            <a:r>
              <a:rPr lang="ja-JP" altLang="en-US" sz="1477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拡張サービス</a:t>
            </a:r>
            <a:r>
              <a:rPr lang="en-US" altLang="ja-JP" sz="1477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477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471139" y="1690043"/>
            <a:ext cx="4883626" cy="12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[2019(Q1~Q3)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統合基盤構想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pPr defTabSz="422041"/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外部ベンダおよび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AIB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内製版の各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AI-OCR</a:t>
            </a:r>
            <a:r>
              <a:rPr lang="ja-JP" altLang="en-US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さらに既存システム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(ex.. </a:t>
            </a:r>
            <a:r>
              <a:rPr lang="en-US" altLang="ja-JP" sz="1292" dirty="0" err="1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XDRⅢ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を、統合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(ICR</a:t>
            </a:r>
            <a:r>
              <a:rPr lang="ja-JP" altLang="en-US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拡張サービス</a:t>
            </a:r>
            <a:r>
              <a:rPr lang="en-US" altLang="ja-JP" sz="1292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として、サービス提供を可能とする基盤の開発計画をスタートさせる。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-2019(Q1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Q3)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：開発（予定）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422041"/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-2019(Q4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92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：運用テスト（予定）</a:t>
            </a:r>
            <a:endParaRPr lang="en-US" altLang="ja-JP" sz="1292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右矢印 1"/>
          <p:cNvSpPr/>
          <p:nvPr/>
        </p:nvSpPr>
        <p:spPr>
          <a:xfrm>
            <a:off x="4091092" y="2918188"/>
            <a:ext cx="522814" cy="4017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972939" y="4942748"/>
            <a:ext cx="897273" cy="975648"/>
          </a:xfrm>
          <a:prstGeom prst="rect">
            <a:avLst/>
          </a:prstGeom>
          <a:noFill/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22041"/>
            <a:endParaRPr lang="ja-JP" altLang="en-US" sz="969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cxnSp>
        <p:nvCxnSpPr>
          <p:cNvPr id="19" name="カギ線コネクタ 18"/>
          <p:cNvCxnSpPr>
            <a:stCxn id="74" idx="3"/>
          </p:cNvCxnSpPr>
          <p:nvPr/>
        </p:nvCxnSpPr>
        <p:spPr>
          <a:xfrm>
            <a:off x="5606958" y="3822251"/>
            <a:ext cx="835750" cy="811985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75" idx="3"/>
          </p:cNvCxnSpPr>
          <p:nvPr/>
        </p:nvCxnSpPr>
        <p:spPr>
          <a:xfrm>
            <a:off x="5607622" y="4532393"/>
            <a:ext cx="835087" cy="101842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06" idx="3"/>
          </p:cNvCxnSpPr>
          <p:nvPr/>
        </p:nvCxnSpPr>
        <p:spPr>
          <a:xfrm flipV="1">
            <a:off x="5609248" y="4634235"/>
            <a:ext cx="833461" cy="658328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7" idx="1"/>
          </p:cNvCxnSpPr>
          <p:nvPr/>
        </p:nvCxnSpPr>
        <p:spPr>
          <a:xfrm rot="10800000" flipV="1">
            <a:off x="4286361" y="1131476"/>
            <a:ext cx="2488242" cy="458925"/>
          </a:xfrm>
          <a:prstGeom prst="bentConnector3">
            <a:avLst>
              <a:gd name="adj1" fmla="val 130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7421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ICR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拡張サービスへの統合</a:t>
            </a:r>
            <a:r>
              <a:rPr lang="ja-JP" altLang="en-US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3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～）</a:t>
            </a:r>
            <a:endParaRPr lang="ja-JP" altLang="en-US" sz="3200" b="1" i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ホームベース 8"/>
          <p:cNvSpPr>
            <a:spLocks noChangeArrowheads="1"/>
          </p:cNvSpPr>
          <p:nvPr/>
        </p:nvSpPr>
        <p:spPr bwMode="auto">
          <a:xfrm>
            <a:off x="546224" y="6070176"/>
            <a:ext cx="3401912" cy="244904"/>
          </a:xfrm>
          <a:prstGeom prst="homePlate">
            <a:avLst>
              <a:gd name="adj" fmla="val 25083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2041" eaLnBrk="1" hangingPunct="1"/>
            <a:r>
              <a:rPr lang="en-US" altLang="ja-JP" sz="14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As-Is</a:t>
            </a:r>
          </a:p>
        </p:txBody>
      </p:sp>
      <p:sp>
        <p:nvSpPr>
          <p:cNvPr id="84" name="ホームベース 8"/>
          <p:cNvSpPr>
            <a:spLocks noChangeArrowheads="1"/>
          </p:cNvSpPr>
          <p:nvPr/>
        </p:nvSpPr>
        <p:spPr bwMode="auto">
          <a:xfrm>
            <a:off x="4399109" y="6079696"/>
            <a:ext cx="4680000" cy="244904"/>
          </a:xfrm>
          <a:prstGeom prst="homePlate">
            <a:avLst>
              <a:gd name="adj" fmla="val 25083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miter lim="800000"/>
            <a:headEnd/>
            <a:tailEnd/>
          </a:ln>
          <a:effectLst>
            <a:outerShdw dist="107763" dir="2700000" algn="ctr" rotWithShape="0">
              <a:srgbClr val="3333CC">
                <a:alpha val="50000"/>
              </a:srgbClr>
            </a:outerShdw>
          </a:effec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22041" eaLnBrk="1" hangingPunct="1"/>
            <a:r>
              <a:rPr lang="en-US" altLang="ja-JP" sz="14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To-Be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066652" y="1799887"/>
            <a:ext cx="946093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22041"/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個別ドライバ</a:t>
            </a:r>
            <a:r>
              <a:rPr lang="en-US" altLang="ja-JP" sz="1015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ja-JP" altLang="en-US" sz="1015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989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88024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参考資料（画像認識：採用したアルゴリズム）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47" y="1082519"/>
            <a:ext cx="5534617" cy="368737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79" y="2412755"/>
            <a:ext cx="3304308" cy="2399261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6" name="グループ化 15"/>
          <p:cNvGrpSpPr/>
          <p:nvPr/>
        </p:nvGrpSpPr>
        <p:grpSpPr>
          <a:xfrm>
            <a:off x="1623118" y="5098844"/>
            <a:ext cx="2662282" cy="1158658"/>
            <a:chOff x="3765816" y="4935075"/>
            <a:chExt cx="3240000" cy="1440000"/>
          </a:xfrm>
        </p:grpSpPr>
        <p:sp>
          <p:nvSpPr>
            <p:cNvPr id="17" name="四角形吹き出し 16"/>
            <p:cNvSpPr/>
            <p:nvPr/>
          </p:nvSpPr>
          <p:spPr bwMode="auto">
            <a:xfrm>
              <a:off x="3765816" y="4935075"/>
              <a:ext cx="3240000" cy="1440000"/>
            </a:xfrm>
            <a:prstGeom prst="wedgeRectCallout">
              <a:avLst>
                <a:gd name="adj1" fmla="val -31863"/>
                <a:gd name="adj2" fmla="val -82412"/>
              </a:avLst>
            </a:prstGeom>
            <a:solidFill>
              <a:schemeClr val="bg1"/>
            </a:solidFill>
            <a:ln w="1905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40233" y="5014727"/>
              <a:ext cx="3132806" cy="1332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" name="四角形吹き出し 4"/>
          <p:cNvSpPr/>
          <p:nvPr/>
        </p:nvSpPr>
        <p:spPr>
          <a:xfrm>
            <a:off x="266131" y="2313298"/>
            <a:ext cx="4121624" cy="4032912"/>
          </a:xfrm>
          <a:prstGeom prst="wedgeRectCallout">
            <a:avLst>
              <a:gd name="adj1" fmla="val 61286"/>
              <a:gd name="adj2" fmla="val -41024"/>
            </a:avLst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375315" y="3159456"/>
            <a:ext cx="341193" cy="327548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</a:rPr>
              <a:t>x</a:t>
            </a:r>
            <a:endParaRPr kumimoji="1" lang="ja-JP" altLang="en-US" sz="105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sp>
        <p:nvSpPr>
          <p:cNvPr id="9" name="左中かっこ 8"/>
          <p:cNvSpPr/>
          <p:nvPr/>
        </p:nvSpPr>
        <p:spPr>
          <a:xfrm>
            <a:off x="755912" y="2797791"/>
            <a:ext cx="163768" cy="1078174"/>
          </a:xfrm>
          <a:prstGeom prst="leftBrace">
            <a:avLst/>
          </a:prstGeom>
          <a:ln w="15875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34736" y="5789733"/>
            <a:ext cx="401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出展： </a:t>
            </a:r>
            <a:endParaRPr lang="en-US" altLang="ja-JP" sz="1200" dirty="0"/>
          </a:p>
          <a:p>
            <a:r>
              <a:rPr lang="ja-JP" altLang="en-US" sz="1200" dirty="0"/>
              <a:t>アルベルト・ルートヴィヒ大学フライブルク研究室サイト、</a:t>
            </a:r>
            <a:endParaRPr lang="en-US" altLang="ja-JP" sz="1200" dirty="0"/>
          </a:p>
          <a:p>
            <a:r>
              <a:rPr kumimoji="1" lang="ja-JP" altLang="en-US" sz="1200" dirty="0"/>
              <a:t>「</a:t>
            </a:r>
            <a:r>
              <a:rPr kumimoji="1" lang="en-US" altLang="ja-JP" sz="1200" dirty="0">
                <a:hlinkClick r:id="rId6"/>
              </a:rPr>
              <a:t>Vision</a:t>
            </a:r>
            <a:r>
              <a:rPr kumimoji="1" lang="ja-JP" altLang="en-US" sz="1200" dirty="0">
                <a:hlinkClick r:id="rId6"/>
              </a:rPr>
              <a:t> </a:t>
            </a:r>
            <a:r>
              <a:rPr kumimoji="1" lang="en-US" altLang="ja-JP" sz="1200" dirty="0">
                <a:hlinkClick r:id="rId6"/>
              </a:rPr>
              <a:t>–</a:t>
            </a:r>
            <a:r>
              <a:rPr kumimoji="1" lang="ja-JP" altLang="en-US" sz="1200" dirty="0">
                <a:hlinkClick r:id="rId6"/>
              </a:rPr>
              <a:t> </a:t>
            </a:r>
            <a:r>
              <a:rPr kumimoji="1" lang="en-US" altLang="ja-JP" sz="1200" dirty="0" err="1">
                <a:hlinkClick r:id="rId6"/>
              </a:rPr>
              <a:t>Patturn</a:t>
            </a:r>
            <a:r>
              <a:rPr kumimoji="1" lang="ja-JP" altLang="en-US" sz="1200" dirty="0">
                <a:hlinkClick r:id="rId6"/>
              </a:rPr>
              <a:t> </a:t>
            </a:r>
            <a:r>
              <a:rPr kumimoji="1" lang="en-US" altLang="ja-JP" sz="1200" dirty="0">
                <a:hlinkClick r:id="rId6"/>
              </a:rPr>
              <a:t>Recognition</a:t>
            </a:r>
            <a:r>
              <a:rPr kumimoji="1" lang="ja-JP" altLang="en-US" sz="1200" dirty="0">
                <a:hlinkClick r:id="rId6"/>
              </a:rPr>
              <a:t> </a:t>
            </a:r>
            <a:r>
              <a:rPr kumimoji="1" lang="en-US" altLang="ja-JP" sz="1200" dirty="0">
                <a:hlinkClick r:id="rId6"/>
              </a:rPr>
              <a:t>and Image Processing –</a:t>
            </a:r>
            <a:r>
              <a:rPr kumimoji="1" lang="ja-JP" altLang="en-US" sz="1200" dirty="0"/>
              <a:t>」</a:t>
            </a:r>
            <a:r>
              <a:rPr kumimoji="1" lang="en-US" altLang="ja-JP" sz="1200" dirty="0"/>
              <a:t> 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131" y="1034751"/>
            <a:ext cx="4121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採用アルゴリズム：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U-net</a:t>
            </a:r>
          </a:p>
          <a:p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・機械学習アーキテクチャ：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CNN</a:t>
            </a:r>
            <a:r>
              <a:rPr kumimoji="1" lang="en-US" altLang="ja-JP" sz="11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(*)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		    </a:t>
            </a:r>
            <a:r>
              <a:rPr lang="en-US" altLang="ja-JP" sz="11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(*)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Convolutional Neural Network</a:t>
            </a:r>
            <a:endParaRPr kumimoji="1"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18667" y="4810833"/>
            <a:ext cx="38149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 U-net CNN ]</a:t>
            </a:r>
            <a:endParaRPr lang="en-US" altLang="ja-JP" dirty="0"/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U-net CNN : 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	    Convolutional Neural Network for </a:t>
            </a:r>
          </a:p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 	    Biomedical Image Segmentation.</a:t>
            </a:r>
          </a:p>
          <a:p>
            <a:endParaRPr kumimoji="1" lang="ja-JP" altLang="en-US" dirty="0"/>
          </a:p>
        </p:txBody>
      </p:sp>
      <p:pic>
        <p:nvPicPr>
          <p:cNvPr id="14" name="Picture 69" descr="Template sm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5" y="3374222"/>
            <a:ext cx="22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9" descr="Template sm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3" y="3526622"/>
            <a:ext cx="22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9" descr="Template sm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5" y="3669502"/>
            <a:ext cx="225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223045" y="408621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帳票</a:t>
            </a:r>
            <a:endParaRPr kumimoji="1" lang="en-US" altLang="ja-JP" sz="1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イメージ</a:t>
            </a:r>
            <a:endParaRPr kumimoji="1" lang="ja-JP" altLang="en-US" sz="10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63571" y="2376692"/>
            <a:ext cx="668956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700" dirty="0"/>
              <a:t>x..</a:t>
            </a:r>
            <a:r>
              <a:rPr kumimoji="1" lang="en-US" altLang="ja-JP" sz="700" dirty="0"/>
              <a:t> neurons</a:t>
            </a:r>
            <a:endParaRPr kumimoji="1" lang="ja-JP" altLang="en-US" sz="7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427" y="2379898"/>
            <a:ext cx="668956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700" dirty="0"/>
              <a:t>x..</a:t>
            </a:r>
            <a:r>
              <a:rPr kumimoji="1" lang="en-US" altLang="ja-JP" sz="700" dirty="0"/>
              <a:t> neurons</a:t>
            </a:r>
            <a:endParaRPr kumimoji="1" lang="ja-JP" altLang="en-US" sz="7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10122" y="2495401"/>
            <a:ext cx="668956" cy="144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700" dirty="0"/>
              <a:t>x..</a:t>
            </a:r>
            <a:r>
              <a:rPr kumimoji="1" lang="en-US" altLang="ja-JP" sz="700" dirty="0"/>
              <a:t> neurons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9557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38603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AI-OCR</a:t>
            </a:r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　デモ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20367" y="2306472"/>
            <a:ext cx="63754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デ モ</a:t>
            </a:r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lang="ja-JP" alt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</a:rPr>
              <a:t>をご覧ください。</a:t>
            </a:r>
            <a:endParaRPr kumimoji="1" lang="en-US" altLang="ja-JP" sz="1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30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3730956" y="2479023"/>
            <a:ext cx="1943280" cy="2038905"/>
          </a:xfrm>
          <a:prstGeom prst="rect">
            <a:avLst/>
          </a:prstGeom>
          <a:gradFill>
            <a:gsLst>
              <a:gs pos="0">
                <a:schemeClr val="accent1"/>
              </a:gs>
              <a:gs pos="46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b="1" dirty="0">
                <a:latin typeface="+mj-ea"/>
                <a:ea typeface="+mj-ea"/>
              </a:rPr>
              <a:t>Application</a:t>
            </a:r>
          </a:p>
          <a:p>
            <a:pPr algn="ctr">
              <a:defRPr/>
            </a:pPr>
            <a:r>
              <a:rPr lang="ja-JP" altLang="en-US" sz="1200" b="1" dirty="0">
                <a:latin typeface="+mj-ea"/>
                <a:ea typeface="+mj-ea"/>
              </a:rPr>
              <a:t>サーバ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7103793" y="2480504"/>
            <a:ext cx="2398185" cy="2268000"/>
          </a:xfrm>
          <a:prstGeom prst="rect">
            <a:avLst/>
          </a:prstGeom>
          <a:gradFill>
            <a:gsLst>
              <a:gs pos="0">
                <a:schemeClr val="accent1"/>
              </a:gs>
              <a:gs pos="46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altLang="ja-JP" sz="1200" b="1" dirty="0">
                <a:latin typeface="+mj-ea"/>
                <a:ea typeface="+mj-ea"/>
              </a:rPr>
              <a:t>[</a:t>
            </a:r>
            <a:r>
              <a:rPr lang="ja-JP" altLang="en-US" sz="1200" b="1" dirty="0">
                <a:latin typeface="+mj-ea"/>
                <a:ea typeface="+mj-ea"/>
              </a:rPr>
              <a:t>仮想環境</a:t>
            </a:r>
            <a:r>
              <a:rPr lang="en-US" altLang="ja-JP" sz="1200" b="1" dirty="0">
                <a:latin typeface="+mj-ea"/>
                <a:ea typeface="+mj-ea"/>
              </a:rPr>
              <a:t>]</a:t>
            </a: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40" y="5009382"/>
            <a:ext cx="125571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587500" y="1801848"/>
            <a:ext cx="8172000" cy="410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>
              <a:defRPr/>
            </a:pPr>
            <a:endParaRPr lang="en-US" altLang="ja-JP" sz="1200" dirty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72793" y="5118834"/>
            <a:ext cx="946150" cy="295275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OCR(1)</a:t>
            </a:r>
            <a:endParaRPr lang="ja-JP" altLang="en-US" sz="11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37"/>
          <p:cNvSpPr txBox="1">
            <a:spLocks noChangeArrowheads="1"/>
          </p:cNvSpPr>
          <p:nvPr/>
        </p:nvSpPr>
        <p:spPr bwMode="auto">
          <a:xfrm>
            <a:off x="8882066" y="5515798"/>
            <a:ext cx="7619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GPUs</a:t>
            </a:r>
            <a:endParaRPr lang="ja-JP" altLang="en-US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252537" y="3229010"/>
            <a:ext cx="66992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1238250" y="4325973"/>
            <a:ext cx="684212" cy="15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752334" y="3672737"/>
            <a:ext cx="972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59864" y="5112032"/>
            <a:ext cx="946800" cy="2952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OCR(0)</a:t>
            </a:r>
            <a:endParaRPr lang="ja-JP" altLang="en-US" sz="11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278325" y="4018786"/>
            <a:ext cx="796925" cy="400050"/>
          </a:xfrm>
          <a:prstGeom prst="roundRect">
            <a:avLst/>
          </a:prstGeom>
          <a:gradFill>
            <a:gsLst>
              <a:gs pos="0">
                <a:srgbClr val="60C6CD"/>
              </a:gs>
              <a:gs pos="35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1B85A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>
                <a:latin typeface="+mj-ea"/>
                <a:ea typeface="+mj-ea"/>
              </a:rPr>
              <a:t>OCR</a:t>
            </a:r>
            <a:r>
              <a:rPr lang="ja-JP" altLang="en-US" sz="1000" dirty="0">
                <a:latin typeface="+mj-ea"/>
                <a:ea typeface="+mj-ea"/>
              </a:rPr>
              <a:t>機能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108084" y="2480504"/>
            <a:ext cx="648000" cy="2037424"/>
          </a:xfrm>
          <a:prstGeom prst="rect">
            <a:avLst/>
          </a:prstGeom>
          <a:gradFill>
            <a:gsLst>
              <a:gs pos="0">
                <a:schemeClr val="accent1"/>
              </a:gs>
              <a:gs pos="46000">
                <a:schemeClr val="tx2">
                  <a:lumMod val="40000"/>
                  <a:lumOff val="6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200" b="1" dirty="0">
                <a:latin typeface="+mj-ea"/>
                <a:ea typeface="+mj-ea"/>
              </a:rPr>
              <a:t>Web</a:t>
            </a:r>
          </a:p>
          <a:p>
            <a:pPr algn="ctr">
              <a:defRPr/>
            </a:pPr>
            <a:r>
              <a:rPr lang="en-US" altLang="ja-JP" sz="1200" b="1" dirty="0">
                <a:latin typeface="+mj-ea"/>
                <a:ea typeface="+mj-ea"/>
              </a:rPr>
              <a:t>(http)</a:t>
            </a:r>
          </a:p>
          <a:p>
            <a:pPr algn="ctr">
              <a:defRPr/>
            </a:pPr>
            <a:r>
              <a:rPr lang="ja-JP" altLang="en-US" sz="1200" b="1" dirty="0">
                <a:latin typeface="+mj-ea"/>
                <a:ea typeface="+mj-ea"/>
              </a:rPr>
              <a:t>サーバ</a:t>
            </a:r>
          </a:p>
        </p:txBody>
      </p:sp>
      <p:sp>
        <p:nvSpPr>
          <p:cNvPr id="25" name="テキスト ボックス 6"/>
          <p:cNvSpPr txBox="1">
            <a:spLocks noChangeArrowheads="1"/>
          </p:cNvSpPr>
          <p:nvPr/>
        </p:nvSpPr>
        <p:spPr bwMode="auto">
          <a:xfrm>
            <a:off x="42168" y="4737740"/>
            <a:ext cx="1952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800" dirty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3"/>
              </a:rPr>
              <a:t>http://192.168.41.44/app</a:t>
            </a:r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外部からは</a:t>
            </a:r>
            <a:r>
              <a:rPr lang="en-US" altLang="ja-JP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VPN</a:t>
            </a:r>
            <a:r>
              <a:rPr lang="ja-JP" altLang="en-US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でアクセス</a:t>
            </a:r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401716" y="2761516"/>
            <a:ext cx="1968500" cy="1620000"/>
          </a:xfrm>
          <a:prstGeom prst="rect">
            <a:avLst/>
          </a:prstGeom>
          <a:gradFill>
            <a:gsLst>
              <a:gs pos="0">
                <a:srgbClr val="0099FF"/>
              </a:gs>
              <a:gs pos="51000">
                <a:srgbClr val="66CCFF"/>
              </a:gs>
              <a:gs pos="100000">
                <a:srgbClr val="99CC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altLang="ja-JP" sz="1100" dirty="0">
                <a:latin typeface="+mj-ea"/>
                <a:ea typeface="+mj-ea"/>
              </a:rPr>
              <a:t>GPU </a:t>
            </a:r>
            <a:r>
              <a:rPr lang="ja-JP" altLang="en-US" sz="1100" dirty="0">
                <a:latin typeface="+mj-ea"/>
                <a:ea typeface="+mj-ea"/>
              </a:rPr>
              <a:t>実行環境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7727154" y="3104416"/>
            <a:ext cx="1458912" cy="965200"/>
          </a:xfrm>
          <a:prstGeom prst="roundRect">
            <a:avLst/>
          </a:prstGeom>
          <a:gradFill>
            <a:gsLst>
              <a:gs pos="0">
                <a:srgbClr val="1B85AD"/>
              </a:gs>
              <a:gs pos="43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dirty="0">
                <a:latin typeface="+mj-ea"/>
                <a:ea typeface="+mj-ea"/>
              </a:rPr>
              <a:t>Deep Learning</a:t>
            </a:r>
          </a:p>
          <a:p>
            <a:pPr algn="ctr">
              <a:defRPr/>
            </a:pPr>
            <a:r>
              <a:rPr lang="en-US" altLang="ja-JP" sz="1400" dirty="0">
                <a:latin typeface="+mj-ea"/>
                <a:ea typeface="+mj-ea"/>
              </a:rPr>
              <a:t>Models</a:t>
            </a:r>
            <a:endParaRPr lang="ja-JP" altLang="en-US" sz="1200" dirty="0">
              <a:latin typeface="+mj-ea"/>
              <a:ea typeface="+mj-ea"/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8903491" y="3848135"/>
            <a:ext cx="0" cy="129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8510584" y="4236278"/>
            <a:ext cx="792000" cy="26035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7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GPU</a:t>
            </a:r>
            <a:r>
              <a:rPr lang="ja-JP" altLang="en-US" sz="7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並列処理</a:t>
            </a:r>
          </a:p>
        </p:txBody>
      </p:sp>
      <p:sp>
        <p:nvSpPr>
          <p:cNvPr id="37" name="テキスト ボックス 6"/>
          <p:cNvSpPr txBox="1">
            <a:spLocks noChangeArrowheads="1"/>
          </p:cNvSpPr>
          <p:nvPr/>
        </p:nvSpPr>
        <p:spPr bwMode="auto">
          <a:xfrm>
            <a:off x="1603375" y="1812961"/>
            <a:ext cx="21832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デモシステム</a:t>
            </a:r>
            <a:endParaRPr lang="en-US" altLang="ja-JP" sz="1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フローチャート : 磁気ディスク 37"/>
          <p:cNvSpPr/>
          <p:nvPr/>
        </p:nvSpPr>
        <p:spPr>
          <a:xfrm>
            <a:off x="5910976" y="3854466"/>
            <a:ext cx="654050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>
                <a:latin typeface="+mj-ea"/>
                <a:ea typeface="+mj-ea"/>
              </a:rPr>
              <a:t>DB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6900713" y="4496627"/>
            <a:ext cx="1717675" cy="795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4" name="フローチャート : 磁気ディスク 43"/>
          <p:cNvSpPr/>
          <p:nvPr/>
        </p:nvSpPr>
        <p:spPr>
          <a:xfrm>
            <a:off x="6947792" y="4647713"/>
            <a:ext cx="528637" cy="4635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" dirty="0">
                <a:latin typeface="+mj-ea"/>
                <a:ea typeface="+mj-ea"/>
              </a:rPr>
              <a:t>TL</a:t>
            </a:r>
            <a:r>
              <a:rPr lang="ja-JP" altLang="en-US" sz="600" dirty="0">
                <a:latin typeface="+mj-ea"/>
                <a:ea typeface="+mj-ea"/>
              </a:rPr>
              <a:t>検出</a:t>
            </a:r>
            <a:endParaRPr lang="en-US" altLang="ja-JP" sz="6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モデル</a:t>
            </a:r>
            <a:r>
              <a:rPr lang="en-US" altLang="ja-JP" sz="600" dirty="0">
                <a:latin typeface="+mj-ea"/>
                <a:ea typeface="+mj-ea"/>
              </a:rPr>
              <a:t>1</a:t>
            </a:r>
          </a:p>
        </p:txBody>
      </p:sp>
      <p:sp>
        <p:nvSpPr>
          <p:cNvPr id="45" name="フローチャート : 磁気ディスク 44"/>
          <p:cNvSpPr/>
          <p:nvPr/>
        </p:nvSpPr>
        <p:spPr>
          <a:xfrm>
            <a:off x="7476429" y="4655650"/>
            <a:ext cx="528638" cy="4635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600" dirty="0">
                <a:latin typeface="+mj-ea"/>
                <a:ea typeface="+mj-ea"/>
              </a:rPr>
              <a:t>TL</a:t>
            </a:r>
            <a:r>
              <a:rPr lang="ja-JP" altLang="en-US" sz="600" dirty="0">
                <a:latin typeface="+mj-ea"/>
                <a:ea typeface="+mj-ea"/>
              </a:rPr>
              <a:t>検出</a:t>
            </a:r>
            <a:endParaRPr lang="en-US" altLang="ja-JP" sz="6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モデル</a:t>
            </a:r>
            <a:r>
              <a:rPr lang="en-US" altLang="ja-JP" sz="600" dirty="0">
                <a:latin typeface="+mj-ea"/>
                <a:ea typeface="+mj-ea"/>
              </a:rPr>
              <a:t>2</a:t>
            </a:r>
          </a:p>
        </p:txBody>
      </p:sp>
      <p:sp>
        <p:nvSpPr>
          <p:cNvPr id="46" name="フローチャート : 磁気ディスク 45"/>
          <p:cNvSpPr/>
          <p:nvPr/>
        </p:nvSpPr>
        <p:spPr>
          <a:xfrm>
            <a:off x="8005067" y="4655650"/>
            <a:ext cx="528637" cy="4635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罫線検出</a:t>
            </a:r>
            <a:endParaRPr lang="en-US" altLang="ja-JP" sz="6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600" dirty="0">
                <a:latin typeface="+mj-ea"/>
                <a:ea typeface="+mj-ea"/>
              </a:rPr>
              <a:t>モデル</a:t>
            </a:r>
            <a:endParaRPr lang="en-US" altLang="ja-JP" sz="600" dirty="0">
              <a:latin typeface="+mj-ea"/>
              <a:ea typeface="+mj-ea"/>
            </a:endParaRPr>
          </a:p>
        </p:txBody>
      </p:sp>
      <p:cxnSp>
        <p:nvCxnSpPr>
          <p:cNvPr id="47" name="直線矢印コネクタ 46"/>
          <p:cNvCxnSpPr>
            <a:stCxn id="43" idx="0"/>
          </p:cNvCxnSpPr>
          <p:nvPr/>
        </p:nvCxnSpPr>
        <p:spPr>
          <a:xfrm flipV="1">
            <a:off x="7759551" y="3848137"/>
            <a:ext cx="450849" cy="648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5191123" y="2878962"/>
            <a:ext cx="328613" cy="750888"/>
          </a:xfrm>
          <a:prstGeom prst="roundRect">
            <a:avLst/>
          </a:prstGeom>
          <a:gradFill>
            <a:gsLst>
              <a:gs pos="0">
                <a:srgbClr val="1B85AD"/>
              </a:gs>
              <a:gs pos="43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検出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機能</a:t>
            </a:r>
          </a:p>
        </p:txBody>
      </p:sp>
      <p:cxnSp>
        <p:nvCxnSpPr>
          <p:cNvPr id="62" name="直線矢印コネクタ 61"/>
          <p:cNvCxnSpPr>
            <a:stCxn id="61" idx="3"/>
          </p:cNvCxnSpPr>
          <p:nvPr/>
        </p:nvCxnSpPr>
        <p:spPr>
          <a:xfrm>
            <a:off x="5519735" y="3255200"/>
            <a:ext cx="2196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5525293" y="4137060"/>
            <a:ext cx="396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>
            <a:off x="5199061" y="3674300"/>
            <a:ext cx="328612" cy="750887"/>
          </a:xfrm>
          <a:prstGeom prst="roundRect">
            <a:avLst/>
          </a:prstGeom>
          <a:gradFill>
            <a:gsLst>
              <a:gs pos="0">
                <a:srgbClr val="1B85AD"/>
              </a:gs>
              <a:gs pos="43000">
                <a:srgbClr val="60C6CD"/>
              </a:gs>
              <a:gs pos="100000">
                <a:srgbClr val="CCFFFF"/>
              </a:gs>
            </a:gsLst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認証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ja-JP" altLang="en-US" sz="1000" dirty="0">
                <a:latin typeface="+mj-ea"/>
                <a:ea typeface="+mj-ea"/>
              </a:rPr>
              <a:t>機能</a:t>
            </a:r>
          </a:p>
        </p:txBody>
      </p:sp>
      <p:sp>
        <p:nvSpPr>
          <p:cNvPr id="66" name="フローチャート : 磁気ディスク 65"/>
          <p:cNvSpPr/>
          <p:nvPr/>
        </p:nvSpPr>
        <p:spPr>
          <a:xfrm>
            <a:off x="1900236" y="4825230"/>
            <a:ext cx="654050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Js</a:t>
            </a:r>
            <a:r>
              <a:rPr lang="en-US" altLang="ja-JP" sz="1000" dirty="0">
                <a:latin typeface="+mj-ea"/>
                <a:ea typeface="+mj-ea"/>
              </a:rPr>
              <a:t>/</a:t>
            </a:r>
            <a:r>
              <a:rPr lang="en-US" altLang="ja-JP" sz="1000" dirty="0" err="1">
                <a:latin typeface="+mj-ea"/>
                <a:ea typeface="+mj-ea"/>
              </a:rPr>
              <a:t>css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etc</a:t>
            </a:r>
            <a:endParaRPr lang="en-US" altLang="ja-JP" sz="1000" dirty="0">
              <a:latin typeface="+mj-ea"/>
              <a:ea typeface="+mj-ea"/>
            </a:endParaRPr>
          </a:p>
        </p:txBody>
      </p:sp>
      <p:sp>
        <p:nvSpPr>
          <p:cNvPr id="67" name="フローチャート : 磁気ディスク 66"/>
          <p:cNvSpPr/>
          <p:nvPr/>
        </p:nvSpPr>
        <p:spPr>
          <a:xfrm>
            <a:off x="2128836" y="4930005"/>
            <a:ext cx="655638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Js</a:t>
            </a:r>
            <a:r>
              <a:rPr lang="en-US" altLang="ja-JP" sz="1000" dirty="0">
                <a:latin typeface="+mj-ea"/>
                <a:ea typeface="+mj-ea"/>
              </a:rPr>
              <a:t>/</a:t>
            </a:r>
            <a:r>
              <a:rPr lang="en-US" altLang="ja-JP" sz="1000" dirty="0" err="1">
                <a:latin typeface="+mj-ea"/>
                <a:ea typeface="+mj-ea"/>
              </a:rPr>
              <a:t>css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etc</a:t>
            </a:r>
            <a:endParaRPr lang="en-US" altLang="ja-JP" sz="1000" dirty="0">
              <a:latin typeface="+mj-ea"/>
              <a:ea typeface="+mj-ea"/>
            </a:endParaRPr>
          </a:p>
        </p:txBody>
      </p:sp>
      <p:sp>
        <p:nvSpPr>
          <p:cNvPr id="68" name="フローチャート : 磁気ディスク 67"/>
          <p:cNvSpPr/>
          <p:nvPr/>
        </p:nvSpPr>
        <p:spPr>
          <a:xfrm>
            <a:off x="2390774" y="5010967"/>
            <a:ext cx="655637" cy="527050"/>
          </a:xfrm>
          <a:prstGeom prst="flowChartMagneticDisk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000" dirty="0" err="1">
                <a:latin typeface="+mj-ea"/>
                <a:ea typeface="+mj-ea"/>
              </a:rPr>
              <a:t>Js</a:t>
            </a:r>
            <a:r>
              <a:rPr lang="en-US" altLang="ja-JP" sz="1000" dirty="0">
                <a:latin typeface="+mj-ea"/>
                <a:ea typeface="+mj-ea"/>
              </a:rPr>
              <a:t>/</a:t>
            </a:r>
            <a:r>
              <a:rPr lang="en-US" altLang="ja-JP" sz="1000" dirty="0" err="1">
                <a:latin typeface="+mj-ea"/>
                <a:ea typeface="+mj-ea"/>
              </a:rPr>
              <a:t>css</a:t>
            </a:r>
            <a:endParaRPr lang="en-US" altLang="ja-JP" sz="1000" dirty="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ja-JP" sz="1000" dirty="0">
                <a:latin typeface="+mj-ea"/>
                <a:ea typeface="+mj-ea"/>
              </a:rPr>
              <a:t>..etc.</a:t>
            </a:r>
          </a:p>
        </p:txBody>
      </p:sp>
      <p:sp>
        <p:nvSpPr>
          <p:cNvPr id="70" name="テキスト ボックス 6"/>
          <p:cNvSpPr txBox="1">
            <a:spLocks noChangeArrowheads="1"/>
          </p:cNvSpPr>
          <p:nvPr/>
        </p:nvSpPr>
        <p:spPr bwMode="auto">
          <a:xfrm>
            <a:off x="2488402" y="4769669"/>
            <a:ext cx="8016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Static</a:t>
            </a:r>
            <a:r>
              <a:rPr lang="ja-JP" altLang="en-US" sz="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Files</a:t>
            </a:r>
            <a:endParaRPr lang="ja-JP" altLang="en-US" sz="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2" name="直線矢印コネクタ 71"/>
          <p:cNvCxnSpPr>
            <a:endCxn id="23" idx="2"/>
          </p:cNvCxnSpPr>
          <p:nvPr/>
        </p:nvCxnSpPr>
        <p:spPr>
          <a:xfrm flipV="1">
            <a:off x="2422409" y="4517928"/>
            <a:ext cx="9675" cy="324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133351" y="735584"/>
            <a:ext cx="9661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デモシステムは、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②認証／検出呼出／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 の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機能から構成されています。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1698352" y="2168004"/>
            <a:ext cx="1540151" cy="3600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3354536" y="2158479"/>
            <a:ext cx="3348000" cy="3600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821761" y="2151672"/>
            <a:ext cx="2805183" cy="36000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76" name="正方形/長方形 11275"/>
          <p:cNvSpPr/>
          <p:nvPr/>
        </p:nvSpPr>
        <p:spPr>
          <a:xfrm>
            <a:off x="1880152" y="2032705"/>
            <a:ext cx="1188000" cy="28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7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3786584" y="2035335"/>
            <a:ext cx="2521112" cy="28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7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②認証／検出呼出／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7466701" y="2037592"/>
            <a:ext cx="1584179" cy="28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7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</a:gra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エンジン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128464" y="6165304"/>
            <a:ext cx="593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①②間の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I/F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については、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AIB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推進室作成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WebAPI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資料（仮称）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をご参照ください。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1" y="3793066"/>
            <a:ext cx="687605" cy="5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kado\Downloads\人物イラスト\publicdomainq-0006551hwvryj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5" y="4040572"/>
            <a:ext cx="731520" cy="58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7" y="2719846"/>
            <a:ext cx="687605" cy="5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kado\Downloads\人物イラスト\publicdomainq-0013463tmxfg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2" y="2877324"/>
            <a:ext cx="731520" cy="7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ソフトウェア構成概要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5585072" y="5118834"/>
            <a:ext cx="946150" cy="295275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5100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rgbClr val="002060"/>
            </a:solidFill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1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OCR(2)</a:t>
            </a:r>
            <a:endParaRPr lang="ja-JP" altLang="en-US" sz="11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" name="カギ線コネクタ 7"/>
          <p:cNvCxnSpPr>
            <a:stCxn id="22" idx="2"/>
            <a:endCxn id="6" idx="0"/>
          </p:cNvCxnSpPr>
          <p:nvPr/>
        </p:nvCxnSpPr>
        <p:spPr>
          <a:xfrm rot="16200000" flipH="1">
            <a:off x="4511329" y="4584295"/>
            <a:ext cx="699998" cy="36908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22" idx="2"/>
            <a:endCxn id="21" idx="0"/>
          </p:cNvCxnSpPr>
          <p:nvPr/>
        </p:nvCxnSpPr>
        <p:spPr>
          <a:xfrm rot="5400000">
            <a:off x="4008428" y="4443672"/>
            <a:ext cx="693196" cy="64352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22" idx="2"/>
            <a:endCxn id="57" idx="0"/>
          </p:cNvCxnSpPr>
          <p:nvPr/>
        </p:nvCxnSpPr>
        <p:spPr>
          <a:xfrm rot="16200000" flipH="1">
            <a:off x="5017468" y="4078155"/>
            <a:ext cx="699998" cy="1381359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481280" y="5421341"/>
            <a:ext cx="3079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Tesseract(OSS)   </a:t>
            </a:r>
            <a:r>
              <a:rPr kumimoji="1"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外部サービス</a:t>
            </a:r>
            <a:r>
              <a:rPr kumimoji="1"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 外部サービス</a:t>
            </a:r>
            <a:r>
              <a:rPr lang="en-US" altLang="ja-JP" sz="1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endParaRPr kumimoji="1" lang="en-US" altLang="ja-JP" sz="1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061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560512" y="1389892"/>
          <a:ext cx="8928992" cy="32521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965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kumimoji="1" lang="ja-JP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kumimoji="1" lang="ja-JP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kumimoji="1" lang="ja-JP" altLang="en-US" sz="14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説明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kumimoji="1" lang="en-US" altLang="ja-JP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UI</a:t>
                      </a:r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機能</a:t>
                      </a:r>
                      <a:endParaRPr kumimoji="1" lang="en-US" altLang="ja-JP" sz="1200" b="1" u="none" strike="noStrike" kern="1200" dirty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②認証・</a:t>
                      </a:r>
                      <a:r>
                        <a:rPr kumimoji="1" lang="en-US" altLang="ja-JP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kumimoji="1" lang="en-US" altLang="ja-JP" sz="1200" b="1" u="none" strike="noStrike" kern="1200" dirty="0">
                        <a:solidFill>
                          <a:schemeClr val="lt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・検出呼出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③</a:t>
                      </a:r>
                      <a:r>
                        <a:rPr kumimoji="1" lang="en-US" altLang="ja-JP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AI-OCR</a:t>
                      </a:r>
                    </a:p>
                    <a:p>
                      <a:pPr marL="0" algn="ctr" defTabSz="457200" rtl="0" eaLnBrk="1" fontAlgn="ctr" latinLnBrk="0" hangingPunct="1"/>
                      <a:r>
                        <a:rPr kumimoji="1" lang="ja-JP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エンジン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ユーザインタフェース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ブラウザ上で提供する各画面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認証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DB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内の利用者情報を使用し認証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検出呼出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各種検出機能を呼び出し、結果を受領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画像切出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検出された範囲を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認識領域として切り出す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OCR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切り出された画像に対して読み込み、結果を返却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テキストライン検出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テキストが存在する箇所を検出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罫線検出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帳票を構成する表の罫線を検出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テキストライン＋罫線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テキストライン検出と罫線検出を同時に実施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6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天地補正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横向き／上下反転した画像の向きを補正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7473280" y="1340768"/>
            <a:ext cx="2016224" cy="33123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532922" y="4653136"/>
            <a:ext cx="802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(※1)API</a:t>
            </a:r>
            <a:r>
              <a:rPr lang="ja-JP" altLang="en-US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サービスとして案件適用する際、</a:t>
            </a:r>
            <a:r>
              <a:rPr lang="en-US" altLang="ja-JP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REST</a:t>
            </a:r>
            <a:r>
              <a:rPr lang="ja-JP" altLang="en-US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通信として実装され、その場合、</a:t>
            </a:r>
            <a:r>
              <a:rPr lang="en-US" altLang="ja-JP" sz="1400" u="sng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ja-JP" altLang="en-US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外の認証機能（例：顧客システムの統合認証サーバ）により認証され、認証データが</a:t>
            </a:r>
            <a:r>
              <a:rPr lang="en-US" altLang="ja-JP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lang="ja-JP" altLang="en-US" sz="1400" u="sng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ヘッダ等に伝達される想定です。</a:t>
            </a:r>
            <a:endParaRPr lang="en-US" altLang="ja-JP" sz="1400" u="sng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5313040" y="2138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※1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1352600" y="957633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AI-OCR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“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CerveloX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を構成する機能を下記に示します。</a:t>
            </a:r>
            <a:endParaRPr lang="en-US" altLang="ja-JP" sz="1400" u="sng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DD26A7-2EC8-8C4A-B9D0-931F0E8B360C}"/>
              </a:ext>
            </a:extLst>
          </p:cNvPr>
          <p:cNvSpPr txBox="1"/>
          <p:nvPr/>
        </p:nvSpPr>
        <p:spPr>
          <a:xfrm>
            <a:off x="7473280" y="1052736"/>
            <a:ext cx="200175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サービスとして提供</a:t>
            </a:r>
            <a:endParaRPr lang="en-US" altLang="ja-JP" sz="14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2"/>
          <p:cNvSpPr txBox="1">
            <a:spLocks noChangeArrowheads="1"/>
          </p:cNvSpPr>
          <p:nvPr/>
        </p:nvSpPr>
        <p:spPr bwMode="auto">
          <a:xfrm>
            <a:off x="401638" y="16986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3200" b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2592926597"/>
      </p:ext>
    </p:extLst>
  </p:cSld>
  <p:clrMapOvr>
    <a:masterClrMapping/>
  </p:clrMapOvr>
</p:sld>
</file>

<file path=ppt/theme/theme1.xml><?xml version="1.0" encoding="utf-8"?>
<a:theme xmlns:a="http://schemas.openxmlformats.org/drawingml/2006/main" name="LUC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sz="1050" dirty="0">
            <a:solidFill>
              <a:schemeClr val="tx1"/>
            </a:solidFill>
            <a:latin typeface="メイリオ" pitchFamily="50" charset="-128"/>
            <a:ea typeface="メイリオ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prstDash val="sys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LUCA</Template>
  <TotalTime>34711</TotalTime>
  <Words>2180</Words>
  <Application>Microsoft Office PowerPoint</Application>
  <PresentationFormat>A4 210 x 297 mm</PresentationFormat>
  <Paragraphs>543</Paragraphs>
  <Slides>17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30" baseType="lpstr">
      <vt:lpstr>Mangal</vt:lpstr>
      <vt:lpstr>Meiryo UI</vt:lpstr>
      <vt:lpstr>ＭＳ Ｐゴシック</vt:lpstr>
      <vt:lpstr>メイリオ</vt:lpstr>
      <vt:lpstr>游ゴシック</vt:lpstr>
      <vt:lpstr>Arial</vt:lpstr>
      <vt:lpstr>Calibri</vt:lpstr>
      <vt:lpstr>Cambria Math</vt:lpstr>
      <vt:lpstr>Tahoma</vt:lpstr>
      <vt:lpstr>Times New Roman</vt:lpstr>
      <vt:lpstr>Wingdings</vt:lpstr>
      <vt:lpstr>LUCA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PGI_3</dc:title>
  <dc:creator>m-washi@primagest.co.jp</dc:creator>
  <cp:lastModifiedBy>綿貫 直志</cp:lastModifiedBy>
  <cp:revision>3130</cp:revision>
  <cp:lastPrinted>2017-05-19T08:47:34Z</cp:lastPrinted>
  <dcterms:created xsi:type="dcterms:W3CDTF">2012-04-13T06:06:08Z</dcterms:created>
  <dcterms:modified xsi:type="dcterms:W3CDTF">2019-05-21T06:56:00Z</dcterms:modified>
</cp:coreProperties>
</file>