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591" r:id="rId1"/>
    <p:sldMasterId id="2147484774" r:id="rId2"/>
  </p:sldMasterIdLst>
  <p:notesMasterIdLst>
    <p:notesMasterId r:id="rId17"/>
  </p:notesMasterIdLst>
  <p:handoutMasterIdLst>
    <p:handoutMasterId r:id="rId18"/>
  </p:handoutMasterIdLst>
  <p:sldIdLst>
    <p:sldId id="738" r:id="rId3"/>
    <p:sldId id="956" r:id="rId4"/>
    <p:sldId id="959" r:id="rId5"/>
    <p:sldId id="968" r:id="rId6"/>
    <p:sldId id="957" r:id="rId7"/>
    <p:sldId id="960" r:id="rId8"/>
    <p:sldId id="958" r:id="rId9"/>
    <p:sldId id="961" r:id="rId10"/>
    <p:sldId id="962" r:id="rId11"/>
    <p:sldId id="963" r:id="rId12"/>
    <p:sldId id="964" r:id="rId13"/>
    <p:sldId id="965" r:id="rId14"/>
    <p:sldId id="966" r:id="rId15"/>
    <p:sldId id="967" r:id="rId16"/>
  </p:sldIdLst>
  <p:sldSz cx="9906000" cy="6858000" type="A4"/>
  <p:notesSz cx="6805613" cy="9939338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1FF"/>
    <a:srgbClr val="4F81BD"/>
    <a:srgbClr val="0070C0"/>
    <a:srgbClr val="F876EF"/>
    <a:srgbClr val="66FF33"/>
    <a:srgbClr val="CCFFFF"/>
    <a:srgbClr val="CCFF33"/>
    <a:srgbClr val="FFCCCC"/>
    <a:srgbClr val="3F80C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6" autoAdjust="0"/>
    <p:restoredTop sz="92287" autoAdjust="0"/>
  </p:normalViewPr>
  <p:slideViewPr>
    <p:cSldViewPr snapToGrid="0">
      <p:cViewPr varScale="1">
        <p:scale>
          <a:sx n="70" d="100"/>
          <a:sy n="70" d="100"/>
        </p:scale>
        <p:origin x="1128" y="3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3918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21DD27-859A-4E77-A4CA-6EB49DEB4B3E}" type="datetime1">
              <a:rPr lang="ja-JP" altLang="en-US"/>
              <a:pPr>
                <a:defRPr/>
              </a:pPr>
              <a:t>2019/1/21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EA4260-38EC-444F-9609-C8390D710BD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491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82ECE9-DCB0-4E25-85D4-9D638195353A}" type="datetime1">
              <a:rPr lang="ja-JP" altLang="en-US"/>
              <a:pPr>
                <a:defRPr/>
              </a:pPr>
              <a:t>2019/1/21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7" tIns="45673" rIns="91347" bIns="45673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40" y="4721225"/>
            <a:ext cx="5443537" cy="44719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4170B91-D133-48AE-8ED0-EEB8421F4F0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1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83213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461A7-582B-4C4A-9FD3-4C480824DC6C}" type="slidenum">
              <a:rPr lang="ja-JP" altLang="en-US" smtClean="0">
                <a:solidFill>
                  <a:prstClr val="black"/>
                </a:solidFill>
              </a:rPr>
              <a:pPr/>
              <a:t>0</a:t>
            </a:fld>
            <a:endParaRPr lang="ja-JP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58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0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smtClean="0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197D3B4-EEFE-4751-BDA4-9B4FE9A0D9E7}" type="slidenum">
              <a:rPr lang="ja-JP" altLang="en-US" smtClean="0">
                <a:solidFill>
                  <a:srgbClr val="000000"/>
                </a:solidFill>
              </a:rPr>
              <a:pPr/>
              <a:t>3</a:t>
            </a:fld>
            <a:endParaRPr lang="ja-JP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64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7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65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23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14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17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42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8296" y="2130480"/>
            <a:ext cx="9369425" cy="106997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8296" y="3886255"/>
            <a:ext cx="9369425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514846EA-EDBC-4A54-82BD-7D1DBF5BB963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1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5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5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3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7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8824220" y="6587600"/>
            <a:ext cx="108180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23372"/>
            <a:ext cx="9906000" cy="615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789" y="133400"/>
            <a:ext cx="190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solidFill>
                  <a:srgbClr val="4BACC6">
                    <a:lumMod val="20000"/>
                    <a:lumOff val="8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LUCA</a:t>
            </a:r>
            <a:endParaRPr lang="ja-JP" altLang="en-US" sz="4800" b="1" dirty="0">
              <a:solidFill>
                <a:srgbClr val="4BACC6">
                  <a:lumMod val="20000"/>
                  <a:lumOff val="8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7928" y="156221"/>
            <a:ext cx="783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環境でブラウザから利用でき、エントリー</a:t>
            </a:r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業務に幅広く適応が</a:t>
            </a:r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可能な</a:t>
            </a:r>
            <a:endParaRPr lang="en-US" altLang="ja-JP" dirty="0" smtClean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設定型の汎用エントリアプリケーションです。</a:t>
            </a:r>
            <a:endParaRPr lang="ja-JP" alt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7322" y="6718904"/>
            <a:ext cx="13628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 smtClean="0">
                <a:solidFill>
                  <a:prstClr val="white"/>
                </a:solidFill>
              </a:rPr>
              <a:t>2017,primagest,Inc. ALL Rights Reserved</a:t>
            </a:r>
            <a:endParaRPr lang="ja-JP" altLang="en-US" sz="5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m-washi\Pictures\hea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96" y="6589828"/>
            <a:ext cx="1236704" cy="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102747" y="777150"/>
            <a:ext cx="9700507" cy="5787236"/>
          </a:xfrm>
          <a:prstGeom prst="roundRect">
            <a:avLst>
              <a:gd name="adj" fmla="val 2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694" y="926417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1800" b="1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29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0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3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1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9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8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6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5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517188" y="381000"/>
            <a:ext cx="8819745" cy="5715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30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92" y="103460"/>
            <a:ext cx="8804517" cy="391639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500190"/>
            <a:ext cx="8915400" cy="4525962"/>
          </a:xfrm>
          <a:prstGeom prst="rect">
            <a:avLst/>
          </a:prstGeom>
        </p:spPr>
        <p:txBody>
          <a:bodyPr lIns="104306" tIns="52153" rIns="104306" bIns="52153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16"/>
          <p:cNvSpPr>
            <a:spLocks noGrp="1"/>
          </p:cNvSpPr>
          <p:nvPr>
            <p:ph type="dt" sz="half" idx="10"/>
          </p:nvPr>
        </p:nvSpPr>
        <p:spPr>
          <a:xfrm>
            <a:off x="495302" y="6356352"/>
            <a:ext cx="23114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9264817" y="6498043"/>
            <a:ext cx="291179" cy="1958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A889-EFA2-4181-BAF1-D374C02267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5949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8"/>
          <p:cNvSpPr txBox="1">
            <a:spLocks noChangeArrowheads="1"/>
          </p:cNvSpPr>
          <p:nvPr userDrawn="1"/>
        </p:nvSpPr>
        <p:spPr bwMode="auto">
          <a:xfrm>
            <a:off x="209550" y="6262688"/>
            <a:ext cx="79930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全社重要戦略説明資料　　</a:t>
            </a:r>
            <a:r>
              <a:rPr lang="en-US" altLang="ja-JP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r>
              <a:rPr lang="ja-JP" altLang="en-US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　　　　　　　　　　　　　　　　　</a:t>
            </a:r>
            <a:r>
              <a:rPr lang="en-US" altLang="ja-JP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1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05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9BC746C3-CC94-4DE5-92FF-52E1837CCE9D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303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285977" cy="461665"/>
          </a:xfrm>
          <a:prstGeom prst="rect">
            <a:avLst/>
          </a:prstGeom>
        </p:spPr>
        <p:txBody>
          <a:bodyPr wrap="none" lIns="91438" tIns="71998" rIns="91438" bIns="35999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3"/>
            <a:ext cx="9431338" cy="5353049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5324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77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6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0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0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65101" y="6458363"/>
            <a:ext cx="8110538" cy="301625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8275641" y="6409102"/>
            <a:ext cx="15224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テキスト ボックス 12"/>
          <p:cNvSpPr txBox="1">
            <a:spLocks noChangeArrowheads="1"/>
          </p:cNvSpPr>
          <p:nvPr/>
        </p:nvSpPr>
        <p:spPr bwMode="auto">
          <a:xfrm>
            <a:off x="8274053" y="6639629"/>
            <a:ext cx="1484702" cy="1692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r>
              <a:rPr lang="en-US" altLang="ja-JP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18,primagest,Inc. ALL Rights Reserved</a:t>
            </a:r>
            <a:endParaRPr lang="ja-JP" altLang="en-US" sz="5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5400000" flipH="1" flipV="1">
            <a:off x="-84931" y="424656"/>
            <a:ext cx="546100" cy="1588"/>
          </a:xfrm>
          <a:prstGeom prst="line">
            <a:avLst/>
          </a:prstGeom>
          <a:ln w="50800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25401" y="423889"/>
            <a:ext cx="546100" cy="3175"/>
          </a:xfrm>
          <a:prstGeom prst="line">
            <a:avLst/>
          </a:prstGeom>
          <a:ln w="50800" cap="flat" cmpd="sng" algn="ctr">
            <a:solidFill>
              <a:srgbClr val="555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65103" y="711200"/>
            <a:ext cx="9504363" cy="1588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3" r:id="rId12"/>
    <p:sldLayoutId id="2147484604" r:id="rId13"/>
    <p:sldLayoutId id="2147484605" r:id="rId14"/>
    <p:sldLayoutId id="2147484606" r:id="rId15"/>
    <p:sldLayoutId id="2147484607" r:id="rId16"/>
    <p:sldLayoutId id="2147484608" r:id="rId17"/>
    <p:sldLayoutId id="2147484609" r:id="rId18"/>
    <p:sldLayoutId id="2147484610" r:id="rId19"/>
    <p:sldLayoutId id="2147484611" r:id="rId20"/>
    <p:sldLayoutId id="2147484612" r:id="rId21"/>
    <p:sldLayoutId id="2147484613" r:id="rId22"/>
    <p:sldLayoutId id="2147484614" r:id="rId23"/>
    <p:sldLayoutId id="2147484615" r:id="rId24"/>
    <p:sldLayoutId id="2147484616" r:id="rId25"/>
    <p:sldLayoutId id="2147484617" r:id="rId26"/>
    <p:sldLayoutId id="2147484618" r:id="rId27"/>
    <p:sldLayoutId id="2147484619" r:id="rId28"/>
    <p:sldLayoutId id="2147484620" r:id="rId29"/>
    <p:sldLayoutId id="2147484621" r:id="rId30"/>
    <p:sldLayoutId id="2147484622" r:id="rId31"/>
    <p:sldLayoutId id="2147484624" r:id="rId32"/>
    <p:sldLayoutId id="2147484623" r:id="rId33"/>
    <p:sldLayoutId id="2147484625" r:id="rId34"/>
    <p:sldLayoutId id="2147484626" r:id="rId35"/>
    <p:sldLayoutId id="2147484627" r:id="rId36"/>
    <p:sldLayoutId id="2147484628" r:id="rId37"/>
    <p:sldLayoutId id="2147484629" r:id="rId38"/>
    <p:sldLayoutId id="2147484780" r:id="rId39"/>
    <p:sldLayoutId id="2147484782" r:id="rId40"/>
    <p:sldLayoutId id="2147484783" r:id="rId4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200025" y="6453188"/>
            <a:ext cx="7416800" cy="298450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kumimoji="0" lang="ja-JP" altLang="en-US" sz="1600" b="1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37550" y="6370638"/>
            <a:ext cx="1522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8" name="直線コネクタ 13"/>
          <p:cNvCxnSpPr>
            <a:cxnSpLocks noChangeShapeType="1"/>
          </p:cNvCxnSpPr>
          <p:nvPr userDrawn="1"/>
        </p:nvCxnSpPr>
        <p:spPr bwMode="auto">
          <a:xfrm flipV="1">
            <a:off x="242888" y="193675"/>
            <a:ext cx="0" cy="355600"/>
          </a:xfrm>
          <a:prstGeom prst="line">
            <a:avLst/>
          </a:prstGeom>
          <a:noFill/>
          <a:ln w="50800" algn="ctr">
            <a:solidFill>
              <a:srgbClr val="1B85AD"/>
            </a:solidFill>
            <a:round/>
            <a:headEnd/>
            <a:tailEnd/>
          </a:ln>
        </p:spPr>
      </p:cxnSp>
      <p:cxnSp>
        <p:nvCxnSpPr>
          <p:cNvPr id="1029" name="直線コネクタ 14"/>
          <p:cNvCxnSpPr>
            <a:cxnSpLocks noChangeShapeType="1"/>
          </p:cNvCxnSpPr>
          <p:nvPr userDrawn="1"/>
        </p:nvCxnSpPr>
        <p:spPr bwMode="auto">
          <a:xfrm flipV="1">
            <a:off x="352425" y="193675"/>
            <a:ext cx="0" cy="354013"/>
          </a:xfrm>
          <a:prstGeom prst="line">
            <a:avLst/>
          </a:prstGeom>
          <a:noFill/>
          <a:ln w="50800" algn="ctr">
            <a:solidFill>
              <a:srgbClr val="55595B"/>
            </a:solidFill>
            <a:round/>
            <a:headEnd/>
            <a:tailEnd/>
          </a:ln>
        </p:spPr>
      </p:cxnSp>
      <p:cxnSp>
        <p:nvCxnSpPr>
          <p:cNvPr id="7" name="直線コネクタ 6"/>
          <p:cNvCxnSpPr/>
          <p:nvPr userDrawn="1"/>
        </p:nvCxnSpPr>
        <p:spPr>
          <a:xfrm>
            <a:off x="219075" y="547688"/>
            <a:ext cx="9413875" cy="1587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6"/>
          <p:cNvSpPr txBox="1">
            <a:spLocks noChangeArrowheads="1"/>
          </p:cNvSpPr>
          <p:nvPr userDrawn="1"/>
        </p:nvSpPr>
        <p:spPr bwMode="auto">
          <a:xfrm>
            <a:off x="171450" y="6453188"/>
            <a:ext cx="893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400" eaLnBrk="1" hangingPunct="1">
              <a:spcBef>
                <a:spcPct val="50000"/>
              </a:spcBef>
              <a:defRPr/>
            </a:pPr>
            <a:r>
              <a:rPr lang="en-US" altLang="ja-JP" sz="1000" dirty="0">
                <a:solidFill>
                  <a:prstClr val="white"/>
                </a:solidFill>
                <a:latin typeface="Tahoma" panose="020B0604030504040204" pitchFamily="34" charset="0"/>
              </a:rPr>
              <a:t>Page. </a:t>
            </a:r>
            <a:fld id="{45D7930F-C7A7-4A43-80D5-7F0DC8F47726}" type="slidenum">
              <a:rPr lang="en-US" altLang="ja-JP" sz="1000">
                <a:solidFill>
                  <a:prstClr val="white"/>
                </a:solidFill>
                <a:latin typeface="Tahoma" panose="020B0604030504040204" pitchFamily="34" charset="0"/>
              </a:rPr>
              <a:pPr algn="ctr" defTabSz="914400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1200" dirty="0">
                <a:solidFill>
                  <a:prstClr val="blac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auto">
          <a:xfrm>
            <a:off x="7680325" y="6619875"/>
            <a:ext cx="211917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defTabSz="914400" eaLnBrk="0" hangingPunct="0">
              <a:defRPr/>
            </a:pPr>
            <a:r>
              <a:rPr kumimoji="0" lang="en-US" altLang="ja-JP" sz="8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©2018,Primagest,Inc. All Rights Reserved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302580" y="107340"/>
            <a:ext cx="14029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smtClean="0">
                <a:solidFill>
                  <a:srgbClr val="FF0000"/>
                </a:solidFill>
              </a:rPr>
              <a:t>Confidential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9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10.png"/><Relationship Id="rId4" Type="http://schemas.openxmlformats.org/officeDocument/2006/relationships/image" Target="../media/image21.png"/><Relationship Id="rId9" Type="http://schemas.openxmlformats.org/officeDocument/2006/relationships/image" Target="../media/image200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lmb.informatik.uni-freiburg.de/people/ronneber/u-net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00027" y="1807676"/>
            <a:ext cx="6985000" cy="156845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283688" y="2187177"/>
            <a:ext cx="6810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ビジネス推進室 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eaLnBrk="1" hangingPunct="1"/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開発状況報告</a:t>
            </a:r>
            <a:endParaRPr lang="en-US" altLang="ja-JP" sz="2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3957" y="1844826"/>
            <a:ext cx="21415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7288662" y="3113965"/>
            <a:ext cx="18473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ja-JP" sz="105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10"/>
          <p:cNvSpPr txBox="1">
            <a:spLocks noChangeArrowheads="1"/>
          </p:cNvSpPr>
          <p:nvPr/>
        </p:nvSpPr>
        <p:spPr bwMode="auto">
          <a:xfrm>
            <a:off x="7307263" y="2656347"/>
            <a:ext cx="188835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株式会社プリマジェスト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推進室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綿貫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直志</a:t>
            </a:r>
          </a:p>
        </p:txBody>
      </p:sp>
    </p:spTree>
    <p:extLst>
      <p:ext uri="{BB962C8B-B14F-4D97-AF65-F5344CB8AC3E}">
        <p14:creationId xmlns:p14="http://schemas.microsoft.com/office/powerpoint/2010/main" val="7166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3"/>
          <p:cNvSpPr/>
          <p:nvPr/>
        </p:nvSpPr>
        <p:spPr>
          <a:xfrm>
            <a:off x="1846329" y="1893998"/>
            <a:ext cx="432048" cy="385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1"/>
          <p:cNvSpPr/>
          <p:nvPr/>
        </p:nvSpPr>
        <p:spPr>
          <a:xfrm>
            <a:off x="683568" y="203801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7" name="円/楕円 5"/>
          <p:cNvSpPr/>
          <p:nvPr/>
        </p:nvSpPr>
        <p:spPr>
          <a:xfrm>
            <a:off x="683568" y="333415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円/楕円 6"/>
          <p:cNvSpPr/>
          <p:nvPr/>
        </p:nvSpPr>
        <p:spPr>
          <a:xfrm>
            <a:off x="2123728" y="268608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6" idx="6"/>
            <a:endCxn id="8" idx="1"/>
          </p:cNvCxnSpPr>
          <p:nvPr/>
        </p:nvCxnSpPr>
        <p:spPr>
          <a:xfrm>
            <a:off x="1331640" y="23620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6"/>
            <a:endCxn id="8" idx="3"/>
          </p:cNvCxnSpPr>
          <p:nvPr/>
        </p:nvCxnSpPr>
        <p:spPr>
          <a:xfrm flipV="1">
            <a:off x="1331640" y="32392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8104" y="155921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 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≦ 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 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&gt;  0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>
          <a:xfrm>
            <a:off x="5436096" y="1559219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2040" y="16939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672" y="225403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342765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333531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ニューロン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ノード（節）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18"/>
          <p:cNvSpPr/>
          <p:nvPr/>
        </p:nvSpPr>
        <p:spPr>
          <a:xfrm>
            <a:off x="3422823" y="1821990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19"/>
          <p:cNvSpPr/>
          <p:nvPr/>
        </p:nvSpPr>
        <p:spPr>
          <a:xfrm>
            <a:off x="3422823" y="2680026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20"/>
          <p:cNvSpPr/>
          <p:nvPr/>
        </p:nvSpPr>
        <p:spPr>
          <a:xfrm>
            <a:off x="3422823" y="353806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8" idx="7"/>
            <a:endCxn id="18" idx="2"/>
          </p:cNvCxnSpPr>
          <p:nvPr/>
        </p:nvCxnSpPr>
        <p:spPr>
          <a:xfrm flipV="1">
            <a:off x="2676892" y="2146026"/>
            <a:ext cx="745931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6"/>
            <a:endCxn id="19" idx="2"/>
          </p:cNvCxnSpPr>
          <p:nvPr/>
        </p:nvCxnSpPr>
        <p:spPr>
          <a:xfrm flipV="1">
            <a:off x="2771800" y="3004062"/>
            <a:ext cx="651023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5"/>
            <a:endCxn id="20" idx="2"/>
          </p:cNvCxnSpPr>
          <p:nvPr/>
        </p:nvCxnSpPr>
        <p:spPr>
          <a:xfrm>
            <a:off x="2676892" y="3239250"/>
            <a:ext cx="745931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11852" y="4271423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信号を出力する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＝発火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(fire)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＝電流が流れる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7704" y="19660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31504" y="27916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31504" y="232720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43808" y="34073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単純な単層パーセプトロンを取り出して考えると、ニューラルネットワークのノード入出力は、入力値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に重み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を掛け、さらにバイアス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</a:t>
                </a:r>
                <a:r>
                  <a:rPr lang="en-US" altLang="ja-JP" sz="12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θ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を加えた入力値の総和を次のノード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[h]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に入力して、活性化関数を使って出力信号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[0 - 1]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に変換している。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この単層パーセプトロンを多層化し、出力信号を取り出すための活性化関数を工夫することにより、比較対象となるセンサーデータの正常値と、正常ではないデータの誤差を取り出し、故障検知や、対象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H/W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を正常に動作させるための、何らかの補正値を計算することが可能となる（？）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この場合の活性化関数は、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関数や、恒等関数などが考えられるが、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関数の場合は、以下のような関係が成り立つ。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mr-IN" altLang="ja-JP" sz="12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ja-JP" sz="120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mr-IN" altLang="ja-JP" sz="1200" i="1" smtClean="0">
                        <a:latin typeface="Cambria Math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ja-JP" sz="12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より、</a:t>
                </a:r>
                <a14:m>
                  <m:oMath xmlns:m="http://schemas.openxmlformats.org/officeDocument/2006/math">
                    <m:r>
                      <a:rPr lang="mr-IN" altLang="ja-JP" sz="1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mr-IN" altLang="ja-JP" sz="1200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mr-IN" altLang="ja-JP" sz="1200" i="1">
                        <a:latin typeface="Cambria Math" charset="0"/>
                      </a:rPr>
                      <m:t>=</m:t>
                    </m:r>
                    <m:r>
                      <a:rPr lang="en-US" altLang="ja-JP" sz="12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𝑤𝑥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となる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95536" y="119917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1" name="直線矢印コネクタ 30"/>
          <p:cNvCxnSpPr>
            <a:stCxn id="5" idx="5"/>
            <a:endCxn id="8" idx="0"/>
          </p:cNvCxnSpPr>
          <p:nvPr/>
        </p:nvCxnSpPr>
        <p:spPr>
          <a:xfrm>
            <a:off x="2215105" y="2222873"/>
            <a:ext cx="232659" cy="46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581924" y="163122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11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780520" y="30372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780520" y="4079487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2627784" y="2639327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547664" y="3395411"/>
            <a:ext cx="1080120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547664" y="3395411"/>
            <a:ext cx="108012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48063" y="2783344"/>
            <a:ext cx="381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→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output  sigmoid(</a:t>
            </a:r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0.6 * 0.2 + (-0.4) * 0.8 +(-0.2)</a:t>
            </a:r>
          </a:p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0.12 + (-0.32) + (-0.2)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</a:t>
            </a:r>
            <a:r>
              <a:rPr lang="en-US" altLang="ja-JP" sz="16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-0.4</a:t>
            </a:r>
          </a:p>
        </p:txBody>
      </p:sp>
      <p:sp>
        <p:nvSpPr>
          <p:cNvPr id="10" name="左中かっこ 9"/>
          <p:cNvSpPr/>
          <p:nvPr/>
        </p:nvSpPr>
        <p:spPr>
          <a:xfrm>
            <a:off x="5076056" y="3215392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3403460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1680" y="398773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71677" y="1488361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[0.6, -0.4]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[0.2, 0.8]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Bias[</a:t>
            </a:r>
            <a:r>
              <a:rPr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(theta)] = -0.2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=sigmoid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91680" y="242330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n-US" altLang="ja-JP" sz="11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5" name="円/楕円 30"/>
          <p:cNvSpPr/>
          <p:nvPr/>
        </p:nvSpPr>
        <p:spPr>
          <a:xfrm>
            <a:off x="899592" y="2063264"/>
            <a:ext cx="647624" cy="576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6" idx="2"/>
          </p:cNvCxnSpPr>
          <p:nvPr/>
        </p:nvCxnSpPr>
        <p:spPr>
          <a:xfrm>
            <a:off x="1547216" y="2351296"/>
            <a:ext cx="108056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36"/>
          <p:cNvSpPr/>
          <p:nvPr/>
        </p:nvSpPr>
        <p:spPr>
          <a:xfrm>
            <a:off x="3617272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37"/>
          <p:cNvSpPr/>
          <p:nvPr/>
        </p:nvSpPr>
        <p:spPr>
          <a:xfrm>
            <a:off x="2627784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9" name="直線矢印コネクタ 18"/>
          <p:cNvCxnSpPr>
            <a:stCxn id="18" idx="6"/>
            <a:endCxn id="17" idx="2"/>
          </p:cNvCxnSpPr>
          <p:nvPr/>
        </p:nvCxnSpPr>
        <p:spPr>
          <a:xfrm>
            <a:off x="3226774" y="3413413"/>
            <a:ext cx="39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6"/>
          </p:cNvCxnSpPr>
          <p:nvPr/>
        </p:nvCxnSpPr>
        <p:spPr>
          <a:xfrm>
            <a:off x="4216262" y="3413413"/>
            <a:ext cx="34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</a:t>
                </a:r>
                <a:r>
                  <a:rPr kumimoji="1"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utput =</a:t>
                </a:r>
                <a:r>
                  <a:rPr kumimoji="1" lang="en-US" altLang="ja-JP" sz="14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kumimoji="1" lang="mr-IN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mr-IN" altLang="ja-JP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mr-IN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0.4</m:t>
                            </m:r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blipFill>
                <a:blip r:embed="rId3"/>
                <a:stretch>
                  <a:fillRect l="-537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395536" y="118987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入力層→中間層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8" y="1786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2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251520" y="22383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251520" y="310245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85808" y="1878315"/>
            <a:ext cx="1350564" cy="1348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018664" y="2552400"/>
            <a:ext cx="767144" cy="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018664" y="2552400"/>
            <a:ext cx="767144" cy="9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37176" y="25263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7176" y="31106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2131" y="159028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2" name="円/楕円 30"/>
          <p:cNvSpPr/>
          <p:nvPr/>
        </p:nvSpPr>
        <p:spPr>
          <a:xfrm>
            <a:off x="617950" y="1625089"/>
            <a:ext cx="616738" cy="541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12" idx="6"/>
            <a:endCxn id="6" idx="2"/>
          </p:cNvCxnSpPr>
          <p:nvPr/>
        </p:nvCxnSpPr>
        <p:spPr>
          <a:xfrm>
            <a:off x="1234688" y="1895719"/>
            <a:ext cx="551120" cy="65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36"/>
          <p:cNvSpPr/>
          <p:nvPr/>
        </p:nvSpPr>
        <p:spPr>
          <a:xfrm>
            <a:off x="2613473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円/楕円 37"/>
          <p:cNvSpPr/>
          <p:nvPr/>
        </p:nvSpPr>
        <p:spPr>
          <a:xfrm>
            <a:off x="1796441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14" idx="2"/>
          </p:cNvCxnSpPr>
          <p:nvPr/>
        </p:nvCxnSpPr>
        <p:spPr>
          <a:xfrm>
            <a:off x="2300497" y="2564247"/>
            <a:ext cx="312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5536" y="1148944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活性化関数：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sigmoid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関数の採用、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関数とは？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5896" y="1539756"/>
            <a:ext cx="526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関数は、ニューラルネットワークでの、入力に対する応答を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表現する関数として用いられます。ニューラルネットワークでは、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活性化関数に非線形関数を用いる必要があります。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非線形関数です。左図の関数グラフが示す通り、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の値が大きくなれば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なるほど、値が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に近づき、値が小さくなればなるほど、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に近づいて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いきます。ニューラルネットワークの学習においては、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微分が利用でき、入力値に対する微分がとても容易に行えます。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つまり、勾配降下法などで必要な入力値の近似に対する傾きを求めるのが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とても楽にできます。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何故、非線形関数を用いなければならないのでしょうか？それは、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線形関数を用いた場合、ニューラルネットワークの層を深くする意味が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なくなるからです。線形関数の問題点は、どんなに層を深くしても、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それと同じことを行う「隱れ層のないネットワーク」が必ず存在する、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という事実に起因します。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具体的に理解するためには、次の例を考えてみます。線形関数である、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cx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を活性化関数として、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h(h(h(x)))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を行う計算を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ネットワークに対応させて考えると、この計算は、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c * c * c * 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かけ算を行いますよね、同じことは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ax (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ただし、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a=c</a:t>
            </a:r>
            <a:r>
              <a:rPr lang="en-US" altLang="ja-JP" sz="1200" baseline="30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かけ算で、</a:t>
            </a:r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つまり隱れ層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のないネットワークで表現できてしまいます。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つまり、ニューロンを多層化して、細かい分析を行う意味がなくなって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しまうため、線形関数ではなく、非線形関数を用いて多層にわたる、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分析を可能とするのです。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971600" y="3675694"/>
            <a:ext cx="2401208" cy="1731014"/>
          </a:xfrm>
          <a:prstGeom prst="wedgeRoundRectCallout">
            <a:avLst>
              <a:gd name="adj1" fmla="val 29124"/>
              <a:gd name="adj2" fmla="val -985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kumimoji="1" lang="ja-JP" altLang="en-US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関数のグラフ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61157"/>
            <a:ext cx="203860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467544" y="201875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5" name="円/楕円 5"/>
          <p:cNvSpPr/>
          <p:nvPr/>
        </p:nvSpPr>
        <p:spPr>
          <a:xfrm>
            <a:off x="490611" y="410698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63688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1"/>
          </p:cNvCxnSpPr>
          <p:nvPr/>
        </p:nvCxnSpPr>
        <p:spPr>
          <a:xfrm>
            <a:off x="1115616" y="2342792"/>
            <a:ext cx="742980" cy="7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3"/>
          </p:cNvCxnSpPr>
          <p:nvPr/>
        </p:nvCxnSpPr>
        <p:spPr>
          <a:xfrm flipV="1">
            <a:off x="1138683" y="3580032"/>
            <a:ext cx="719913" cy="8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115616" y="250306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3295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18"/>
          <p:cNvSpPr/>
          <p:nvPr/>
        </p:nvSpPr>
        <p:spPr>
          <a:xfrm>
            <a:off x="2915816" y="216277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円/楕円 19"/>
          <p:cNvSpPr/>
          <p:nvPr/>
        </p:nvSpPr>
        <p:spPr>
          <a:xfrm>
            <a:off x="2915816" y="3020808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0"/>
          <p:cNvSpPr/>
          <p:nvPr/>
        </p:nvSpPr>
        <p:spPr>
          <a:xfrm>
            <a:off x="2915816" y="3878844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6" idx="7"/>
            <a:endCxn id="11" idx="2"/>
          </p:cNvCxnSpPr>
          <p:nvPr/>
        </p:nvCxnSpPr>
        <p:spPr>
          <a:xfrm flipV="1">
            <a:off x="2316852" y="2486808"/>
            <a:ext cx="598964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6"/>
            <a:endCxn id="12" idx="2"/>
          </p:cNvCxnSpPr>
          <p:nvPr/>
        </p:nvCxnSpPr>
        <p:spPr>
          <a:xfrm flipV="1">
            <a:off x="2411760" y="3344844"/>
            <a:ext cx="504056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5"/>
            <a:endCxn id="13" idx="2"/>
          </p:cNvCxnSpPr>
          <p:nvPr/>
        </p:nvCxnSpPr>
        <p:spPr>
          <a:xfrm>
            <a:off x="2316852" y="3580032"/>
            <a:ext cx="598964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𝑤𝑖𝑥𝑖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blipFill>
                <a:blip r:embed="rId3"/>
                <a:stretch>
                  <a:fillRect l="-16981" t="-152055" r="-3254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blipFill>
                <a:blip r:embed="rId4"/>
                <a:stretch>
                  <a:fillRect l="-23684" r="-789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blipFill>
                <a:blip r:embed="rId5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と正常値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en-US" altLang="ja-JP" sz="1200" dirty="0">
                    <a:solidFill>
                      <a:srgbClr val="0070C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y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比較し、誤差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を検出する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ja-JP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𝛦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ja-JP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Cambria Math" charset="0"/>
                  </a:rPr>
                  <a:t>損失関数</a:t>
                </a:r>
                <a:endParaRPr kumimoji="1"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図形グループ 44"/>
          <p:cNvGrpSpPr/>
          <p:nvPr/>
        </p:nvGrpSpPr>
        <p:grpSpPr>
          <a:xfrm>
            <a:off x="5441198" y="3232820"/>
            <a:ext cx="2744217" cy="936000"/>
            <a:chOff x="5140151" y="2311380"/>
            <a:chExt cx="2744217" cy="93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大かっこ 23"/>
            <p:cNvSpPr/>
            <p:nvPr/>
          </p:nvSpPr>
          <p:spPr>
            <a:xfrm>
              <a:off x="5140151" y="2311380"/>
              <a:ext cx="1458122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mr-IN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mr-IN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𝒴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大かっこ 25"/>
            <p:cNvSpPr/>
            <p:nvPr/>
          </p:nvSpPr>
          <p:spPr>
            <a:xfrm>
              <a:off x="6804248" y="2311380"/>
              <a:ext cx="504056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220224" y="2377020"/>
              <a:ext cx="1260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60065" y="2377020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7" idx="3"/>
              <a:endCxn id="28" idx="1"/>
            </p:cNvCxnSpPr>
            <p:nvPr/>
          </p:nvCxnSpPr>
          <p:spPr>
            <a:xfrm>
              <a:off x="6480224" y="2521020"/>
              <a:ext cx="3798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28" idx="3"/>
              <a:endCxn id="31" idx="1"/>
            </p:cNvCxnSpPr>
            <p:nvPr/>
          </p:nvCxnSpPr>
          <p:spPr>
            <a:xfrm>
              <a:off x="7148065" y="2521020"/>
              <a:ext cx="330358" cy="7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478423" y="2344152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7B1FA2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μ</a:t>
              </a:r>
              <a:endParaRPr kumimoji="1"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32" name="円/楕円 35"/>
          <p:cNvSpPr/>
          <p:nvPr/>
        </p:nvSpPr>
        <p:spPr>
          <a:xfrm>
            <a:off x="467544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直線矢印コネクタ 32"/>
          <p:cNvCxnSpPr>
            <a:stCxn id="32" idx="6"/>
            <a:endCxn id="6" idx="2"/>
          </p:cNvCxnSpPr>
          <p:nvPr/>
        </p:nvCxnSpPr>
        <p:spPr>
          <a:xfrm>
            <a:off x="1115616" y="335090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115616" y="401523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23654" y="2509556"/>
            <a:ext cx="145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 err="1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μ</a:t>
            </a:r>
            <a:r>
              <a:rPr kumimoji="1" lang="ja-JP" altLang="en-US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番目のデータ</a:t>
            </a:r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7B1FA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7097381" y="2188704"/>
            <a:ext cx="288033" cy="350458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1" idx="0"/>
          </p:cNvCxnSpPr>
          <p:nvPr/>
        </p:nvCxnSpPr>
        <p:spPr>
          <a:xfrm>
            <a:off x="7609351" y="2800772"/>
            <a:ext cx="373092" cy="464820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801238" y="4168924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</a:t>
            </a:r>
            <a:endParaRPr kumimoji="1" lang="ja-JP" altLang="en-US" sz="12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25374" y="4179957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出力値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13206" y="28007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（二乗和誤差）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/楕円 51"/>
          <p:cNvSpPr/>
          <p:nvPr/>
        </p:nvSpPr>
        <p:spPr>
          <a:xfrm>
            <a:off x="1547664" y="2044688"/>
            <a:ext cx="598516" cy="4680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2" name="直線矢印コネクタ 41"/>
          <p:cNvCxnSpPr>
            <a:stCxn id="41" idx="4"/>
            <a:endCxn id="6" idx="0"/>
          </p:cNvCxnSpPr>
          <p:nvPr/>
        </p:nvCxnSpPr>
        <p:spPr>
          <a:xfrm>
            <a:off x="1846922" y="2512740"/>
            <a:ext cx="240802" cy="51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979712" y="4235345"/>
            <a:ext cx="357790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円/楕円 53"/>
          <p:cNvSpPr/>
          <p:nvPr/>
        </p:nvSpPr>
        <p:spPr>
          <a:xfrm>
            <a:off x="3995936" y="2163333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円/楕円 54"/>
          <p:cNvSpPr/>
          <p:nvPr/>
        </p:nvSpPr>
        <p:spPr>
          <a:xfrm>
            <a:off x="3995936" y="3021369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円/楕円 55"/>
          <p:cNvSpPr/>
          <p:nvPr/>
        </p:nvSpPr>
        <p:spPr>
          <a:xfrm>
            <a:off x="3995936" y="3879405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en-US" altLang="ja-JP" sz="16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blipFill>
                <a:blip r:embed="rId11"/>
                <a:stretch>
                  <a:fillRect l="-37500" t="-17949" r="-53125" b="-48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blipFill>
                <a:blip r:embed="rId12"/>
                <a:stretch>
                  <a:fillRect l="-23077" t="-15385" r="-5128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blipFill>
                <a:blip r:embed="rId13"/>
                <a:stretch>
                  <a:fillRect l="-23684" t="-17949" r="-5526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blipFill>
                <a:blip r:embed="rId14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blipFill>
                <a:blip r:embed="rId15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11" idx="6"/>
            <a:endCxn id="44" idx="2"/>
          </p:cNvCxnSpPr>
          <p:nvPr/>
        </p:nvCxnSpPr>
        <p:spPr>
          <a:xfrm>
            <a:off x="3563888" y="2486808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2" idx="6"/>
            <a:endCxn id="45" idx="2"/>
          </p:cNvCxnSpPr>
          <p:nvPr/>
        </p:nvCxnSpPr>
        <p:spPr>
          <a:xfrm>
            <a:off x="3563888" y="3344844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6"/>
            <a:endCxn id="46" idx="2"/>
          </p:cNvCxnSpPr>
          <p:nvPr/>
        </p:nvCxnSpPr>
        <p:spPr>
          <a:xfrm>
            <a:off x="3563888" y="4202880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ja-JP" sz="1600" b="0" i="0" baseline="-25000" smtClean="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推定値（</a:t>
                </a:r>
                <a:r>
                  <a:rPr lang="en-US" altLang="ja-JP" sz="16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cnn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からの出力値）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blipFill>
                <a:blip r:embed="rId16"/>
                <a:stretch>
                  <a:fillRect l="-2439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ja-JP" sz="1600" i="1" baseline="-2500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正常値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（教師データ）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blipFill>
                <a:blip r:embed="rId17"/>
                <a:stretch>
                  <a:fillRect l="-3117" t="-24390" r="-3377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395536" y="113529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中間層→出力層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54573" y="1834471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/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mr-IN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</m:e>
                          </m:acc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30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1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1"/>
          <p:cNvSpPr/>
          <p:nvPr/>
        </p:nvSpPr>
        <p:spPr>
          <a:xfrm>
            <a:off x="539552" y="2523367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円/楕円 5"/>
          <p:cNvSpPr/>
          <p:nvPr/>
        </p:nvSpPr>
        <p:spPr>
          <a:xfrm>
            <a:off x="539552" y="3819511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6"/>
            <a:endCxn id="10" idx="1"/>
          </p:cNvCxnSpPr>
          <p:nvPr/>
        </p:nvCxnSpPr>
        <p:spPr>
          <a:xfrm>
            <a:off x="1120169" y="2782682"/>
            <a:ext cx="1023825" cy="5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6"/>
            <a:endCxn id="10" idx="3"/>
          </p:cNvCxnSpPr>
          <p:nvPr/>
        </p:nvCxnSpPr>
        <p:spPr>
          <a:xfrm flipV="1">
            <a:off x="1120169" y="3729875"/>
            <a:ext cx="1023825" cy="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7231" y="245135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0410" y="231837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円/楕円 36"/>
          <p:cNvSpPr/>
          <p:nvPr/>
        </p:nvSpPr>
        <p:spPr>
          <a:xfrm>
            <a:off x="3449370" y="259601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7"/>
          <p:cNvSpPr/>
          <p:nvPr/>
        </p:nvSpPr>
        <p:spPr>
          <a:xfrm>
            <a:off x="2056274" y="320744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1" name="直線矢印コネクタ 10"/>
          <p:cNvCxnSpPr>
            <a:stCxn id="10" idx="7"/>
            <a:endCxn id="9" idx="2"/>
          </p:cNvCxnSpPr>
          <p:nvPr/>
        </p:nvCxnSpPr>
        <p:spPr>
          <a:xfrm flipV="1">
            <a:off x="2567544" y="2902046"/>
            <a:ext cx="88182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23"/>
          <p:cNvSpPr/>
          <p:nvPr/>
        </p:nvSpPr>
        <p:spPr>
          <a:xfrm>
            <a:off x="2056274" y="216332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4"/>
          <p:cNvSpPr/>
          <p:nvPr/>
        </p:nvSpPr>
        <p:spPr>
          <a:xfrm>
            <a:off x="2068391" y="425155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3" idx="6"/>
            <a:endCxn id="12" idx="2"/>
          </p:cNvCxnSpPr>
          <p:nvPr/>
        </p:nvCxnSpPr>
        <p:spPr>
          <a:xfrm flipV="1">
            <a:off x="1120169" y="2469360"/>
            <a:ext cx="936105" cy="31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" idx="6"/>
            <a:endCxn id="13" idx="1"/>
          </p:cNvCxnSpPr>
          <p:nvPr/>
        </p:nvCxnSpPr>
        <p:spPr>
          <a:xfrm>
            <a:off x="1120169" y="2782682"/>
            <a:ext cx="1035942" cy="15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6"/>
            <a:endCxn id="12" idx="3"/>
          </p:cNvCxnSpPr>
          <p:nvPr/>
        </p:nvCxnSpPr>
        <p:spPr>
          <a:xfrm flipV="1">
            <a:off x="1120169" y="2685759"/>
            <a:ext cx="1023825" cy="13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6"/>
            <a:endCxn id="13" idx="2"/>
          </p:cNvCxnSpPr>
          <p:nvPr/>
        </p:nvCxnSpPr>
        <p:spPr>
          <a:xfrm>
            <a:off x="1120169" y="4078826"/>
            <a:ext cx="948222" cy="47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35"/>
          <p:cNvSpPr/>
          <p:nvPr/>
        </p:nvSpPr>
        <p:spPr>
          <a:xfrm>
            <a:off x="3449370" y="3726710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38"/>
          <p:cNvSpPr/>
          <p:nvPr/>
        </p:nvSpPr>
        <p:spPr>
          <a:xfrm>
            <a:off x="4601498" y="25953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40"/>
          <p:cNvSpPr/>
          <p:nvPr/>
        </p:nvSpPr>
        <p:spPr>
          <a:xfrm>
            <a:off x="4601498" y="37260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10" idx="5"/>
            <a:endCxn id="18" idx="2"/>
          </p:cNvCxnSpPr>
          <p:nvPr/>
        </p:nvCxnSpPr>
        <p:spPr>
          <a:xfrm>
            <a:off x="2567544" y="3729875"/>
            <a:ext cx="88182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6"/>
            <a:endCxn id="9" idx="1"/>
          </p:cNvCxnSpPr>
          <p:nvPr/>
        </p:nvCxnSpPr>
        <p:spPr>
          <a:xfrm>
            <a:off x="2655264" y="2469360"/>
            <a:ext cx="881826" cy="2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5"/>
            <a:endCxn id="18" idx="1"/>
          </p:cNvCxnSpPr>
          <p:nvPr/>
        </p:nvCxnSpPr>
        <p:spPr>
          <a:xfrm>
            <a:off x="2567544" y="2685759"/>
            <a:ext cx="969546" cy="11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7"/>
            <a:endCxn id="9" idx="3"/>
          </p:cNvCxnSpPr>
          <p:nvPr/>
        </p:nvCxnSpPr>
        <p:spPr>
          <a:xfrm flipV="1">
            <a:off x="2579661" y="3118445"/>
            <a:ext cx="957429" cy="12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6"/>
            <a:endCxn id="18" idx="3"/>
          </p:cNvCxnSpPr>
          <p:nvPr/>
        </p:nvCxnSpPr>
        <p:spPr>
          <a:xfrm flipV="1">
            <a:off x="2667381" y="4249143"/>
            <a:ext cx="869709" cy="3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19" idx="2"/>
          </p:cNvCxnSpPr>
          <p:nvPr/>
        </p:nvCxnSpPr>
        <p:spPr>
          <a:xfrm flipV="1">
            <a:off x="4048360" y="290140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8" idx="6"/>
            <a:endCxn id="20" idx="2"/>
          </p:cNvCxnSpPr>
          <p:nvPr/>
        </p:nvCxnSpPr>
        <p:spPr>
          <a:xfrm flipV="1">
            <a:off x="4048360" y="4032106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0212" y="2318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9490" y="21526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9055" y="262767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09055" y="404656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5536" y="11445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誤差逆伝搬法による機械学習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カギ線コネクタ 32"/>
          <p:cNvCxnSpPr>
            <a:stCxn id="30" idx="0"/>
            <a:endCxn id="8" idx="0"/>
          </p:cNvCxnSpPr>
          <p:nvPr/>
        </p:nvCxnSpPr>
        <p:spPr>
          <a:xfrm rot="16200000" flipV="1">
            <a:off x="3623249" y="1789046"/>
            <a:ext cx="309298" cy="1367956"/>
          </a:xfrm>
          <a:prstGeom prst="bentConnector3">
            <a:avLst>
              <a:gd name="adj1" fmla="val 1739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257231" y="283782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7231" y="312585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274" y="26217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16799" y="3590430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17122" y="38915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7122" y="41764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6326" y="324344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85274" y="362990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85274" y="406195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01298" y="44219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4" name="カギ線コネクタ 43"/>
          <p:cNvCxnSpPr>
            <a:stCxn id="31" idx="2"/>
            <a:endCxn id="43" idx="2"/>
          </p:cNvCxnSpPr>
          <p:nvPr/>
        </p:nvCxnSpPr>
        <p:spPr>
          <a:xfrm rot="5400000">
            <a:off x="3598322" y="3820052"/>
            <a:ext cx="360040" cy="1367068"/>
          </a:xfrm>
          <a:prstGeom prst="bentConnector3">
            <a:avLst>
              <a:gd name="adj1" fmla="val 1634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2" idx="7"/>
            <a:endCxn id="7" idx="0"/>
          </p:cNvCxnSpPr>
          <p:nvPr/>
        </p:nvCxnSpPr>
        <p:spPr>
          <a:xfrm rot="16200000" flipH="1" flipV="1">
            <a:off x="1969963" y="1853776"/>
            <a:ext cx="198397" cy="996765"/>
          </a:xfrm>
          <a:prstGeom prst="bentConnector3">
            <a:avLst>
              <a:gd name="adj1" fmla="val -960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3" idx="5"/>
            <a:endCxn id="39" idx="2"/>
          </p:cNvCxnSpPr>
          <p:nvPr/>
        </p:nvCxnSpPr>
        <p:spPr>
          <a:xfrm rot="5400000" flipH="1">
            <a:off x="1877204" y="4071535"/>
            <a:ext cx="335885" cy="1069029"/>
          </a:xfrm>
          <a:prstGeom prst="bentConnector3">
            <a:avLst>
              <a:gd name="adj1" fmla="val -567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3146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82404" y="4950772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0033" y="1494743"/>
            <a:ext cx="3542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2 ..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から、経年劣化した分析対象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センサーデータをニューラルネットワークを通して、新品時の正常データと比較し、誤差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 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を算出する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算出された誤差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データを基にして、各層の重みを修正する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ja-JP" altLang="en-US" sz="1200" b="1" i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誤差の逆伝搬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重みを修正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学習する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することにより、限りなく正常データに近い補正データ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を作り出すことが可能となる。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を、入力値に対する各層の重みとして加えることにより、分析対象データ（センサーデータ）にどのような状態変化が起きているか分析可能となる。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つまり、ニューラルネットワーク上で訓練された重みデータ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を利用して、故障検知や、品質分析に応用できることになる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17322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17322" y="496100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テキスト ボックス 51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3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3225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に至る経緯</a:t>
            </a:r>
            <a:r>
              <a:rPr lang="ja-JP" altLang="en-US" sz="32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（再掲）</a:t>
            </a:r>
            <a:endParaRPr lang="ja-JP" altLang="en-US" sz="32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64406"/>
            <a:ext cx="2447925" cy="860677"/>
          </a:xfrm>
          <a:prstGeom prst="homePlate">
            <a:avLst>
              <a:gd name="adj" fmla="val 32536"/>
            </a:avLst>
          </a:prstGeom>
          <a:solidFill>
            <a:srgbClr val="003399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中期経営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AI,RPA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研究開発加速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全社重要事業戦略へ</a:t>
            </a:r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411413" y="3956584"/>
            <a:ext cx="2449512" cy="860677"/>
          </a:xfrm>
          <a:prstGeom prst="homePlate">
            <a:avLst>
              <a:gd name="adj" fmla="val 22375"/>
            </a:avLst>
          </a:prstGeom>
          <a:solidFill>
            <a:srgbClr val="0033CC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上期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を見据えて、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SW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開発部を設立、メンバー選定を実施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305300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rgbClr val="0066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下期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設立、どんな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ソリューションを開発提供するかを決定、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PoC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</a:t>
            </a:r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rgbClr val="6699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【2018/Q3】</a:t>
            </a:r>
            <a:endParaRPr lang="en-US" altLang="ja-JP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業務アプリ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開発企画およびプロトタイプ開発開始</a:t>
            </a:r>
            <a:endParaRPr lang="ja-JP" altLang="en-US" sz="11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ホームベース 9"/>
          <p:cNvSpPr>
            <a:spLocks noChangeArrowheads="1"/>
          </p:cNvSpPr>
          <p:nvPr/>
        </p:nvSpPr>
        <p:spPr bwMode="auto">
          <a:xfrm>
            <a:off x="7771309" y="1714007"/>
            <a:ext cx="1800225" cy="1320906"/>
          </a:xfrm>
          <a:prstGeom prst="homePlate">
            <a:avLst>
              <a:gd name="adj" fmla="val 19491"/>
            </a:avLst>
          </a:prstGeom>
          <a:gradFill rotWithShape="1">
            <a:gsLst>
              <a:gs pos="52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accent5">
                <a:lumMod val="75000"/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8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現状</a:t>
            </a:r>
            <a:r>
              <a:rPr lang="en-US" altLang="ja-JP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lang="en-US" altLang="ja-JP" sz="1100" b="1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の域を超え、事業投入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製品化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ができる可能性が高い。完成度が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向上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するにつれ、コスト削減効果が大きい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100" b="1" u="sng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85324" y="4087731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年、年初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324762" y="3524544"/>
            <a:ext cx="1332837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SW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開発部設立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275469" y="3081797"/>
            <a:ext cx="1800225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AIB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設立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169665" y="2605570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r>
              <a:rPr lang="en-US" altLang="ja-JP" sz="1200" i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340614" y="1583623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】2018/Q4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16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6122" y="1554714"/>
            <a:ext cx="4151163" cy="1512607"/>
            <a:chOff x="216122" y="1554714"/>
            <a:chExt cx="4151163" cy="1512607"/>
          </a:xfrm>
        </p:grpSpPr>
        <p:sp>
          <p:nvSpPr>
            <p:cNvPr id="26" name="角丸四角形吹き出し 25"/>
            <p:cNvSpPr/>
            <p:nvPr/>
          </p:nvSpPr>
          <p:spPr>
            <a:xfrm>
              <a:off x="216122" y="1554714"/>
              <a:ext cx="4151163" cy="1512607"/>
            </a:xfrm>
            <a:prstGeom prst="wedgeRoundRectCallout">
              <a:avLst>
                <a:gd name="adj1" fmla="val 20949"/>
                <a:gd name="adj2" fmla="val 7483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88" y="1686853"/>
              <a:ext cx="4008103" cy="1368532"/>
            </a:xfrm>
            <a:prstGeom prst="rect">
              <a:avLst/>
            </a:prstGeom>
          </p:spPr>
        </p:pic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32333" y="1651056"/>
            <a:ext cx="1800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設計製造ソリューション展へ出展 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文書自動分類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図面表分類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図面用粗抽出</a:t>
            </a:r>
            <a:endParaRPr lang="ja-JP" altLang="en-US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731037" y="4756593"/>
            <a:ext cx="2476856" cy="1444781"/>
            <a:chOff x="4731037" y="4756593"/>
            <a:chExt cx="2476856" cy="1444781"/>
          </a:xfrm>
        </p:grpSpPr>
        <p:sp>
          <p:nvSpPr>
            <p:cNvPr id="30" name="角丸四角形吹き出し 29"/>
            <p:cNvSpPr/>
            <p:nvPr/>
          </p:nvSpPr>
          <p:spPr>
            <a:xfrm>
              <a:off x="4731037" y="4756593"/>
              <a:ext cx="2476856" cy="1444781"/>
            </a:xfrm>
            <a:prstGeom prst="wedgeRoundRectCallout">
              <a:avLst>
                <a:gd name="adj1" fmla="val -25736"/>
                <a:gd name="adj2" fmla="val -85059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586" y="4777065"/>
              <a:ext cx="2283889" cy="1360796"/>
            </a:xfrm>
            <a:prstGeom prst="rect">
              <a:avLst/>
            </a:prstGeom>
          </p:spPr>
        </p:pic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062085" y="5647857"/>
            <a:ext cx="17045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200" dirty="0" smtClean="0">
              <a:latin typeface="Arial" charset="0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AI-OCR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 内製開発開始</a:t>
            </a:r>
            <a:endParaRPr lang="en-US" altLang="ja-JP" sz="1200" dirty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331668" y="4038835"/>
            <a:ext cx="2476856" cy="1444781"/>
            <a:chOff x="7331668" y="4038835"/>
            <a:chExt cx="2476856" cy="1444781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7331668" y="4038835"/>
              <a:ext cx="2476856" cy="1444781"/>
            </a:xfrm>
            <a:prstGeom prst="wedgeRoundRectCallout">
              <a:avLst>
                <a:gd name="adj1" fmla="val -27820"/>
                <a:gd name="adj2" fmla="val -8250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7916" y="4123726"/>
              <a:ext cx="2346204" cy="1300458"/>
            </a:xfrm>
            <a:prstGeom prst="rect">
              <a:avLst/>
            </a:prstGeom>
          </p:spPr>
        </p:pic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7428540" y="5547774"/>
            <a:ext cx="234875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 smtClean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業務アプリケーション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企画およびプロトタイプ開発開始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00722" y="5660510"/>
            <a:ext cx="1019109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4" name="角丸四角形 33"/>
          <p:cNvSpPr/>
          <p:nvPr/>
        </p:nvSpPr>
        <p:spPr>
          <a:xfrm>
            <a:off x="295972" y="5939910"/>
            <a:ext cx="823144" cy="355179"/>
          </a:xfrm>
          <a:prstGeom prst="roundRect">
            <a:avLst/>
          </a:prstGeom>
          <a:gradFill>
            <a:gsLst>
              <a:gs pos="66694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</a:p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(IRM)</a:t>
            </a:r>
            <a:endParaRPr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394657" y="5674158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91648" y="5652880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保管・検索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453395" y="5905790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Image</a:t>
            </a:r>
          </a:p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Focus Ⅱ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8995" y="5657501"/>
            <a:ext cx="101983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判断の自動化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570641" y="5683254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588104" y="5655152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05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05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基盤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629379" y="5908062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161089" y="5410267"/>
            <a:ext cx="3551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ja-JP" altLang="en-US" sz="1200" dirty="0" smtClean="0">
                <a:ea typeface="メイリオ" pitchFamily="50" charset="-128"/>
                <a:cs typeface="メイリオ" pitchFamily="50" charset="-128"/>
              </a:rPr>
              <a:t>、その他、企画開発および提案</a:t>
            </a:r>
            <a:endParaRPr lang="en-US" altLang="ja-JP" sz="1200" dirty="0" smtClean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6" y="1049658"/>
            <a:ext cx="9617600" cy="3775892"/>
          </a:xfrm>
          <a:prstGeom prst="rect">
            <a:avLst/>
          </a:prstGeom>
        </p:spPr>
      </p:pic>
      <p:sp>
        <p:nvSpPr>
          <p:cNvPr id="29" name="ホームベース 28"/>
          <p:cNvSpPr/>
          <p:nvPr/>
        </p:nvSpPr>
        <p:spPr>
          <a:xfrm>
            <a:off x="1856096" y="1801502"/>
            <a:ext cx="600501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2479344" y="2206390"/>
            <a:ext cx="9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4" name="ホームベース 33"/>
          <p:cNvSpPr/>
          <p:nvPr/>
        </p:nvSpPr>
        <p:spPr>
          <a:xfrm>
            <a:off x="1885664" y="2684061"/>
            <a:ext cx="600501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5" name="ホームベース 34"/>
          <p:cNvSpPr/>
          <p:nvPr/>
        </p:nvSpPr>
        <p:spPr>
          <a:xfrm>
            <a:off x="3662154" y="3150358"/>
            <a:ext cx="18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6" name="ホームベース 35"/>
          <p:cNvSpPr/>
          <p:nvPr/>
        </p:nvSpPr>
        <p:spPr>
          <a:xfrm>
            <a:off x="4276309" y="362803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7" name="ホームベース 36"/>
          <p:cNvSpPr/>
          <p:nvPr/>
        </p:nvSpPr>
        <p:spPr>
          <a:xfrm>
            <a:off x="3068462" y="4105707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8" name="ホームベース 37"/>
          <p:cNvSpPr/>
          <p:nvPr/>
        </p:nvSpPr>
        <p:spPr>
          <a:xfrm>
            <a:off x="4879072" y="4121627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ホームベース 38"/>
          <p:cNvSpPr/>
          <p:nvPr/>
        </p:nvSpPr>
        <p:spPr>
          <a:xfrm>
            <a:off x="6093726" y="4121627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ホームベース 39"/>
          <p:cNvSpPr/>
          <p:nvPr/>
        </p:nvSpPr>
        <p:spPr>
          <a:xfrm>
            <a:off x="7299281" y="4119355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35" y="4470921"/>
            <a:ext cx="438860" cy="25119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91" y="4473193"/>
            <a:ext cx="438860" cy="2511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96" y="4466369"/>
            <a:ext cx="438860" cy="2511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81" y="4480017"/>
            <a:ext cx="438860" cy="251199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44546" y="13920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kumimoji="1"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月中に</a:t>
            </a:r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kumimoji="1" lang="ja-JP" altLang="en-US" sz="900" b="1" dirty="0" err="1" smtClean="0">
                <a:solidFill>
                  <a:schemeClr val="tx2">
                    <a:lumMod val="75000"/>
                  </a:schemeClr>
                </a:solidFill>
              </a:rPr>
              <a:t>ｊ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kumimoji="1"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組織編制確立</a:t>
            </a:r>
            <a:endParaRPr kumimoji="1" lang="ja-JP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1" name="カギ線コネクタ 50"/>
          <p:cNvCxnSpPr>
            <a:stCxn id="33" idx="3"/>
            <a:endCxn id="35" idx="1"/>
          </p:cNvCxnSpPr>
          <p:nvPr/>
        </p:nvCxnSpPr>
        <p:spPr>
          <a:xfrm>
            <a:off x="3379344" y="2301925"/>
            <a:ext cx="282810" cy="94396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ホームベース 51"/>
          <p:cNvSpPr/>
          <p:nvPr/>
        </p:nvSpPr>
        <p:spPr>
          <a:xfrm>
            <a:off x="4446904" y="2208662"/>
            <a:ext cx="9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3" name="ホームベース 52"/>
          <p:cNvSpPr/>
          <p:nvPr/>
        </p:nvSpPr>
        <p:spPr>
          <a:xfrm>
            <a:off x="5629714" y="3152630"/>
            <a:ext cx="18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4" name="カギ線コネクタ 53"/>
          <p:cNvCxnSpPr>
            <a:stCxn id="52" idx="3"/>
            <a:endCxn id="53" idx="1"/>
          </p:cNvCxnSpPr>
          <p:nvPr/>
        </p:nvCxnSpPr>
        <p:spPr>
          <a:xfrm>
            <a:off x="5346904" y="2304197"/>
            <a:ext cx="282810" cy="94396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ホームベース 54"/>
          <p:cNvSpPr/>
          <p:nvPr/>
        </p:nvSpPr>
        <p:spPr>
          <a:xfrm>
            <a:off x="6405354" y="2201838"/>
            <a:ext cx="9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7588164" y="3145806"/>
            <a:ext cx="1800000" cy="19106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7" name="カギ線コネクタ 56"/>
          <p:cNvCxnSpPr>
            <a:stCxn id="55" idx="3"/>
            <a:endCxn id="56" idx="1"/>
          </p:cNvCxnSpPr>
          <p:nvPr/>
        </p:nvCxnSpPr>
        <p:spPr>
          <a:xfrm>
            <a:off x="7305354" y="2297373"/>
            <a:ext cx="282810" cy="943968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ホームベース 57"/>
          <p:cNvSpPr/>
          <p:nvPr/>
        </p:nvSpPr>
        <p:spPr>
          <a:xfrm>
            <a:off x="5486417" y="3637131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9" name="ホームベース 58"/>
          <p:cNvSpPr/>
          <p:nvPr/>
        </p:nvSpPr>
        <p:spPr>
          <a:xfrm>
            <a:off x="6701069" y="364395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0" name="ホームベース 59"/>
          <p:cNvSpPr/>
          <p:nvPr/>
        </p:nvSpPr>
        <p:spPr>
          <a:xfrm>
            <a:off x="7895250" y="364395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ホームベース 60"/>
          <p:cNvSpPr/>
          <p:nvPr/>
        </p:nvSpPr>
        <p:spPr>
          <a:xfrm>
            <a:off x="9096258" y="3643955"/>
            <a:ext cx="576000" cy="191069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3000">
                <a:srgbClr val="9BC1FF"/>
              </a:gs>
              <a:gs pos="63000">
                <a:srgbClr val="4F81BD"/>
              </a:gs>
              <a:gs pos="97000">
                <a:srgbClr val="0070C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63647" y="13806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tx2">
                    <a:lumMod val="75000"/>
                  </a:schemeClr>
                </a:solidFill>
              </a:rPr>
              <a:t>Phase1</a:t>
            </a:r>
          </a:p>
          <a:p>
            <a:r>
              <a:rPr kumimoji="1" lang="ja-JP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評価会議</a:t>
            </a:r>
            <a:endParaRPr kumimoji="1" lang="ja-JP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右矢印 62"/>
          <p:cNvSpPr/>
          <p:nvPr/>
        </p:nvSpPr>
        <p:spPr>
          <a:xfrm>
            <a:off x="8809630" y="1494424"/>
            <a:ext cx="263870" cy="177421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066675" y="13897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tx2">
                    <a:lumMod val="75000"/>
                  </a:schemeClr>
                </a:solidFill>
              </a:rPr>
              <a:t>Phase2</a:t>
            </a:r>
          </a:p>
          <a:p>
            <a:r>
              <a:rPr lang="ja-JP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準備開始</a:t>
            </a:r>
            <a:endParaRPr kumimoji="1" lang="en-US" altLang="ja-JP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右矢印 64"/>
          <p:cNvSpPr/>
          <p:nvPr/>
        </p:nvSpPr>
        <p:spPr>
          <a:xfrm>
            <a:off x="2936525" y="1510344"/>
            <a:ext cx="263870" cy="177421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11097" y="139432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</a:p>
          <a:p>
            <a:r>
              <a:rPr lang="ja-JP" altLang="en-US" sz="900" b="1" dirty="0">
                <a:solidFill>
                  <a:schemeClr val="tx2">
                    <a:lumMod val="75000"/>
                  </a:schemeClr>
                </a:solidFill>
              </a:rPr>
              <a:t>スタート</a:t>
            </a:r>
            <a:endParaRPr kumimoji="1" lang="ja-JP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842682" y="139659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</a:p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中間報告会</a:t>
            </a:r>
            <a:endParaRPr kumimoji="1" lang="ja-JP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43617" y="4569712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7908889" y="1842437"/>
            <a:ext cx="1903851" cy="8416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Phase1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評価会議：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Phase1</a:t>
            </a:r>
            <a:r>
              <a:rPr kumimoji="1"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研究開発の結果報告および評価を行い、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Phase2</a:t>
            </a:r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方針</a:t>
            </a:r>
            <a:r>
              <a:rPr lang="ja-JP" altLang="en-US" sz="1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協議</a:t>
            </a:r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を行う。期待通りの結果が得られていれば、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Phase2</a:t>
            </a:r>
            <a:r>
              <a:rPr lang="ja-JP" altLang="en-US" sz="1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の準備開始</a:t>
            </a:r>
            <a:endParaRPr kumimoji="1" lang="ja-JP" altLang="en-US" sz="1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74" name="カギ線コネクタ 73"/>
          <p:cNvCxnSpPr>
            <a:stCxn id="36" idx="2"/>
            <a:endCxn id="38" idx="1"/>
          </p:cNvCxnSpPr>
          <p:nvPr/>
        </p:nvCxnSpPr>
        <p:spPr>
          <a:xfrm rot="16200000" flipH="1">
            <a:off x="4498778" y="3836868"/>
            <a:ext cx="398058" cy="3625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ホームベース 76"/>
          <p:cNvSpPr/>
          <p:nvPr/>
        </p:nvSpPr>
        <p:spPr>
          <a:xfrm>
            <a:off x="8502562" y="4135275"/>
            <a:ext cx="600501" cy="191069"/>
          </a:xfrm>
          <a:prstGeom prst="homePlate">
            <a:avLst/>
          </a:prstGeom>
          <a:gradFill>
            <a:gsLst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79" name="カギ線コネクタ 78"/>
          <p:cNvCxnSpPr>
            <a:stCxn id="58" idx="2"/>
            <a:endCxn id="39" idx="1"/>
          </p:cNvCxnSpPr>
          <p:nvPr/>
        </p:nvCxnSpPr>
        <p:spPr>
          <a:xfrm rot="16200000" flipH="1">
            <a:off x="5715707" y="3839143"/>
            <a:ext cx="388962" cy="36707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59" idx="2"/>
            <a:endCxn id="40" idx="1"/>
          </p:cNvCxnSpPr>
          <p:nvPr/>
        </p:nvCxnSpPr>
        <p:spPr>
          <a:xfrm rot="16200000" flipH="1">
            <a:off x="6930358" y="3845967"/>
            <a:ext cx="379866" cy="35797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60" idx="2"/>
            <a:endCxn id="77" idx="1"/>
          </p:cNvCxnSpPr>
          <p:nvPr/>
        </p:nvCxnSpPr>
        <p:spPr>
          <a:xfrm rot="16200000" flipH="1">
            <a:off x="8121129" y="3849377"/>
            <a:ext cx="395786" cy="36707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4299039" y="401925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515960" y="4021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716972" y="4021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917978" y="402834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Feed</a:t>
            </a:r>
          </a:p>
          <a:p>
            <a:r>
              <a:rPr kumimoji="1"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Bac</a:t>
            </a:r>
            <a:r>
              <a:rPr kumimoji="1" lang="en-US" altLang="ja-JP" sz="9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11536" y="5070139"/>
            <a:ext cx="9349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月現在の開発状況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テキストライン抽出、精度向上：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60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％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手書き氏名泣き別れ解消、複数行を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行ずつ切り出し）</a:t>
            </a:r>
            <a:endParaRPr kumimoji="1" lang="en-US" altLang="ja-JP" sz="16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罫線検出、レイアウト解析：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%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ルールに替わる帳票認識アルゴリズムの開発）</a:t>
            </a:r>
            <a:endParaRPr lang="en-US" altLang="ja-JP" sz="16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文字認識（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OCR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）機能：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10%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手書き数字から開発開始）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12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現在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の開発状況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479344" y="2074455"/>
            <a:ext cx="1368000" cy="14020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40576" y="4565160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48909" y="4565160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943597" y="4565160"/>
            <a:ext cx="8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定例</a:t>
            </a:r>
            <a:r>
              <a:rPr lang="en-US" altLang="ja-JP" sz="900" b="1" dirty="0" err="1" smtClean="0">
                <a:solidFill>
                  <a:schemeClr val="tx2">
                    <a:lumMod val="75000"/>
                  </a:schemeClr>
                </a:solidFill>
              </a:rPr>
              <a:t>Mtg</a:t>
            </a:r>
            <a:endParaRPr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sz="900" b="1" dirty="0" smtClean="0">
                <a:solidFill>
                  <a:schemeClr val="tx2">
                    <a:lumMod val="75000"/>
                  </a:schemeClr>
                </a:solidFill>
              </a:rPr>
              <a:t>On/Off</a:t>
            </a:r>
            <a:r>
              <a:rPr lang="ja-JP" altLang="en-US" sz="900" b="1" dirty="0" smtClean="0">
                <a:solidFill>
                  <a:schemeClr val="tx2">
                    <a:lumMod val="75000"/>
                  </a:schemeClr>
                </a:solidFill>
              </a:rPr>
              <a:t>ライン</a:t>
            </a:r>
            <a:endParaRPr kumimoji="1" lang="en-US" altLang="ja-JP" sz="9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54235" y="185608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2019/1/22</a:t>
            </a:r>
            <a:endParaRPr kumimoji="1" lang="ja-JP" altLang="en-US" sz="1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1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番号プレースホルダ 3"/>
          <p:cNvSpPr>
            <a:spLocks noGrp="1"/>
          </p:cNvSpPr>
          <p:nvPr>
            <p:ph type="sldNum" sz="quarter" idx="16"/>
          </p:nvPr>
        </p:nvSpPr>
        <p:spPr bwMode="auto">
          <a:xfrm>
            <a:off x="6880388" y="6592888"/>
            <a:ext cx="2311400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B05D618-407E-4C8D-8E9E-F2AB29DABF45}" type="slidenum">
              <a:rPr lang="ja-JP" altLang="en-US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3</a:t>
            </a:fld>
            <a:endParaRPr lang="ja-JP" altLang="en-US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2"/>
          <p:cNvSpPr>
            <a:spLocks noChangeAspect="1"/>
          </p:cNvSpPr>
          <p:nvPr/>
        </p:nvSpPr>
        <p:spPr>
          <a:xfrm>
            <a:off x="5873363" y="2895155"/>
            <a:ext cx="2124000" cy="2124000"/>
          </a:xfrm>
          <a:prstGeom prst="ellipse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kumimoji="1" lang="ja-JP" altLang="en-US" sz="1600" b="1" dirty="0" smtClean="0">
              <a:solidFill>
                <a:schemeClr val="accent2"/>
              </a:solidFill>
              <a:uFillTx/>
            </a:endParaRPr>
          </a:p>
        </p:txBody>
      </p:sp>
      <p:sp>
        <p:nvSpPr>
          <p:cNvPr id="6" name="円/楕円 43"/>
          <p:cNvSpPr>
            <a:spLocks noChangeAspect="1"/>
          </p:cNvSpPr>
          <p:nvPr/>
        </p:nvSpPr>
        <p:spPr>
          <a:xfrm>
            <a:off x="3889758" y="2967459"/>
            <a:ext cx="2124000" cy="2124000"/>
          </a:xfrm>
          <a:prstGeom prst="ellipse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kumimoji="1" lang="ja-JP" altLang="en-US" sz="1600" b="1" dirty="0" smtClean="0">
              <a:solidFill>
                <a:schemeClr val="accent2"/>
              </a:solidFill>
              <a:uFillTx/>
            </a:endParaRPr>
          </a:p>
        </p:txBody>
      </p:sp>
      <p:sp>
        <p:nvSpPr>
          <p:cNvPr id="7" name="円/楕円 44"/>
          <p:cNvSpPr>
            <a:spLocks noChangeAspect="1"/>
          </p:cNvSpPr>
          <p:nvPr/>
        </p:nvSpPr>
        <p:spPr>
          <a:xfrm>
            <a:off x="4852792" y="1282714"/>
            <a:ext cx="2124000" cy="2124000"/>
          </a:xfrm>
          <a:prstGeom prst="ellipse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kumimoji="1" lang="ja-JP" altLang="en-US" sz="1600" b="1" dirty="0" smtClean="0">
              <a:solidFill>
                <a:schemeClr val="accent2"/>
              </a:solidFill>
              <a:uFillTx/>
            </a:endParaRPr>
          </a:p>
        </p:txBody>
      </p:sp>
      <p:grpSp>
        <p:nvGrpSpPr>
          <p:cNvPr id="8" name="図形グループ 92"/>
          <p:cNvGrpSpPr/>
          <p:nvPr/>
        </p:nvGrpSpPr>
        <p:grpSpPr>
          <a:xfrm>
            <a:off x="7377221" y="3483735"/>
            <a:ext cx="279428" cy="381018"/>
            <a:chOff x="-1744394" y="3038624"/>
            <a:chExt cx="440599" cy="6471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三角形 93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円/楕円 94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" name="図形グループ 96"/>
          <p:cNvGrpSpPr/>
          <p:nvPr/>
        </p:nvGrpSpPr>
        <p:grpSpPr>
          <a:xfrm>
            <a:off x="6258142" y="3389488"/>
            <a:ext cx="279428" cy="381018"/>
            <a:chOff x="-1744394" y="3038624"/>
            <a:chExt cx="440599" cy="6471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三角形 97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円/楕円 98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 flipH="1">
            <a:off x="5799448" y="3784090"/>
            <a:ext cx="11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PM</a:t>
            </a:r>
            <a:endParaRPr kumimoji="1" lang="ja-JP" altLang="en-US" sz="1050" dirty="0"/>
          </a:p>
        </p:txBody>
      </p:sp>
      <p:grpSp>
        <p:nvGrpSpPr>
          <p:cNvPr id="15" name="図形グループ 100"/>
          <p:cNvGrpSpPr/>
          <p:nvPr/>
        </p:nvGrpSpPr>
        <p:grpSpPr>
          <a:xfrm>
            <a:off x="6662503" y="4057766"/>
            <a:ext cx="279428" cy="381018"/>
            <a:chOff x="-1744394" y="3038624"/>
            <a:chExt cx="440599" cy="6471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三角形 101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7" name="円/楕円 102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 flipH="1">
            <a:off x="6205284" y="4527608"/>
            <a:ext cx="11996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/>
              <a:t>テクニカル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 smtClean="0"/>
              <a:t>リード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6926885" y="3868434"/>
            <a:ext cx="11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AI</a:t>
            </a:r>
            <a:r>
              <a:rPr kumimoji="1" lang="ja-JP" altLang="en-US" sz="1050" dirty="0" smtClean="0"/>
              <a:t>エンジニア</a:t>
            </a:r>
            <a:endParaRPr kumimoji="1" lang="ja-JP" altLang="en-US" sz="1050" dirty="0"/>
          </a:p>
        </p:txBody>
      </p:sp>
      <p:sp>
        <p:nvSpPr>
          <p:cNvPr id="20" name="正方形/長方形 19"/>
          <p:cNvSpPr/>
          <p:nvPr/>
        </p:nvSpPr>
        <p:spPr>
          <a:xfrm>
            <a:off x="7316020" y="2765271"/>
            <a:ext cx="1084736" cy="487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ja-JP" altLang="en-US" sz="1050" b="1" dirty="0">
                <a:solidFill>
                  <a:schemeClr val="accent6"/>
                </a:solidFill>
              </a:rPr>
              <a:t>株式</a:t>
            </a:r>
            <a:r>
              <a:rPr lang="ja-JP" altLang="en-US" sz="1050" b="1" dirty="0" smtClean="0">
                <a:solidFill>
                  <a:schemeClr val="accent6"/>
                </a:solidFill>
              </a:rPr>
              <a:t>会社</a:t>
            </a:r>
            <a:endParaRPr lang="en-US" altLang="ja-JP" sz="1050" b="1" dirty="0" smtClean="0">
              <a:solidFill>
                <a:schemeClr val="accent6"/>
              </a:solidFill>
            </a:endParaRPr>
          </a:p>
          <a:p>
            <a:pPr marL="0" algn="ctr"/>
            <a:r>
              <a:rPr lang="en-US" altLang="ja-JP" sz="1050" b="1" dirty="0" err="1" smtClean="0">
                <a:solidFill>
                  <a:schemeClr val="accent6"/>
                </a:solidFill>
              </a:rPr>
              <a:t>incubit</a:t>
            </a:r>
            <a:endParaRPr lang="en-US" altLang="ja-JP" sz="1050" b="1" dirty="0" smtClean="0">
              <a:solidFill>
                <a:schemeClr val="accent6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137807" y="1241575"/>
            <a:ext cx="1084736" cy="487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b="1" dirty="0">
                <a:solidFill>
                  <a:schemeClr val="accent2"/>
                </a:solidFill>
              </a:rPr>
              <a:t>AI</a:t>
            </a:r>
            <a:r>
              <a:rPr lang="ja-JP" altLang="en-US" sz="1050" b="1" dirty="0" smtClean="0">
                <a:solidFill>
                  <a:schemeClr val="accent2"/>
                </a:solidFill>
              </a:rPr>
              <a:t>ビジネス</a:t>
            </a:r>
            <a:endParaRPr lang="en-US" altLang="ja-JP" sz="1050" b="1" dirty="0" smtClean="0">
              <a:solidFill>
                <a:schemeClr val="accent2"/>
              </a:solidFill>
            </a:endParaRPr>
          </a:p>
          <a:p>
            <a:pPr algn="ctr"/>
            <a:r>
              <a:rPr lang="ja-JP" altLang="en-US" sz="1050" b="1" dirty="0" smtClean="0">
                <a:solidFill>
                  <a:schemeClr val="accent2"/>
                </a:solidFill>
              </a:rPr>
              <a:t>推進室</a:t>
            </a:r>
            <a:endParaRPr kumimoji="1" lang="ja-JP" altLang="en-US" sz="1050" b="1" dirty="0" smtClean="0">
              <a:solidFill>
                <a:schemeClr val="accent2"/>
              </a:solidFill>
              <a:uFillTx/>
            </a:endParaRPr>
          </a:p>
        </p:txBody>
      </p:sp>
      <p:grpSp>
        <p:nvGrpSpPr>
          <p:cNvPr id="22" name="図形グループ 119"/>
          <p:cNvGrpSpPr/>
          <p:nvPr/>
        </p:nvGrpSpPr>
        <p:grpSpPr>
          <a:xfrm>
            <a:off x="5729854" y="1491854"/>
            <a:ext cx="279428" cy="381018"/>
            <a:chOff x="-1744394" y="3038624"/>
            <a:chExt cx="440599" cy="64711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3" name="三角形 120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24" name="円/楕円 121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 flipH="1">
            <a:off x="5313579" y="1934400"/>
            <a:ext cx="11996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AI</a:t>
            </a:r>
            <a:r>
              <a:rPr lang="ja-JP" altLang="en-US" sz="1050" dirty="0" smtClean="0"/>
              <a:t>ビジネス</a:t>
            </a:r>
            <a:endParaRPr lang="en-US" altLang="ja-JP" sz="1050" dirty="0" smtClean="0"/>
          </a:p>
          <a:p>
            <a:pPr algn="ctr"/>
            <a:r>
              <a:rPr lang="ja-JP" altLang="en-US" sz="1050" dirty="0" smtClean="0"/>
              <a:t>推進室メンバー</a:t>
            </a:r>
            <a:endParaRPr kumimoji="1" lang="ja-JP" altLang="en-US" sz="1050" dirty="0"/>
          </a:p>
        </p:txBody>
      </p:sp>
      <p:grpSp>
        <p:nvGrpSpPr>
          <p:cNvPr id="26" name="図形グループ 33"/>
          <p:cNvGrpSpPr/>
          <p:nvPr/>
        </p:nvGrpSpPr>
        <p:grpSpPr>
          <a:xfrm>
            <a:off x="5249072" y="3428196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三角形 34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28" name="円/楕円 35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 flipH="1">
            <a:off x="4988272" y="3809150"/>
            <a:ext cx="7687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/>
              <a:t>島谷</a:t>
            </a:r>
            <a:endParaRPr kumimoji="1" lang="en-US" altLang="ja-JP" sz="105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344431" y="2765270"/>
            <a:ext cx="1084736" cy="487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en-US" altLang="ja-JP" sz="1050" b="1" dirty="0" smtClean="0">
                <a:solidFill>
                  <a:schemeClr val="accent5"/>
                </a:solidFill>
              </a:rPr>
              <a:t>AI</a:t>
            </a:r>
            <a:r>
              <a:rPr lang="ja-JP" altLang="en-US" sz="1050" b="1" dirty="0" smtClean="0">
                <a:solidFill>
                  <a:schemeClr val="accent5"/>
                </a:solidFill>
              </a:rPr>
              <a:t>ソリューション開発課</a:t>
            </a:r>
            <a:endParaRPr kumimoji="1" lang="ja-JP" altLang="en-US" sz="1050" b="1" dirty="0" smtClean="0">
              <a:solidFill>
                <a:schemeClr val="accent5"/>
              </a:solidFill>
              <a:uFillTx/>
            </a:endParaRPr>
          </a:p>
        </p:txBody>
      </p:sp>
      <p:grpSp>
        <p:nvGrpSpPr>
          <p:cNvPr id="31" name="図形グループ 45"/>
          <p:cNvGrpSpPr/>
          <p:nvPr/>
        </p:nvGrpSpPr>
        <p:grpSpPr>
          <a:xfrm>
            <a:off x="5770798" y="2548558"/>
            <a:ext cx="279428" cy="381018"/>
            <a:chOff x="-1744394" y="3038624"/>
            <a:chExt cx="440599" cy="64711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三角形 46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33" name="円/楕円 47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 flipH="1">
            <a:off x="5313579" y="2927958"/>
            <a:ext cx="1199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綿貫</a:t>
            </a:r>
            <a:endParaRPr kumimoji="1" lang="ja-JP" altLang="en-US" sz="1050" dirty="0"/>
          </a:p>
        </p:txBody>
      </p:sp>
      <p:grpSp>
        <p:nvGrpSpPr>
          <p:cNvPr id="35" name="図形グループ 49"/>
          <p:cNvGrpSpPr/>
          <p:nvPr/>
        </p:nvGrpSpPr>
        <p:grpSpPr>
          <a:xfrm>
            <a:off x="4187577" y="3574032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三角形 50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37" name="円/楕円 51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 flipH="1">
            <a:off x="4088694" y="3967648"/>
            <a:ext cx="490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大島</a:t>
            </a:r>
            <a:endParaRPr kumimoji="1" lang="en-US" altLang="ja-JP" sz="1050" dirty="0" smtClean="0"/>
          </a:p>
        </p:txBody>
      </p:sp>
      <p:grpSp>
        <p:nvGrpSpPr>
          <p:cNvPr id="39" name="図形グループ 53"/>
          <p:cNvGrpSpPr/>
          <p:nvPr/>
        </p:nvGrpSpPr>
        <p:grpSpPr>
          <a:xfrm>
            <a:off x="4530228" y="4262280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0" name="三角形 54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41" name="円/楕円 55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 flipH="1">
            <a:off x="4440027" y="4656882"/>
            <a:ext cx="454262" cy="26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福沢</a:t>
            </a:r>
            <a:endParaRPr kumimoji="1" lang="en-US" altLang="ja-JP" sz="1050" dirty="0" smtClean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695983" y="3633746"/>
            <a:ext cx="397869" cy="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567537" y="4257030"/>
            <a:ext cx="79200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6056462" y="3133450"/>
            <a:ext cx="191484" cy="2812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5586884" y="3129565"/>
            <a:ext cx="170340" cy="27218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3"/>
          <p:cNvSpPr>
            <a:spLocks noChangeAspect="1"/>
          </p:cNvSpPr>
          <p:nvPr/>
        </p:nvSpPr>
        <p:spPr>
          <a:xfrm>
            <a:off x="882695" y="3119859"/>
            <a:ext cx="2124000" cy="2124000"/>
          </a:xfrm>
          <a:prstGeom prst="ellipse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kumimoji="1" lang="en-US" altLang="ja-JP" sz="1600" b="1" dirty="0" smtClean="0">
                <a:solidFill>
                  <a:srgbClr val="7030A0"/>
                </a:solidFill>
                <a:uFillTx/>
              </a:rPr>
              <a:t>Vietnam</a:t>
            </a:r>
          </a:p>
          <a:p>
            <a:pPr marL="0" algn="ctr"/>
            <a:r>
              <a:rPr lang="en-US" altLang="ja-JP" sz="1600" b="1" dirty="0" smtClean="0">
                <a:solidFill>
                  <a:srgbClr val="7030A0"/>
                </a:solidFill>
              </a:rPr>
              <a:t>(GCS or C9-Sol)</a:t>
            </a:r>
            <a:endParaRPr kumimoji="1" lang="en-US" altLang="ja-JP" sz="1600" b="1" dirty="0" smtClean="0">
              <a:solidFill>
                <a:srgbClr val="7030A0"/>
              </a:solidFill>
              <a:uFillTx/>
            </a:endParaRPr>
          </a:p>
          <a:p>
            <a:pPr marL="0" algn="ctr"/>
            <a:r>
              <a:rPr lang="ja-JP" altLang="en-US" sz="1600" b="1" dirty="0" smtClean="0">
                <a:solidFill>
                  <a:srgbClr val="7030A0"/>
                </a:solidFill>
              </a:rPr>
              <a:t>・共同研究</a:t>
            </a:r>
            <a:endParaRPr lang="en-US" altLang="ja-JP" sz="1600" b="1" dirty="0" smtClean="0">
              <a:solidFill>
                <a:srgbClr val="7030A0"/>
              </a:solidFill>
            </a:endParaRPr>
          </a:p>
          <a:p>
            <a:pPr marL="0" algn="ctr"/>
            <a:r>
              <a:rPr kumimoji="1" lang="ja-JP" altLang="en-US" sz="1600" b="1" dirty="0" smtClean="0">
                <a:solidFill>
                  <a:srgbClr val="7030A0"/>
                </a:solidFill>
                <a:uFillTx/>
              </a:rPr>
              <a:t>・開発委託</a:t>
            </a:r>
          </a:p>
        </p:txBody>
      </p:sp>
      <p:sp>
        <p:nvSpPr>
          <p:cNvPr id="2" name="左右矢印 1"/>
          <p:cNvSpPr/>
          <p:nvPr/>
        </p:nvSpPr>
        <p:spPr>
          <a:xfrm>
            <a:off x="2756089" y="3845506"/>
            <a:ext cx="1345611" cy="612000"/>
          </a:xfrm>
          <a:prstGeom prst="leftRightArrow">
            <a:avLst/>
          </a:prstGeom>
          <a:solidFill>
            <a:schemeClr val="bg1"/>
          </a:solidFill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2" y="4848079"/>
            <a:ext cx="2553365" cy="90459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63142" y="4490108"/>
            <a:ext cx="188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 smtClean="0"/>
              <a:t>[Vietnam</a:t>
            </a:r>
            <a:r>
              <a:rPr lang="ja-JP" altLang="en-US" sz="1000" b="1" dirty="0" smtClean="0"/>
              <a:t> パートナー候補企業</a:t>
            </a:r>
            <a:r>
              <a:rPr lang="en-US" altLang="ja-JP" sz="1000" b="1" dirty="0" smtClean="0"/>
              <a:t>]</a:t>
            </a:r>
          </a:p>
          <a:p>
            <a:r>
              <a:rPr lang="ja-JP" altLang="en-US" sz="1000" b="1" dirty="0" smtClean="0"/>
              <a:t> 共同研究開発、あるいは、</a:t>
            </a:r>
            <a:endParaRPr lang="en-US" altLang="ja-JP" sz="1000" b="1" dirty="0" smtClean="0"/>
          </a:p>
          <a:p>
            <a:r>
              <a:rPr lang="ja-JP" altLang="en-US" sz="1000" b="1" dirty="0" smtClean="0"/>
              <a:t> 開発</a:t>
            </a:r>
            <a:r>
              <a:rPr lang="ja-JP" altLang="en-US" sz="1000" b="1" dirty="0"/>
              <a:t>部分</a:t>
            </a:r>
            <a:r>
              <a:rPr lang="ja-JP" altLang="en-US" sz="1000" b="1" dirty="0" smtClean="0"/>
              <a:t>をオフショア開発委託</a:t>
            </a:r>
            <a:endParaRPr lang="en-US" altLang="ja-JP" sz="1000" b="1" dirty="0" smtClean="0"/>
          </a:p>
        </p:txBody>
      </p:sp>
      <p:grpSp>
        <p:nvGrpSpPr>
          <p:cNvPr id="53" name="図形グループ 53"/>
          <p:cNvGrpSpPr/>
          <p:nvPr/>
        </p:nvGrpSpPr>
        <p:grpSpPr>
          <a:xfrm>
            <a:off x="5283141" y="4264552"/>
            <a:ext cx="279428" cy="381018"/>
            <a:chOff x="-1744394" y="3038624"/>
            <a:chExt cx="440599" cy="64711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4" name="三角形 54"/>
            <p:cNvSpPr/>
            <p:nvPr/>
          </p:nvSpPr>
          <p:spPr>
            <a:xfrm>
              <a:off x="-1744394" y="3305908"/>
              <a:ext cx="440599" cy="379827"/>
            </a:xfrm>
            <a:prstGeom prst="triangl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55" name="円/楕円 55"/>
            <p:cNvSpPr/>
            <p:nvPr/>
          </p:nvSpPr>
          <p:spPr>
            <a:xfrm>
              <a:off x="-1725827" y="3038624"/>
              <a:ext cx="407963" cy="407963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/>
              <a:endParaRPr kumimoji="1" lang="ja-JP" altLang="en-US" sz="1400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 flipH="1">
            <a:off x="5192940" y="4652330"/>
            <a:ext cx="454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谷内</a:t>
            </a:r>
            <a:endParaRPr kumimoji="1" lang="en-US" altLang="ja-JP" sz="1050" dirty="0" smtClean="0"/>
          </a:p>
        </p:txBody>
      </p:sp>
      <p:sp>
        <p:nvSpPr>
          <p:cNvPr id="57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7329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組織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体制（役割分担）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8018" y="1016758"/>
            <a:ext cx="2454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開発役割（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PGI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テキストライン抽出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矩形認識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値化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-Bounding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Box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設置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罫線検出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罫線検出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レイアウト解析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932240" y="5086076"/>
            <a:ext cx="3836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開発役割（</a:t>
            </a:r>
            <a:r>
              <a:rPr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Incubi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t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文字認識（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OCR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機能）</a:t>
            </a:r>
            <a:endParaRPr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数値認識（</a:t>
            </a:r>
            <a:r>
              <a:rPr lang="en-US" altLang="ja-JP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2019/1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月～</a:t>
            </a:r>
            <a:r>
              <a:rPr lang="en-US" altLang="ja-JP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月）</a:t>
            </a:r>
            <a:endParaRPr lang="en-US" altLang="ja-JP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文字認識（活字，手書き）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6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8802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参考資料（画像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認識：採用した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アルゴリズム）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7" y="1082519"/>
            <a:ext cx="5534617" cy="36873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79" y="2412755"/>
            <a:ext cx="3304308" cy="239926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グループ化 15"/>
          <p:cNvGrpSpPr/>
          <p:nvPr/>
        </p:nvGrpSpPr>
        <p:grpSpPr>
          <a:xfrm>
            <a:off x="1623118" y="5098844"/>
            <a:ext cx="2662282" cy="1158658"/>
            <a:chOff x="3765816" y="4935075"/>
            <a:chExt cx="3240000" cy="1440000"/>
          </a:xfrm>
        </p:grpSpPr>
        <p:sp>
          <p:nvSpPr>
            <p:cNvPr id="17" name="四角形吹き出し 16"/>
            <p:cNvSpPr/>
            <p:nvPr/>
          </p:nvSpPr>
          <p:spPr bwMode="auto">
            <a:xfrm>
              <a:off x="3765816" y="4935075"/>
              <a:ext cx="3240000" cy="1440000"/>
            </a:xfrm>
            <a:prstGeom prst="wedgeRectCallout">
              <a:avLst>
                <a:gd name="adj1" fmla="val -31863"/>
                <a:gd name="adj2" fmla="val -82412"/>
              </a:avLst>
            </a:prstGeom>
            <a:solidFill>
              <a:schemeClr val="bg1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233" y="5014727"/>
              <a:ext cx="3132806" cy="133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四角形吹き出し 4"/>
          <p:cNvSpPr/>
          <p:nvPr/>
        </p:nvSpPr>
        <p:spPr>
          <a:xfrm>
            <a:off x="266131" y="2313298"/>
            <a:ext cx="4121624" cy="4032912"/>
          </a:xfrm>
          <a:prstGeom prst="wedgeRectCallout">
            <a:avLst>
              <a:gd name="adj1" fmla="val 61286"/>
              <a:gd name="adj2" fmla="val -41024"/>
            </a:avLst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375315" y="3159456"/>
            <a:ext cx="341193" cy="32754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x</a:t>
            </a:r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左中かっこ 8"/>
          <p:cNvSpPr/>
          <p:nvPr/>
        </p:nvSpPr>
        <p:spPr>
          <a:xfrm>
            <a:off x="755912" y="2797791"/>
            <a:ext cx="163768" cy="1078174"/>
          </a:xfrm>
          <a:prstGeom prst="leftBrac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06162" y="5818309"/>
            <a:ext cx="401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出展：</a:t>
            </a:r>
            <a:r>
              <a:rPr lang="ja-JP" altLang="en-US" sz="1200" dirty="0"/>
              <a:t> </a:t>
            </a:r>
            <a:endParaRPr lang="en-US" altLang="ja-JP" sz="1200" dirty="0" smtClean="0"/>
          </a:p>
          <a:p>
            <a:r>
              <a:rPr lang="ja-JP" altLang="en-US" sz="1200" dirty="0" smtClean="0"/>
              <a:t>アルベルト</a:t>
            </a:r>
            <a:r>
              <a:rPr lang="ja-JP" altLang="en-US" sz="1200" dirty="0"/>
              <a:t>・ルートヴィヒ大学</a:t>
            </a:r>
            <a:r>
              <a:rPr lang="ja-JP" altLang="en-US" sz="1200" dirty="0" smtClean="0"/>
              <a:t>フライブルク研究室サイト、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「</a:t>
            </a:r>
            <a:r>
              <a:rPr kumimoji="1" lang="en-US" altLang="ja-JP" sz="1200" dirty="0" smtClean="0">
                <a:hlinkClick r:id="rId6"/>
              </a:rPr>
              <a:t>Vision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–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err="1" smtClean="0">
                <a:hlinkClick r:id="rId6"/>
              </a:rPr>
              <a:t>Patturn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Recognition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and Image Processing –</a:t>
            </a:r>
            <a:r>
              <a:rPr kumimoji="1" lang="ja-JP" altLang="en-US" sz="1200" dirty="0" smtClean="0"/>
              <a:t>」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131" y="1034751"/>
            <a:ext cx="3934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■採用アルゴリズム：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U-net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Convolutional Neural Network for </a:t>
            </a:r>
          </a:p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Biomedical Image Segmentation.</a:t>
            </a:r>
          </a:p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18667" y="4810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 U-net CNN 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603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デモ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0367" y="2306472"/>
            <a:ext cx="63754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 モ</a:t>
            </a:r>
            <a:r>
              <a:rPr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をご覧ください。</a:t>
            </a:r>
            <a:endParaRPr kumimoji="1" lang="en-US" altLang="ja-JP" sz="1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0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9073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（内製）開発、現状および</a:t>
            </a:r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年方針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64406"/>
            <a:ext cx="2447925" cy="860677"/>
          </a:xfrm>
          <a:prstGeom prst="homePlate">
            <a:avLst>
              <a:gd name="adj" fmla="val 32536"/>
            </a:avLst>
          </a:prstGeom>
          <a:solidFill>
            <a:srgbClr val="003399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機能開発開始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手書き数字認識を、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Deep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Lerning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技術を採用し、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411413" y="3956584"/>
            <a:ext cx="2449512" cy="860677"/>
          </a:xfrm>
          <a:prstGeom prst="homePlate">
            <a:avLst>
              <a:gd name="adj" fmla="val 22375"/>
            </a:avLst>
          </a:prstGeom>
          <a:solidFill>
            <a:srgbClr val="0033CC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機能開発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次評価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手書き数字認識機能の開発評価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※4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月以降の開発方針検討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305300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rgbClr val="0066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機能開発継続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手書き文字認識を、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Deep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Lerning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技術を採用し、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を開始する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（予定）</a:t>
            </a:r>
            <a:endParaRPr lang="en-US" altLang="ja-JP" sz="11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rgbClr val="6699FF"/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【OCR</a:t>
            </a:r>
            <a:r>
              <a:rPr lang="ja-JP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機能開発</a:t>
            </a: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次評価</a:t>
            </a: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手書き文字認識機能の開発評価</a:t>
            </a:r>
            <a:endParaRPr lang="en-US" altLang="ja-JP" sz="11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※10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月以降の開発方針検討</a:t>
            </a:r>
            <a:endParaRPr lang="ja-JP" altLang="en-US" sz="11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85324" y="4149147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2019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331586" y="3736088"/>
            <a:ext cx="13328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2019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227701" y="3286517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094601" y="2653338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2019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16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2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kumimoji="1" lang="ja-JP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" name="右矢印 40"/>
          <p:cNvSpPr/>
          <p:nvPr/>
        </p:nvSpPr>
        <p:spPr>
          <a:xfrm>
            <a:off x="2476178" y="5253825"/>
            <a:ext cx="2160000" cy="36813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SMTB</a:t>
            </a:r>
            <a:r>
              <a:rPr lang="ja-JP" altLang="en-US" sz="14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実証実験開始</a:t>
            </a:r>
            <a:endParaRPr kumimoji="1" lang="ja-JP" altLang="en-US" sz="14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476731" y="5616082"/>
            <a:ext cx="4968000" cy="36813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②認識フィールド取出しロジック設計＆開発開始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予定</a:t>
            </a:r>
            <a:r>
              <a:rPr lang="en-US" altLang="ja-JP" sz="14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4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ホームベース 49"/>
          <p:cNvSpPr/>
          <p:nvPr/>
        </p:nvSpPr>
        <p:spPr>
          <a:xfrm>
            <a:off x="4563075" y="6157610"/>
            <a:ext cx="4320000" cy="216000"/>
          </a:xfrm>
          <a:prstGeom prst="homePlate">
            <a:avLst/>
          </a:prstGeom>
          <a:gradFill>
            <a:gsLst>
              <a:gs pos="84375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  <a:gs pos="35000">
                <a:schemeClr val="bg1">
                  <a:lumMod val="95000"/>
                </a:schemeClr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システム構成設計＆開発開始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予定</a:t>
            </a:r>
            <a:r>
              <a:rPr lang="en-US" altLang="ja-JP" sz="14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solidFill>
                <a:schemeClr val="tx2"/>
              </a:solidFill>
            </a:endParaRPr>
          </a:p>
        </p:txBody>
      </p:sp>
      <p:sp>
        <p:nvSpPr>
          <p:cNvPr id="51" name="山形 50"/>
          <p:cNvSpPr/>
          <p:nvPr/>
        </p:nvSpPr>
        <p:spPr>
          <a:xfrm>
            <a:off x="8843827" y="6157610"/>
            <a:ext cx="225631" cy="216000"/>
          </a:xfrm>
          <a:prstGeom prst="chevron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山形 51"/>
          <p:cNvSpPr/>
          <p:nvPr/>
        </p:nvSpPr>
        <p:spPr>
          <a:xfrm>
            <a:off x="9027299" y="6157610"/>
            <a:ext cx="225631" cy="216000"/>
          </a:xfrm>
          <a:prstGeom prst="chevron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V 字形矢印 52"/>
          <p:cNvSpPr/>
          <p:nvPr/>
        </p:nvSpPr>
        <p:spPr>
          <a:xfrm>
            <a:off x="9242378" y="6049141"/>
            <a:ext cx="385948" cy="413643"/>
          </a:xfrm>
          <a:prstGeom prst="notchedRigh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12" idx="2"/>
            <a:endCxn id="41" idx="1"/>
          </p:cNvCxnSpPr>
          <p:nvPr/>
        </p:nvCxnSpPr>
        <p:spPr>
          <a:xfrm rot="16200000" flipH="1">
            <a:off x="1953852" y="4915567"/>
            <a:ext cx="212810" cy="831842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12" idx="2"/>
            <a:endCxn id="42" idx="1"/>
          </p:cNvCxnSpPr>
          <p:nvPr/>
        </p:nvCxnSpPr>
        <p:spPr>
          <a:xfrm rot="16200000" flipH="1">
            <a:off x="1773000" y="5096418"/>
            <a:ext cx="575067" cy="83239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3"/>
            <a:endCxn id="50" idx="1"/>
          </p:cNvCxnSpPr>
          <p:nvPr/>
        </p:nvCxnSpPr>
        <p:spPr>
          <a:xfrm flipH="1">
            <a:off x="4563075" y="5800150"/>
            <a:ext cx="2881656" cy="465460"/>
          </a:xfrm>
          <a:prstGeom prst="bentConnector5">
            <a:avLst>
              <a:gd name="adj1" fmla="val -7933"/>
              <a:gd name="adj2" fmla="val 58171"/>
              <a:gd name="adj3" fmla="val 107933"/>
            </a:avLst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81143" y="5295331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テキストライン抽出→</a:t>
            </a:r>
            <a:r>
              <a:rPr kumimoji="1" lang="en-US" altLang="ja-JP" sz="1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EduLab</a:t>
            </a:r>
            <a:r>
              <a:rPr kumimoji="1" lang="ja-JP" altLang="en-US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（認識）</a:t>
            </a:r>
            <a:endParaRPr kumimoji="1" lang="ja-JP" alt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648269" y="5945594"/>
            <a:ext cx="1720823" cy="428016"/>
          </a:xfrm>
          <a:prstGeom prst="wedgeRoundRectCallout">
            <a:avLst>
              <a:gd name="adj1" fmla="val 66011"/>
              <a:gd name="adj2" fmla="val -509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ルールを採用することも</a:t>
            </a:r>
            <a:endParaRPr kumimoji="1" lang="en-US" altLang="ja-JP" sz="105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kumimoji="1" lang="ja-JP" altLang="en-US" sz="105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併せて検討する</a:t>
            </a:r>
            <a:endParaRPr kumimoji="1" lang="ja-JP" altLang="en-US" sz="105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2708" y="1385244"/>
            <a:ext cx="6449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 </a:t>
            </a:r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AI-OCR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（内製）開発方針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1. OCR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機能開発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Deep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Learning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アルゴリズムを採用（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LSTM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による推定認識）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2. 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認識フィールド取出しロジック設計＆開発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現行ルールに替わるプログラムロジック設計開発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（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現行ルールを採用することも併せて検討する）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3. AI-OCR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エコシステム設計＆開発</a:t>
            </a:r>
            <a:endParaRPr kumimoji="1"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Polaris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拡張</a:t>
            </a:r>
            <a:r>
              <a:rPr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ICR</a:t>
            </a:r>
            <a:r>
              <a:rPr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サービスへ統合する</a:t>
            </a:r>
            <a:endParaRPr lang="en-US" altLang="ja-JP" sz="1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ための設計＆開発（予定）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6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98817" y="2306472"/>
            <a:ext cx="6699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End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of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File..</a:t>
            </a:r>
            <a:endParaRPr kumimoji="1" lang="en-US" altLang="ja-JP" sz="88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4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9342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467544" y="1956628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467544" y="325277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" name="直線矢印コネクタ 5"/>
          <p:cNvCxnSpPr>
            <a:stCxn id="4" idx="6"/>
            <a:endCxn id="11" idx="1"/>
          </p:cNvCxnSpPr>
          <p:nvPr/>
        </p:nvCxnSpPr>
        <p:spPr>
          <a:xfrm>
            <a:off x="1234688" y="2316668"/>
            <a:ext cx="1023824" cy="4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6"/>
            <a:endCxn id="11" idx="3"/>
          </p:cNvCxnSpPr>
          <p:nvPr/>
        </p:nvCxnSpPr>
        <p:spPr>
          <a:xfrm flipV="1">
            <a:off x="1234688" y="3163137"/>
            <a:ext cx="1023824" cy="44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06696" y="175163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4928" y="175163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6"/>
          <p:cNvSpPr/>
          <p:nvPr/>
        </p:nvSpPr>
        <p:spPr>
          <a:xfrm>
            <a:off x="3516018" y="20292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37"/>
          <p:cNvSpPr/>
          <p:nvPr/>
        </p:nvSpPr>
        <p:spPr>
          <a:xfrm>
            <a:off x="2170792" y="264070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7"/>
            <a:endCxn id="10" idx="2"/>
          </p:cNvCxnSpPr>
          <p:nvPr/>
        </p:nvCxnSpPr>
        <p:spPr>
          <a:xfrm flipV="1">
            <a:off x="2682062" y="2335308"/>
            <a:ext cx="83395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23"/>
          <p:cNvSpPr/>
          <p:nvPr/>
        </p:nvSpPr>
        <p:spPr>
          <a:xfrm>
            <a:off x="2170792" y="169452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円/楕円 24"/>
          <p:cNvSpPr/>
          <p:nvPr/>
        </p:nvSpPr>
        <p:spPr>
          <a:xfrm>
            <a:off x="2182909" y="353073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4" idx="6"/>
            <a:endCxn id="15" idx="2"/>
          </p:cNvCxnSpPr>
          <p:nvPr/>
        </p:nvCxnSpPr>
        <p:spPr>
          <a:xfrm flipV="1">
            <a:off x="1234688" y="2000562"/>
            <a:ext cx="936104" cy="3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6"/>
            <a:endCxn id="16" idx="1"/>
          </p:cNvCxnSpPr>
          <p:nvPr/>
        </p:nvCxnSpPr>
        <p:spPr>
          <a:xfrm>
            <a:off x="1234688" y="2316668"/>
            <a:ext cx="1035941" cy="130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3"/>
          </p:cNvCxnSpPr>
          <p:nvPr/>
        </p:nvCxnSpPr>
        <p:spPr>
          <a:xfrm flipV="1">
            <a:off x="1234688" y="2216961"/>
            <a:ext cx="1023824" cy="139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1234688" y="3612812"/>
            <a:ext cx="948221" cy="2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35"/>
          <p:cNvSpPr/>
          <p:nvPr/>
        </p:nvSpPr>
        <p:spPr>
          <a:xfrm>
            <a:off x="3516018" y="31599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円/楕円 38"/>
          <p:cNvSpPr/>
          <p:nvPr/>
        </p:nvSpPr>
        <p:spPr>
          <a:xfrm>
            <a:off x="4668146" y="202863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円/楕円 40"/>
          <p:cNvSpPr/>
          <p:nvPr/>
        </p:nvSpPr>
        <p:spPr>
          <a:xfrm>
            <a:off x="4668146" y="315933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4" name="直線矢印コネクタ 23"/>
          <p:cNvCxnSpPr>
            <a:stCxn id="11" idx="5"/>
            <a:endCxn id="21" idx="2"/>
          </p:cNvCxnSpPr>
          <p:nvPr/>
        </p:nvCxnSpPr>
        <p:spPr>
          <a:xfrm>
            <a:off x="2682062" y="3163137"/>
            <a:ext cx="83395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6"/>
            <a:endCxn id="10" idx="1"/>
          </p:cNvCxnSpPr>
          <p:nvPr/>
        </p:nvCxnSpPr>
        <p:spPr>
          <a:xfrm>
            <a:off x="2769782" y="2000562"/>
            <a:ext cx="833956" cy="1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5"/>
            <a:endCxn id="21" idx="1"/>
          </p:cNvCxnSpPr>
          <p:nvPr/>
        </p:nvCxnSpPr>
        <p:spPr>
          <a:xfrm>
            <a:off x="2682062" y="2216961"/>
            <a:ext cx="921676" cy="103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7"/>
            <a:endCxn id="10" idx="3"/>
          </p:cNvCxnSpPr>
          <p:nvPr/>
        </p:nvCxnSpPr>
        <p:spPr>
          <a:xfrm flipV="1">
            <a:off x="2694179" y="2551707"/>
            <a:ext cx="909559" cy="106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6" idx="6"/>
            <a:endCxn id="21" idx="3"/>
          </p:cNvCxnSpPr>
          <p:nvPr/>
        </p:nvCxnSpPr>
        <p:spPr>
          <a:xfrm flipV="1">
            <a:off x="2781899" y="3682405"/>
            <a:ext cx="821839" cy="15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6"/>
            <a:endCxn id="22" idx="2"/>
          </p:cNvCxnSpPr>
          <p:nvPr/>
        </p:nvCxnSpPr>
        <p:spPr>
          <a:xfrm flipV="1">
            <a:off x="4115008" y="2334670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1" idx="6"/>
            <a:endCxn id="23" idx="2"/>
          </p:cNvCxnSpPr>
          <p:nvPr/>
        </p:nvCxnSpPr>
        <p:spPr>
          <a:xfrm flipV="1">
            <a:off x="4115008" y="346536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4730" y="1751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850" y="16289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26621" y="27487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26621" y="38398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5" name="直線矢印コネクタ 34"/>
          <p:cNvCxnSpPr>
            <a:stCxn id="34" idx="0"/>
          </p:cNvCxnSpPr>
          <p:nvPr/>
        </p:nvCxnSpPr>
        <p:spPr>
          <a:xfrm flipH="1" flipV="1">
            <a:off x="4372845" y="3465369"/>
            <a:ext cx="106597" cy="37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0"/>
          </p:cNvCxnSpPr>
          <p:nvPr/>
        </p:nvCxnSpPr>
        <p:spPr>
          <a:xfrm flipH="1" flipV="1">
            <a:off x="4372845" y="2334670"/>
            <a:ext cx="106597" cy="414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4" idx="1"/>
          </p:cNvCxnSpPr>
          <p:nvPr/>
        </p:nvCxnSpPr>
        <p:spPr>
          <a:xfrm flipH="1">
            <a:off x="3142901" y="3978369"/>
            <a:ext cx="983720" cy="1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580112" y="956572"/>
            <a:ext cx="41234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Ex..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の具体的な利用ケースを考えると、例えば、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</a:t>
            </a:r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故障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検知対象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新品時に得られる各種センサーデータを正常値データ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b="1" i="1" dirty="0">
                <a:solidFill>
                  <a:schemeClr val="accent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教師データ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として、何年か使用後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得られる経年劣化データと比較し、その誤差を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逆伝搬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を訓練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させる。結果的に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状態変化を知ることができる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つまり故障時期の予測に用いることができる。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誤差を最小化するパラメータを与える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ために、重みやバイアスの更新を行う、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これを機械学習では、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「学習する」と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定義している。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誤差をどのように表現するかは、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評価関数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損失関数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などの概念があり、これらの関数としては、二乗誤差の総和や、クロスエントロピーがある。また、重みを更新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するための手法として、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勾配降下法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(Gradient Descent)</a:t>
            </a: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Backpropagation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などがあります。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blipFill>
                <a:blip r:embed="rId3"/>
                <a:stretch>
                  <a:fillRect l="-4808" t="-22581" r="-7692" b="-35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blipFill>
                <a:blip r:embed="rId4"/>
                <a:stretch>
                  <a:fillRect l="-4598" t="-35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>
            <a:off x="1835696" y="431973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31840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27984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95536" y="1226476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基本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概要図（全体設計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[3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CNN]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395536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259632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292080" y="428681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35645" y="43924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[x1,x2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7963" y="4394828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中間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隠れ層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[h1,h2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blipFill>
                <a:blip r:embed="rId5"/>
                <a:stretch>
                  <a:fillRect l="-22667" t="-152055" r="-8866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475648" y="5330932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活性化関数の入力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0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入力値と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weight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の総和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blipFill>
                <a:blip r:embed="rId6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/>
          <p:cNvSpPr txBox="1"/>
          <p:nvPr/>
        </p:nvSpPr>
        <p:spPr>
          <a:xfrm>
            <a:off x="3782394" y="5330932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入力値の総和から誤差を計算するための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活性化関数には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sigmoid(f</a:t>
            </a:r>
            <a:r>
              <a:rPr lang="en-US" altLang="ja-JP" sz="10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関数を利用する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52961" y="439482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[y1,y2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1840" y="43228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推定値算出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6" name="直線矢印コネクタ 55"/>
          <p:cNvCxnSpPr>
            <a:stCxn id="53" idx="1"/>
          </p:cNvCxnSpPr>
          <p:nvPr/>
        </p:nvCxnSpPr>
        <p:spPr>
          <a:xfrm flipH="1" flipV="1">
            <a:off x="3516018" y="5124787"/>
            <a:ext cx="266376" cy="4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1" idx="0"/>
            <a:endCxn id="49" idx="1"/>
          </p:cNvCxnSpPr>
          <p:nvPr/>
        </p:nvCxnSpPr>
        <p:spPr>
          <a:xfrm flipV="1">
            <a:off x="1263684" y="4717994"/>
            <a:ext cx="834279" cy="6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235747" y="395214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i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</a:t>
            </a:r>
            <a:endParaRPr kumimoji="1" lang="ja-JP" altLang="en-US" sz="1100" b="1" i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LUCA</Template>
  <TotalTime>33834</TotalTime>
  <Words>1740</Words>
  <Application>Microsoft Office PowerPoint</Application>
  <PresentationFormat>A4 210 x 297 mm</PresentationFormat>
  <Paragraphs>404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7" baseType="lpstr">
      <vt:lpstr>Mangal</vt:lpstr>
      <vt:lpstr>Meiryo UI</vt:lpstr>
      <vt:lpstr>ＭＳ Ｐゴシック</vt:lpstr>
      <vt:lpstr>メイリオ</vt:lpstr>
      <vt:lpstr>游ゴシック</vt:lpstr>
      <vt:lpstr>Arial</vt:lpstr>
      <vt:lpstr>Calibri</vt:lpstr>
      <vt:lpstr>Cambria Math</vt:lpstr>
      <vt:lpstr>Tahoma</vt:lpstr>
      <vt:lpstr>Times New Roman</vt:lpstr>
      <vt:lpstr>Wingdings</vt:lpstr>
      <vt:lpstr>LUCA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PGI_3</dc:title>
  <dc:creator>m-washi@primagest.co.jp</dc:creator>
  <cp:lastModifiedBy>綿貫 直志</cp:lastModifiedBy>
  <cp:revision>3083</cp:revision>
  <cp:lastPrinted>2017-05-19T08:47:34Z</cp:lastPrinted>
  <dcterms:created xsi:type="dcterms:W3CDTF">2012-04-13T06:06:08Z</dcterms:created>
  <dcterms:modified xsi:type="dcterms:W3CDTF">2019-01-21T01:53:13Z</dcterms:modified>
</cp:coreProperties>
</file>