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64" r:id="rId2"/>
  </p:sldMasterIdLst>
  <p:notesMasterIdLst>
    <p:notesMasterId r:id="rId14"/>
  </p:notesMasterIdLst>
  <p:sldIdLst>
    <p:sldId id="295" r:id="rId3"/>
    <p:sldId id="341" r:id="rId4"/>
    <p:sldId id="352" r:id="rId5"/>
    <p:sldId id="343" r:id="rId6"/>
    <p:sldId id="356" r:id="rId7"/>
    <p:sldId id="357" r:id="rId8"/>
    <p:sldId id="360" r:id="rId9"/>
    <p:sldId id="344" r:id="rId10"/>
    <p:sldId id="359" r:id="rId11"/>
    <p:sldId id="331" r:id="rId12"/>
    <p:sldId id="335" r:id="rId13"/>
  </p:sldIdLst>
  <p:sldSz cx="9144000" cy="6858000" type="screen4x3"/>
  <p:notesSz cx="6805613"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0" userDrawn="1">
          <p15:clr>
            <a:srgbClr val="A4A3A4"/>
          </p15:clr>
        </p15:guide>
        <p15:guide id="2" orient="horz" pos="2931" userDrawn="1">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p:cViewPr varScale="1">
        <p:scale>
          <a:sx n="76" d="100"/>
          <a:sy n="76" d="100"/>
        </p:scale>
        <p:origin x="1035" y="30"/>
      </p:cViewPr>
      <p:guideLst>
        <p:guide orient="horz" pos="4110"/>
        <p:guide orient="horz" pos="2931"/>
        <p:guide pos="288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39" y="0"/>
            <a:ext cx="2949099" cy="498693"/>
          </a:xfrm>
          <a:prstGeom prst="rect">
            <a:avLst/>
          </a:prstGeom>
        </p:spPr>
        <p:txBody>
          <a:bodyPr vert="horz" lIns="91440" tIns="45720" rIns="91440" bIns="45720" rtlCol="0"/>
          <a:lstStyle>
            <a:lvl1pPr algn="r">
              <a:defRPr sz="1200"/>
            </a:lvl1pPr>
          </a:lstStyle>
          <a:p>
            <a:fld id="{FEB1E3BB-FFB3-45F8-AF6C-C2FFE6D63334}" type="datetimeFigureOut">
              <a:rPr kumimoji="1" lang="ja-JP" altLang="en-US" smtClean="0"/>
              <a:t>2018/12/6</a:t>
            </a:fld>
            <a:endParaRPr kumimoji="1" lang="ja-JP" altLang="en-US"/>
          </a:p>
        </p:txBody>
      </p:sp>
      <p:sp>
        <p:nvSpPr>
          <p:cNvPr id="4" name="スライド イメージ プレースホルダー 3"/>
          <p:cNvSpPr>
            <a:spLocks noGrp="1" noRot="1" noChangeAspect="1"/>
          </p:cNvSpPr>
          <p:nvPr>
            <p:ph type="sldImg" idx="2"/>
          </p:nvPr>
        </p:nvSpPr>
        <p:spPr>
          <a:xfrm>
            <a:off x="1166813" y="1243013"/>
            <a:ext cx="4471987"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562" y="4783307"/>
            <a:ext cx="544449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7"/>
            <a:ext cx="2949099"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39" y="9440647"/>
            <a:ext cx="2949099" cy="498692"/>
          </a:xfrm>
          <a:prstGeom prst="rect">
            <a:avLst/>
          </a:prstGeom>
        </p:spPr>
        <p:txBody>
          <a:bodyPr vert="horz" lIns="91440" tIns="45720" rIns="91440" bIns="45720" rtlCol="0" anchor="b"/>
          <a:lstStyle>
            <a:lvl1pPr algn="r">
              <a:defRPr sz="1200"/>
            </a:lvl1pPr>
          </a:lstStyle>
          <a:p>
            <a:fld id="{DCE0D27F-9581-44EE-9611-1A40522F2C50}" type="slidenum">
              <a:rPr kumimoji="1" lang="ja-JP" altLang="en-US" smtClean="0"/>
              <a:t>‹#›</a:t>
            </a:fld>
            <a:endParaRPr kumimoji="1" lang="ja-JP" altLang="en-US"/>
          </a:p>
        </p:txBody>
      </p:sp>
    </p:spTree>
    <p:extLst>
      <p:ext uri="{BB962C8B-B14F-4D97-AF65-F5344CB8AC3E}">
        <p14:creationId xmlns:p14="http://schemas.microsoft.com/office/powerpoint/2010/main" val="1938622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17000"/>
            <a:ext cx="7772400" cy="798326"/>
          </a:xfrm>
        </p:spPr>
        <p:txBody>
          <a:bodyPr anchor="ctr">
            <a:normAutofit/>
          </a:bodyPr>
          <a:lstStyle>
            <a:lvl1pPr algn="l">
              <a:defRPr sz="32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5" name="Footer Placeholder 4"/>
          <p:cNvSpPr>
            <a:spLocks noGrp="1"/>
          </p:cNvSpPr>
          <p:nvPr>
            <p:ph type="ftr" sz="quarter" idx="11"/>
          </p:nvPr>
        </p:nvSpPr>
        <p:spPr/>
        <p:txBody>
          <a:bodyPr/>
          <a:lstStyle/>
          <a:p>
            <a:r>
              <a:rPr lang="en-US" altLang="ja-JP" smtClean="0"/>
              <a:t>©</a:t>
            </a:r>
            <a:r>
              <a:rPr lang="ja-JP" altLang="en-US" smtClean="0"/>
              <a:t> </a:t>
            </a:r>
            <a:r>
              <a:rPr lang="en-US" altLang="ja-JP" smtClean="0"/>
              <a:t>2018</a:t>
            </a:r>
            <a:r>
              <a:rPr lang="ja-JP" altLang="en-US" smtClean="0"/>
              <a:t> </a:t>
            </a:r>
            <a:r>
              <a:rPr lang="en-US" altLang="ja-JP" smtClean="0"/>
              <a:t>Primagest, Inc.</a:t>
            </a:r>
            <a:r>
              <a:rPr lang="ja-JP" altLang="en-US" smtClean="0"/>
              <a:t> </a:t>
            </a:r>
            <a:r>
              <a:rPr lang="en-US" altLang="ja-JP" smtClean="0"/>
              <a:t>All</a:t>
            </a:r>
            <a:r>
              <a:rPr lang="ja-JP" altLang="en-US" smtClean="0"/>
              <a:t> </a:t>
            </a:r>
            <a:r>
              <a:rPr lang="en-US" altLang="ja-JP" smtClean="0"/>
              <a:t>rights</a:t>
            </a:r>
            <a:r>
              <a:rPr lang="ja-JP" altLang="en-US" smtClean="0"/>
              <a:t> </a:t>
            </a:r>
            <a:r>
              <a:rPr lang="en-US" altLang="ja-JP" smtClean="0"/>
              <a:t>reserved</a:t>
            </a:r>
            <a:endParaRPr lang="ja-JP" altLang="en-US" dirty="0" smtClean="0"/>
          </a:p>
        </p:txBody>
      </p:sp>
      <p:sp>
        <p:nvSpPr>
          <p:cNvPr id="6" name="Slide Number Placeholder 5"/>
          <p:cNvSpPr>
            <a:spLocks noGrp="1"/>
          </p:cNvSpPr>
          <p:nvPr>
            <p:ph type="sldNum" sz="quarter" idx="12"/>
          </p:nvPr>
        </p:nvSpPr>
        <p:spPr/>
        <p:txBody>
          <a:bodyPr/>
          <a:lstStyle/>
          <a:p>
            <a:fld id="{67A8FEA0-19F5-4513-A0C9-59C5EE52ABEB}" type="slidenum">
              <a:rPr kumimoji="1" lang="ja-JP" altLang="en-US" smtClean="0"/>
              <a:t>‹#›</a:t>
            </a:fld>
            <a:endParaRPr kumimoji="1" lang="ja-JP" altLang="en-US"/>
          </a:p>
        </p:txBody>
      </p:sp>
    </p:spTree>
    <p:extLst>
      <p:ext uri="{BB962C8B-B14F-4D97-AF65-F5344CB8AC3E}">
        <p14:creationId xmlns:p14="http://schemas.microsoft.com/office/powerpoint/2010/main" val="33987764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4" name="Footer Placeholder 3"/>
          <p:cNvSpPr>
            <a:spLocks noGrp="1"/>
          </p:cNvSpPr>
          <p:nvPr>
            <p:ph type="ftr" sz="quarter" idx="11"/>
          </p:nvPr>
        </p:nvSpPr>
        <p:spPr/>
        <p:txBody>
          <a:bodyPr/>
          <a:lstStyle/>
          <a:p>
            <a:r>
              <a:rPr lang="en-US" altLang="ja-JP" smtClean="0"/>
              <a:t>©</a:t>
            </a:r>
            <a:r>
              <a:rPr lang="ja-JP" altLang="en-US" smtClean="0"/>
              <a:t> </a:t>
            </a:r>
            <a:r>
              <a:rPr lang="en-US" altLang="ja-JP" smtClean="0"/>
              <a:t>2018</a:t>
            </a:r>
            <a:r>
              <a:rPr lang="ja-JP" altLang="en-US" smtClean="0"/>
              <a:t> </a:t>
            </a:r>
            <a:r>
              <a:rPr lang="en-US" altLang="ja-JP" smtClean="0"/>
              <a:t>Primagest, Inc.</a:t>
            </a:r>
            <a:r>
              <a:rPr lang="ja-JP" altLang="en-US" smtClean="0"/>
              <a:t> </a:t>
            </a:r>
            <a:r>
              <a:rPr lang="en-US" altLang="ja-JP" smtClean="0"/>
              <a:t>All</a:t>
            </a:r>
            <a:r>
              <a:rPr lang="ja-JP" altLang="en-US" smtClean="0"/>
              <a:t> </a:t>
            </a:r>
            <a:r>
              <a:rPr lang="en-US" altLang="ja-JP" smtClean="0"/>
              <a:t>rights</a:t>
            </a:r>
            <a:r>
              <a:rPr lang="ja-JP" altLang="en-US" smtClean="0"/>
              <a:t> </a:t>
            </a:r>
            <a:r>
              <a:rPr lang="en-US" altLang="ja-JP" smtClean="0"/>
              <a:t>reserved</a:t>
            </a:r>
            <a:endParaRPr lang="ja-JP" altLang="en-US" dirty="0"/>
          </a:p>
        </p:txBody>
      </p:sp>
      <p:sp>
        <p:nvSpPr>
          <p:cNvPr id="5" name="Slide Number Placeholder 4"/>
          <p:cNvSpPr>
            <a:spLocks noGrp="1"/>
          </p:cNvSpPr>
          <p:nvPr>
            <p:ph type="sldNum" sz="quarter" idx="12"/>
          </p:nvPr>
        </p:nvSpPr>
        <p:spPr/>
        <p:txBody>
          <a:bodyPr/>
          <a:lstStyle/>
          <a:p>
            <a:fld id="{67A8FEA0-19F5-4513-A0C9-59C5EE52ABEB}" type="slidenum">
              <a:rPr kumimoji="1" lang="ja-JP" altLang="en-US" smtClean="0"/>
              <a:t>‹#›</a:t>
            </a:fld>
            <a:endParaRPr kumimoji="1" lang="ja-JP" altLang="en-US"/>
          </a:p>
        </p:txBody>
      </p:sp>
    </p:spTree>
    <p:extLst>
      <p:ext uri="{BB962C8B-B14F-4D97-AF65-F5344CB8AC3E}">
        <p14:creationId xmlns:p14="http://schemas.microsoft.com/office/powerpoint/2010/main" val="1660250265"/>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30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ltLang="ja-JP" smtClean="0"/>
              <a:t>©</a:t>
            </a:r>
            <a:r>
              <a:rPr lang="ja-JP" altLang="en-US" smtClean="0"/>
              <a:t> </a:t>
            </a:r>
            <a:r>
              <a:rPr lang="en-US" altLang="ja-JP" smtClean="0"/>
              <a:t>2018</a:t>
            </a:r>
            <a:r>
              <a:rPr lang="ja-JP" altLang="en-US" smtClean="0"/>
              <a:t> </a:t>
            </a:r>
            <a:r>
              <a:rPr lang="en-US" altLang="ja-JP" smtClean="0"/>
              <a:t>Primagest, Inc.</a:t>
            </a:r>
            <a:r>
              <a:rPr lang="ja-JP" altLang="en-US" smtClean="0"/>
              <a:t> </a:t>
            </a:r>
            <a:r>
              <a:rPr lang="en-US" altLang="ja-JP" smtClean="0"/>
              <a:t>All</a:t>
            </a:r>
            <a:r>
              <a:rPr lang="ja-JP" altLang="en-US" smtClean="0"/>
              <a:t> </a:t>
            </a:r>
            <a:r>
              <a:rPr lang="en-US" altLang="ja-JP" smtClean="0"/>
              <a:t>rights</a:t>
            </a:r>
            <a:r>
              <a:rPr lang="ja-JP" altLang="en-US" smtClean="0"/>
              <a:t> </a:t>
            </a:r>
            <a:r>
              <a:rPr lang="en-US" altLang="ja-JP" smtClean="0"/>
              <a:t>reserved</a:t>
            </a:r>
            <a:endParaRPr lang="ja-JP" altLang="en-US" dirty="0"/>
          </a:p>
        </p:txBody>
      </p:sp>
      <p:sp>
        <p:nvSpPr>
          <p:cNvPr id="4" name="Slide Number Placeholder 3"/>
          <p:cNvSpPr>
            <a:spLocks noGrp="1"/>
          </p:cNvSpPr>
          <p:nvPr>
            <p:ph type="sldNum" sz="quarter" idx="12"/>
          </p:nvPr>
        </p:nvSpPr>
        <p:spPr/>
        <p:txBody>
          <a:bodyPr/>
          <a:lstStyle/>
          <a:p>
            <a:fld id="{67A8FEA0-19F5-4513-A0C9-59C5EE52ABEB}" type="slidenum">
              <a:rPr kumimoji="1" lang="ja-JP" altLang="en-US" smtClean="0"/>
              <a:t>‹#›</a:t>
            </a:fld>
            <a:endParaRPr kumimoji="1" lang="ja-JP" altLang="en-US"/>
          </a:p>
        </p:txBody>
      </p:sp>
    </p:spTree>
    <p:extLst>
      <p:ext uri="{BB962C8B-B14F-4D97-AF65-F5344CB8AC3E}">
        <p14:creationId xmlns:p14="http://schemas.microsoft.com/office/powerpoint/2010/main" val="38175847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81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4" name="Footer Placeholder 3"/>
          <p:cNvSpPr>
            <a:spLocks noGrp="1"/>
          </p:cNvSpPr>
          <p:nvPr>
            <p:ph type="ftr" sz="quarter" idx="11"/>
          </p:nvPr>
        </p:nvSpPr>
        <p:spPr/>
        <p:txBody>
          <a:bodyPr/>
          <a:lstStyle/>
          <a:p>
            <a:r>
              <a:rPr lang="en-US" altLang="ja-JP" smtClean="0"/>
              <a:t>©</a:t>
            </a:r>
            <a:r>
              <a:rPr lang="ja-JP" altLang="en-US" smtClean="0"/>
              <a:t> </a:t>
            </a:r>
            <a:r>
              <a:rPr lang="en-US" altLang="ja-JP" smtClean="0"/>
              <a:t>2018</a:t>
            </a:r>
            <a:r>
              <a:rPr lang="ja-JP" altLang="en-US" smtClean="0"/>
              <a:t> </a:t>
            </a:r>
            <a:r>
              <a:rPr lang="en-US" altLang="ja-JP" smtClean="0"/>
              <a:t>Primagest, Inc.</a:t>
            </a:r>
            <a:r>
              <a:rPr lang="ja-JP" altLang="en-US" smtClean="0"/>
              <a:t> </a:t>
            </a:r>
            <a:r>
              <a:rPr lang="en-US" altLang="ja-JP" smtClean="0"/>
              <a:t>All</a:t>
            </a:r>
            <a:r>
              <a:rPr lang="ja-JP" altLang="en-US" smtClean="0"/>
              <a:t> </a:t>
            </a:r>
            <a:r>
              <a:rPr lang="en-US" altLang="ja-JP" smtClean="0"/>
              <a:t>rights</a:t>
            </a:r>
            <a:r>
              <a:rPr lang="ja-JP" altLang="en-US" smtClean="0"/>
              <a:t> </a:t>
            </a:r>
            <a:r>
              <a:rPr lang="en-US" altLang="ja-JP" smtClean="0"/>
              <a:t>reserved</a:t>
            </a:r>
            <a:endParaRPr lang="ja-JP" altLang="en-US" dirty="0"/>
          </a:p>
        </p:txBody>
      </p:sp>
      <p:sp>
        <p:nvSpPr>
          <p:cNvPr id="5" name="Slide Number Placeholder 4"/>
          <p:cNvSpPr>
            <a:spLocks noGrp="1"/>
          </p:cNvSpPr>
          <p:nvPr>
            <p:ph type="sldNum" sz="quarter" idx="12"/>
          </p:nvPr>
        </p:nvSpPr>
        <p:spPr/>
        <p:txBody>
          <a:bodyPr/>
          <a:lstStyle/>
          <a:p>
            <a:fld id="{67A8FEA0-19F5-4513-A0C9-59C5EE52ABEB}" type="slidenum">
              <a:rPr kumimoji="1" lang="ja-JP" altLang="en-US" smtClean="0"/>
              <a:t>‹#›</a:t>
            </a:fld>
            <a:endParaRPr kumimoji="1" lang="ja-JP" altLang="en-US"/>
          </a:p>
        </p:txBody>
      </p:sp>
    </p:spTree>
    <p:extLst>
      <p:ext uri="{BB962C8B-B14F-4D97-AF65-F5344CB8AC3E}">
        <p14:creationId xmlns:p14="http://schemas.microsoft.com/office/powerpoint/2010/main" val="3933316249"/>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30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6570" y="255267"/>
            <a:ext cx="7105430" cy="435081"/>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5" name="Footer Placeholder 4"/>
          <p:cNvSpPr>
            <a:spLocks noGrp="1"/>
          </p:cNvSpPr>
          <p:nvPr>
            <p:ph type="ftr" sz="quarter" idx="3"/>
          </p:nvPr>
        </p:nvSpPr>
        <p:spPr>
          <a:xfrm>
            <a:off x="11064" y="6495695"/>
            <a:ext cx="3086100" cy="365125"/>
          </a:xfrm>
          <a:prstGeom prst="rect">
            <a:avLst/>
          </a:prstGeom>
        </p:spPr>
        <p:txBody>
          <a:bodyPr vert="horz" lIns="91440" tIns="45720" rIns="91440" bIns="45720" rtlCol="0" anchor="b"/>
          <a:lstStyle>
            <a:lvl1pPr algn="l">
              <a:defRPr sz="800">
                <a:solidFill>
                  <a:schemeClr val="bg1">
                    <a:lumMod val="65000"/>
                  </a:schemeClr>
                </a:solidFill>
                <a:latin typeface="Arial" panose="020B0604020202020204" pitchFamily="34" charset="0"/>
                <a:cs typeface="Arial" panose="020B0604020202020204" pitchFamily="34" charset="0"/>
              </a:defRPr>
            </a:lvl1pPr>
          </a:lstStyle>
          <a:p>
            <a:r>
              <a:rPr lang="en-US" altLang="ja-JP" smtClean="0"/>
              <a:t>©</a:t>
            </a:r>
            <a:r>
              <a:rPr lang="ja-JP" altLang="en-US" smtClean="0"/>
              <a:t> </a:t>
            </a:r>
            <a:r>
              <a:rPr lang="en-US" altLang="ja-JP" smtClean="0"/>
              <a:t>2018</a:t>
            </a:r>
            <a:r>
              <a:rPr lang="ja-JP" altLang="en-US" smtClean="0"/>
              <a:t> </a:t>
            </a:r>
            <a:r>
              <a:rPr lang="en-US" altLang="ja-JP" smtClean="0"/>
              <a:t>Primagest, Inc.</a:t>
            </a:r>
            <a:r>
              <a:rPr lang="ja-JP" altLang="en-US" smtClean="0"/>
              <a:t> </a:t>
            </a:r>
            <a:r>
              <a:rPr lang="en-US" altLang="ja-JP" smtClean="0"/>
              <a:t>All</a:t>
            </a:r>
            <a:r>
              <a:rPr lang="ja-JP" altLang="en-US" smtClean="0"/>
              <a:t> </a:t>
            </a:r>
            <a:r>
              <a:rPr lang="en-US" altLang="ja-JP" smtClean="0"/>
              <a:t>rights</a:t>
            </a:r>
            <a:r>
              <a:rPr lang="ja-JP" altLang="en-US" smtClean="0"/>
              <a:t> </a:t>
            </a:r>
            <a:r>
              <a:rPr lang="en-US" altLang="ja-JP" smtClean="0"/>
              <a:t>reserved</a:t>
            </a:r>
            <a:endParaRPr lang="ja-JP" altLang="en-US" dirty="0"/>
          </a:p>
        </p:txBody>
      </p:sp>
      <p:sp>
        <p:nvSpPr>
          <p:cNvPr id="6" name="Slide Number Placeholder 5"/>
          <p:cNvSpPr>
            <a:spLocks noGrp="1"/>
          </p:cNvSpPr>
          <p:nvPr>
            <p:ph type="sldNum" sz="quarter" idx="4"/>
          </p:nvPr>
        </p:nvSpPr>
        <p:spPr>
          <a:xfrm>
            <a:off x="3535545" y="6495695"/>
            <a:ext cx="2057400" cy="365125"/>
          </a:xfrm>
          <a:prstGeom prst="rect">
            <a:avLst/>
          </a:prstGeom>
        </p:spPr>
        <p:txBody>
          <a:bodyPr vert="horz" lIns="91440" tIns="45720" rIns="91440" bIns="45720" rtlCol="0" anchor="b"/>
          <a:lstStyle>
            <a:lvl1pPr algn="ctr">
              <a:defRPr sz="1200">
                <a:solidFill>
                  <a:schemeClr val="tx1">
                    <a:tint val="75000"/>
                  </a:schemeClr>
                </a:solidFill>
                <a:latin typeface="Arial" panose="020B0604020202020204" pitchFamily="34" charset="0"/>
                <a:cs typeface="Arial" panose="020B0604020202020204" pitchFamily="34" charset="0"/>
              </a:defRPr>
            </a:lvl1pPr>
          </a:lstStyle>
          <a:p>
            <a:fld id="{67A8FEA0-19F5-4513-A0C9-59C5EE52ABEB}" type="slidenum">
              <a:rPr lang="ja-JP" altLang="en-US" smtClean="0"/>
              <a:pPr/>
              <a:t>‹#›</a:t>
            </a:fld>
            <a:endParaRPr lang="ja-JP" altLang="en-US"/>
          </a:p>
        </p:txBody>
      </p:sp>
      <p:grpSp>
        <p:nvGrpSpPr>
          <p:cNvPr id="17" name="グループ化 16"/>
          <p:cNvGrpSpPr/>
          <p:nvPr userDrawn="1"/>
        </p:nvGrpSpPr>
        <p:grpSpPr>
          <a:xfrm>
            <a:off x="7492619" y="66436"/>
            <a:ext cx="1475962" cy="704965"/>
            <a:chOff x="7492619" y="66436"/>
            <a:chExt cx="1475962" cy="704965"/>
          </a:xfrm>
        </p:grpSpPr>
        <p:sp>
          <p:nvSpPr>
            <p:cNvPr id="10" name="テキスト ボックス 9"/>
            <p:cNvSpPr txBox="1"/>
            <p:nvPr userDrawn="1"/>
          </p:nvSpPr>
          <p:spPr>
            <a:xfrm>
              <a:off x="8032581" y="66436"/>
              <a:ext cx="936000" cy="184666"/>
            </a:xfrm>
            <a:prstGeom prst="rect">
              <a:avLst/>
            </a:prstGeom>
            <a:noFill/>
          </p:spPr>
          <p:txBody>
            <a:bodyPr wrap="square" rtlCol="0">
              <a:spAutoFit/>
            </a:bodyPr>
            <a:lstStyle/>
            <a:p>
              <a:pPr algn="l"/>
              <a:r>
                <a:rPr kumimoji="1" lang="en-US" altLang="ja-JP"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rPr>
                <a:t>Internal</a:t>
              </a:r>
              <a:r>
                <a:rPr kumimoji="1" lang="ja-JP" altLang="en-US"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rPr>
                <a:t> </a:t>
              </a:r>
              <a:r>
                <a:rPr kumimoji="1" lang="en-US" altLang="ja-JP"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rPr>
                <a:t>Use</a:t>
              </a:r>
              <a:r>
                <a:rPr kumimoji="1" lang="ja-JP" altLang="en-US"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rPr>
                <a:t> </a:t>
              </a:r>
              <a:r>
                <a:rPr kumimoji="1" lang="en-US" altLang="ja-JP"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rPr>
                <a:t>Only</a:t>
              </a:r>
            </a:p>
          </p:txBody>
        </p:sp>
        <p:sp>
          <p:nvSpPr>
            <p:cNvPr id="13" name="テキスト ボックス 12"/>
            <p:cNvSpPr txBox="1"/>
            <p:nvPr userDrawn="1"/>
          </p:nvSpPr>
          <p:spPr>
            <a:xfrm>
              <a:off x="8015200" y="217403"/>
              <a:ext cx="898003" cy="553998"/>
            </a:xfrm>
            <a:prstGeom prst="rect">
              <a:avLst/>
            </a:prstGeom>
            <a:noFill/>
          </p:spPr>
          <p:txBody>
            <a:bodyPr wrap="none" rtlCol="0">
              <a:spAutoFit/>
            </a:bodyPr>
            <a:lstStyle/>
            <a:p>
              <a:r>
                <a:rPr kumimoji="1" lang="en-US" altLang="ja-JP"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rPr>
                <a:t>PGI</a:t>
              </a:r>
              <a:r>
                <a:rPr kumimoji="1" lang="ja-JP" altLang="en-US"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rPr>
                <a:t>社内</a:t>
              </a:r>
              <a:endParaRPr kumimoji="1" lang="en-US" altLang="ja-JP"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endParaRPr>
            </a:p>
            <a:p>
              <a:r>
                <a:rPr kumimoji="1" lang="en-US" altLang="ja-JP"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rPr>
                <a:t>1</a:t>
              </a:r>
              <a:r>
                <a:rPr kumimoji="1" lang="ja-JP" altLang="en-US"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rPr>
                <a:t>年</a:t>
              </a:r>
              <a:endParaRPr kumimoji="1" lang="en-US" altLang="ja-JP"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rPr>
                <a:t>禁複写</a:t>
              </a:r>
              <a:endParaRPr kumimoji="1" lang="en-US" altLang="ja-JP"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rPr>
                <a:t>管理本部 経営企画部</a:t>
              </a:r>
              <a:endParaRPr kumimoji="1" lang="en-US" altLang="ja-JP"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endParaRPr>
            </a:p>
            <a:p>
              <a:r>
                <a:rPr kumimoji="1" lang="en-US" altLang="ja-JP"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rPr>
                <a:t>2018/10/19</a:t>
              </a:r>
              <a:endParaRPr kumimoji="1" lang="ja-JP" altLang="en-US" sz="600" dirty="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endParaRPr>
            </a:p>
          </p:txBody>
        </p:sp>
        <p:grpSp>
          <p:nvGrpSpPr>
            <p:cNvPr id="16" name="グループ化 15"/>
            <p:cNvGrpSpPr/>
            <p:nvPr userDrawn="1"/>
          </p:nvGrpSpPr>
          <p:grpSpPr>
            <a:xfrm>
              <a:off x="7492619" y="217403"/>
              <a:ext cx="694185" cy="553998"/>
              <a:chOff x="7492619" y="217403"/>
              <a:chExt cx="694185" cy="553998"/>
            </a:xfrm>
          </p:grpSpPr>
          <p:sp>
            <p:nvSpPr>
              <p:cNvPr id="12" name="テキスト ボックス 11"/>
              <p:cNvSpPr txBox="1"/>
              <p:nvPr userDrawn="1"/>
            </p:nvSpPr>
            <p:spPr>
              <a:xfrm>
                <a:off x="7492619" y="217403"/>
                <a:ext cx="694185" cy="553998"/>
              </a:xfrm>
              <a:prstGeom prst="rect">
                <a:avLst/>
              </a:prstGeom>
              <a:noFill/>
            </p:spPr>
            <p:txBody>
              <a:bodyPr wrap="square" rtlCol="0">
                <a:spAutoFit/>
              </a:bodyPr>
              <a:lstStyle/>
              <a:p>
                <a:pPr algn="dist">
                  <a:spcBef>
                    <a:spcPts val="450"/>
                  </a:spcBef>
                </a:pPr>
                <a:r>
                  <a:rPr kumimoji="1" lang="ja-JP" altLang="en-US"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rPr>
                  <a:t>開示範囲：</a:t>
                </a:r>
                <a:endParaRPr kumimoji="1" lang="en-US" altLang="ja-JP"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endParaRPr>
              </a:p>
              <a:p>
                <a:pPr algn="dist"/>
                <a:r>
                  <a:rPr kumimoji="1" lang="ja-JP" altLang="en-US"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rPr>
                  <a:t>指定期間：</a:t>
                </a:r>
                <a:endParaRPr kumimoji="1" lang="en-US" altLang="ja-JP"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endParaRPr>
              </a:p>
              <a:p>
                <a:pPr algn="dist"/>
                <a:r>
                  <a:rPr kumimoji="1" lang="ja-JP" altLang="en-US"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rPr>
                  <a:t>取り扱い：</a:t>
                </a:r>
                <a:endParaRPr kumimoji="1" lang="en-US" altLang="ja-JP"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endParaRPr>
              </a:p>
              <a:p>
                <a:pPr algn="dist"/>
                <a:r>
                  <a:rPr kumimoji="1" lang="ja-JP" altLang="en-US"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rPr>
                  <a:t>作成責任者：</a:t>
                </a:r>
                <a:endParaRPr kumimoji="1" lang="en-US" altLang="ja-JP"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endParaRPr>
              </a:p>
              <a:p>
                <a:pPr algn="dist"/>
                <a:r>
                  <a:rPr kumimoji="1" lang="ja-JP" altLang="en-US"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rPr>
                  <a:t>作成日：</a:t>
                </a:r>
                <a:endParaRPr kumimoji="1" lang="en-US" altLang="ja-JP" sz="600" dirty="0" smtClean="0">
                  <a:solidFill>
                    <a:schemeClr val="bg1">
                      <a:lumMod val="50000"/>
                    </a:schemeClr>
                  </a:solidFill>
                  <a:latin typeface="Arial" panose="020B0604020202020204" pitchFamily="34" charset="0"/>
                  <a:ea typeface="HG丸ｺﾞｼｯｸM-PRO" panose="020F0600000000000000" pitchFamily="50" charset="-128"/>
                  <a:cs typeface="Arial" panose="020B0604020202020204" pitchFamily="34" charset="0"/>
                </a:endParaRPr>
              </a:p>
            </p:txBody>
          </p:sp>
          <p:cxnSp>
            <p:nvCxnSpPr>
              <p:cNvPr id="14" name="直線コネクタ 13"/>
              <p:cNvCxnSpPr/>
              <p:nvPr userDrawn="1"/>
            </p:nvCxnSpPr>
            <p:spPr>
              <a:xfrm>
                <a:off x="7536166" y="242402"/>
                <a:ext cx="0" cy="504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pic>
        <p:nvPicPr>
          <p:cNvPr id="18" name="図 3" descr="Primagest_logo.jpg"/>
          <p:cNvPicPr>
            <a:picLocks noGrp="1"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511677" y="128719"/>
            <a:ext cx="580567" cy="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図 3" descr="Primagest_logo.jpg"/>
          <p:cNvPicPr>
            <a:picLocks noGrp="1"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541801" y="6627222"/>
            <a:ext cx="1589089" cy="221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9535445"/>
      </p:ext>
    </p:extLst>
  </p:cSld>
  <p:clrMap bg1="lt1" tx1="dk1" bg2="lt2" tx2="dk2" accent1="accent1" accent2="accent2" accent3="accent3" accent4="accent4" accent5="accent5" accent6="accent6" hlink="hlink" folHlink="folHlink"/>
  <p:sldLayoutIdLst>
    <p:sldLayoutId id="2147483657" r:id="rId1"/>
    <p:sldLayoutId id="2147483662" r:id="rId2"/>
    <p:sldLayoutId id="2147483663" r:id="rId3"/>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kumimoji="1" sz="2400" kern="1200">
          <a:solidFill>
            <a:schemeClr val="tx1"/>
          </a:solidFill>
          <a:latin typeface="HG丸ｺﾞｼｯｸM-PRO" panose="020F0600000000000000" pitchFamily="50" charset="-128"/>
          <a:ea typeface="HG丸ｺﾞｼｯｸM-PRO" panose="020F0600000000000000"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635562"/>
      </p:ext>
    </p:extLst>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17989" y="2415754"/>
            <a:ext cx="6226419" cy="1923210"/>
          </a:xfrm>
          <a:prstGeom prst="rect">
            <a:avLst/>
          </a:prstGeom>
          <a:solidFill>
            <a:srgbClr val="1B85AD"/>
          </a:solidFill>
          <a:effectLst/>
        </p:spPr>
        <p:style>
          <a:lnRef idx="1">
            <a:schemeClr val="accent1"/>
          </a:lnRef>
          <a:fillRef idx="3">
            <a:schemeClr val="accent1"/>
          </a:fillRef>
          <a:effectRef idx="2">
            <a:schemeClr val="accent1"/>
          </a:effectRef>
          <a:fontRef idx="minor">
            <a:schemeClr val="lt1"/>
          </a:fontRef>
        </p:style>
        <p:txBody>
          <a:bodyPr lIns="84404" tIns="42202" rIns="84404" bIns="42202" anchor="ctr"/>
          <a:lstStyle/>
          <a:p>
            <a:pPr defTabSz="422031">
              <a:defRPr/>
            </a:pPr>
            <a:r>
              <a:rPr lang="en-US" altLang="ja-JP" sz="3200" b="1" dirty="0" smtClean="0">
                <a:solidFill>
                  <a:prstClr val="white"/>
                </a:solidFill>
                <a:latin typeface="HG丸ｺﾞｼｯｸM-PRO" panose="020F0600000000000000" pitchFamily="50" charset="-128"/>
                <a:ea typeface="HG丸ｺﾞｼｯｸM-PRO" panose="020F0600000000000000" pitchFamily="50" charset="-128"/>
                <a:cs typeface="メイリオ" panose="020B0604030504040204" pitchFamily="50" charset="-128"/>
              </a:rPr>
              <a:t>2018-2020</a:t>
            </a:r>
            <a:r>
              <a:rPr lang="ja-JP" altLang="en-US" sz="3200" b="1" dirty="0" smtClean="0">
                <a:solidFill>
                  <a:prstClr val="white"/>
                </a:solidFill>
                <a:latin typeface="HG丸ｺﾞｼｯｸM-PRO" panose="020F0600000000000000" pitchFamily="50" charset="-128"/>
                <a:ea typeface="HG丸ｺﾞｼｯｸM-PRO" panose="020F0600000000000000" pitchFamily="50" charset="-128"/>
                <a:cs typeface="メイリオ" panose="020B0604030504040204" pitchFamily="50" charset="-128"/>
              </a:rPr>
              <a:t>中計重要戦略</a:t>
            </a:r>
            <a:endParaRPr lang="en-US" altLang="ja-JP" sz="3200" b="1" dirty="0">
              <a:solidFill>
                <a:prstClr val="white"/>
              </a:solidFill>
              <a:latin typeface="HG丸ｺﾞｼｯｸM-PRO" panose="020F0600000000000000" pitchFamily="50" charset="-128"/>
              <a:ea typeface="HG丸ｺﾞｼｯｸM-PRO" panose="020F0600000000000000" pitchFamily="50" charset="-128"/>
              <a:cs typeface="メイリオ" panose="020B0604030504040204" pitchFamily="50" charset="-128"/>
            </a:endParaRPr>
          </a:p>
          <a:p>
            <a:pPr defTabSz="422031">
              <a:defRPr/>
            </a:pPr>
            <a:r>
              <a:rPr lang="ja-JP" altLang="en-US" sz="3200" b="1" dirty="0" smtClean="0">
                <a:solidFill>
                  <a:prstClr val="white"/>
                </a:solidFill>
                <a:latin typeface="HG丸ｺﾞｼｯｸM-PRO" panose="020F0600000000000000" pitchFamily="50" charset="-128"/>
                <a:ea typeface="HG丸ｺﾞｼｯｸM-PRO" panose="020F0600000000000000" pitchFamily="50" charset="-128"/>
                <a:cs typeface="メイリオ" panose="020B0604030504040204" pitchFamily="50" charset="-128"/>
              </a:rPr>
              <a:t>レビュー</a:t>
            </a:r>
            <a:endParaRPr lang="en-US" altLang="ja-JP" sz="3200" b="1" dirty="0" smtClean="0">
              <a:solidFill>
                <a:prstClr val="white"/>
              </a:solidFill>
              <a:latin typeface="HG丸ｺﾞｼｯｸM-PRO" panose="020F0600000000000000" pitchFamily="50" charset="-128"/>
              <a:ea typeface="HG丸ｺﾞｼｯｸM-PRO" panose="020F0600000000000000" pitchFamily="50" charset="-128"/>
              <a:cs typeface="メイリオ" panose="020B0604030504040204" pitchFamily="50" charset="-128"/>
            </a:endParaRPr>
          </a:p>
          <a:p>
            <a:pPr defTabSz="422031">
              <a:defRPr/>
            </a:pPr>
            <a:r>
              <a:rPr lang="en-US" altLang="ja-JP" sz="3200" b="1" dirty="0" smtClean="0">
                <a:solidFill>
                  <a:prstClr val="white"/>
                </a:solidFill>
                <a:latin typeface="HG丸ｺﾞｼｯｸM-PRO" panose="020F0600000000000000" pitchFamily="50" charset="-128"/>
                <a:ea typeface="HG丸ｺﾞｼｯｸM-PRO" panose="020F0600000000000000" pitchFamily="50" charset="-128"/>
                <a:cs typeface="メイリオ" panose="020B0604030504040204" pitchFamily="50" charset="-128"/>
              </a:rPr>
              <a:t>AI,RPA</a:t>
            </a:r>
            <a:r>
              <a:rPr lang="ja-JP" altLang="en-US" sz="3200" b="1" dirty="0">
                <a:solidFill>
                  <a:prstClr val="white"/>
                </a:solidFill>
                <a:latin typeface="HG丸ｺﾞｼｯｸM-PRO" panose="020F0600000000000000" pitchFamily="50" charset="-128"/>
                <a:ea typeface="HG丸ｺﾞｼｯｸM-PRO" panose="020F0600000000000000" pitchFamily="50" charset="-128"/>
                <a:cs typeface="メイリオ" panose="020B0604030504040204" pitchFamily="50" charset="-128"/>
              </a:rPr>
              <a:t> </a:t>
            </a:r>
            <a:r>
              <a:rPr lang="ja-JP" altLang="en-US" sz="3200" b="1" dirty="0" smtClean="0">
                <a:solidFill>
                  <a:prstClr val="white"/>
                </a:solidFill>
                <a:latin typeface="HG丸ｺﾞｼｯｸM-PRO" panose="020F0600000000000000" pitchFamily="50" charset="-128"/>
                <a:ea typeface="HG丸ｺﾞｼｯｸM-PRO" panose="020F0600000000000000" pitchFamily="50" charset="-128"/>
                <a:cs typeface="メイリオ" panose="020B0604030504040204" pitchFamily="50" charset="-128"/>
              </a:rPr>
              <a:t>研究開発</a:t>
            </a:r>
            <a:endParaRPr lang="en-US" altLang="ja-JP" sz="3200" b="1" dirty="0" smtClean="0">
              <a:solidFill>
                <a:prstClr val="white"/>
              </a:solidFill>
              <a:latin typeface="HG丸ｺﾞｼｯｸM-PRO" panose="020F0600000000000000" pitchFamily="50" charset="-128"/>
              <a:ea typeface="HG丸ｺﾞｼｯｸM-PRO" panose="020F0600000000000000" pitchFamily="50" charset="-128"/>
              <a:cs typeface="メイリオ" panose="020B0604030504040204" pitchFamily="50" charset="-128"/>
            </a:endParaRPr>
          </a:p>
        </p:txBody>
      </p:sp>
      <p:pic>
        <p:nvPicPr>
          <p:cNvPr id="3" name="図 9" descr="Logo_primagest_RGB.jpg"/>
          <p:cNvPicPr>
            <a:picLocks noChangeAspect="1"/>
          </p:cNvPicPr>
          <p:nvPr/>
        </p:nvPicPr>
        <p:blipFill>
          <a:blip r:embed="rId2"/>
          <a:srcRect/>
          <a:stretch>
            <a:fillRect/>
          </a:stretch>
        </p:blipFill>
        <p:spPr bwMode="auto">
          <a:xfrm>
            <a:off x="6570785" y="2485293"/>
            <a:ext cx="1976804" cy="389792"/>
          </a:xfrm>
          <a:prstGeom prst="rect">
            <a:avLst/>
          </a:prstGeom>
          <a:noFill/>
          <a:ln w="9525">
            <a:noFill/>
            <a:miter lim="800000"/>
            <a:headEnd/>
            <a:tailEnd/>
          </a:ln>
        </p:spPr>
      </p:pic>
      <p:sp>
        <p:nvSpPr>
          <p:cNvPr id="4" name="テキスト ボックス 10"/>
          <p:cNvSpPr txBox="1">
            <a:spLocks noChangeArrowheads="1"/>
          </p:cNvSpPr>
          <p:nvPr/>
        </p:nvSpPr>
        <p:spPr bwMode="auto">
          <a:xfrm>
            <a:off x="6604489" y="2853000"/>
            <a:ext cx="2310911" cy="362227"/>
          </a:xfrm>
          <a:prstGeom prst="rect">
            <a:avLst/>
          </a:prstGeom>
          <a:noFill/>
          <a:ln w="9525">
            <a:noFill/>
            <a:miter lim="800000"/>
            <a:headEnd/>
            <a:tailEnd/>
          </a:ln>
        </p:spPr>
        <p:txBody>
          <a:bodyPr lIns="84404" tIns="42202" rIns="84404" bIns="42202" anchor="ctr">
            <a:spAutoFit/>
          </a:bodyPr>
          <a:lstStyle/>
          <a:p>
            <a:pPr defTabSz="420576"/>
            <a:r>
              <a:rPr lang="ja-JP" altLang="en-US" b="1" dirty="0" smtClean="0">
                <a:solidFill>
                  <a:srgbClr val="000000"/>
                </a:solidFill>
                <a:latin typeface="HG丸ｺﾞｼｯｸM-PRO" panose="020F0600000000000000" pitchFamily="50" charset="-128"/>
                <a:ea typeface="HG丸ｺﾞｼｯｸM-PRO" panose="020F0600000000000000" pitchFamily="50" charset="-128"/>
                <a:cs typeface="メイリオ" pitchFamily="50" charset="-128"/>
              </a:rPr>
              <a:t>管理本部経営企画部</a:t>
            </a:r>
            <a:endParaRPr lang="en-US" altLang="ja-JP" b="1" dirty="0" smtClean="0">
              <a:solidFill>
                <a:srgbClr val="000000"/>
              </a:solidFill>
              <a:latin typeface="HG丸ｺﾞｼｯｸM-PRO" panose="020F0600000000000000" pitchFamily="50" charset="-128"/>
              <a:ea typeface="HG丸ｺﾞｼｯｸM-PRO" panose="020F0600000000000000" pitchFamily="50" charset="-128"/>
              <a:cs typeface="メイリオ" pitchFamily="50" charset="-128"/>
            </a:endParaRPr>
          </a:p>
        </p:txBody>
      </p:sp>
      <p:sp>
        <p:nvSpPr>
          <p:cNvPr id="5" name="テキスト ボックス 11"/>
          <p:cNvSpPr txBox="1">
            <a:spLocks noChangeArrowheads="1"/>
          </p:cNvSpPr>
          <p:nvPr/>
        </p:nvSpPr>
        <p:spPr bwMode="auto">
          <a:xfrm>
            <a:off x="6617677" y="3640016"/>
            <a:ext cx="1818543" cy="269894"/>
          </a:xfrm>
          <a:prstGeom prst="rect">
            <a:avLst/>
          </a:prstGeom>
          <a:noFill/>
          <a:ln w="9525">
            <a:noFill/>
            <a:miter lim="800000"/>
            <a:headEnd/>
            <a:tailEnd/>
          </a:ln>
        </p:spPr>
        <p:txBody>
          <a:bodyPr lIns="84404" tIns="42202" rIns="84404" bIns="42202">
            <a:spAutoFit/>
          </a:bodyPr>
          <a:lstStyle/>
          <a:p>
            <a:pPr defTabSz="420576"/>
            <a:r>
              <a:rPr lang="en-US" altLang="ja-JP" sz="1200" b="1" dirty="0">
                <a:latin typeface="HG丸ｺﾞｼｯｸM-PRO" panose="020F0600000000000000" pitchFamily="50" charset="-128"/>
                <a:ea typeface="HG丸ｺﾞｼｯｸM-PRO" panose="020F0600000000000000" pitchFamily="50" charset="-128"/>
                <a:cs typeface="メイリオ" pitchFamily="50" charset="-128"/>
              </a:rPr>
              <a:t>2018</a:t>
            </a:r>
            <a:r>
              <a:rPr lang="ja-JP" altLang="en-US" sz="1200" b="1" dirty="0">
                <a:latin typeface="HG丸ｺﾞｼｯｸM-PRO" panose="020F0600000000000000" pitchFamily="50" charset="-128"/>
                <a:ea typeface="HG丸ｺﾞｼｯｸM-PRO" panose="020F0600000000000000" pitchFamily="50" charset="-128"/>
                <a:cs typeface="メイリオ" pitchFamily="50" charset="-128"/>
              </a:rPr>
              <a:t>年</a:t>
            </a:r>
            <a:r>
              <a:rPr lang="en-US" altLang="ja-JP" sz="1200" b="1" dirty="0" smtClean="0">
                <a:latin typeface="HG丸ｺﾞｼｯｸM-PRO" panose="020F0600000000000000" pitchFamily="50" charset="-128"/>
                <a:ea typeface="HG丸ｺﾞｼｯｸM-PRO" panose="020F0600000000000000" pitchFamily="50" charset="-128"/>
                <a:cs typeface="メイリオ" pitchFamily="50" charset="-128"/>
              </a:rPr>
              <a:t>12</a:t>
            </a:r>
            <a:r>
              <a:rPr lang="ja-JP" altLang="en-US" sz="1200" b="1" dirty="0" smtClean="0">
                <a:latin typeface="HG丸ｺﾞｼｯｸM-PRO" panose="020F0600000000000000" pitchFamily="50" charset="-128"/>
                <a:ea typeface="HG丸ｺﾞｼｯｸM-PRO" panose="020F0600000000000000" pitchFamily="50" charset="-128"/>
                <a:cs typeface="メイリオ" pitchFamily="50" charset="-128"/>
              </a:rPr>
              <a:t>月</a:t>
            </a:r>
            <a:r>
              <a:rPr lang="en-US" altLang="ja-JP" sz="1200" b="1" dirty="0" smtClean="0">
                <a:latin typeface="HG丸ｺﾞｼｯｸM-PRO" panose="020F0600000000000000" pitchFamily="50" charset="-128"/>
                <a:ea typeface="HG丸ｺﾞｼｯｸM-PRO" panose="020F0600000000000000" pitchFamily="50" charset="-128"/>
                <a:cs typeface="メイリオ" pitchFamily="50" charset="-128"/>
              </a:rPr>
              <a:t>6</a:t>
            </a:r>
            <a:r>
              <a:rPr lang="ja-JP" altLang="en-US" sz="1200" b="1" dirty="0" smtClean="0">
                <a:latin typeface="HG丸ｺﾞｼｯｸM-PRO" panose="020F0600000000000000" pitchFamily="50" charset="-128"/>
                <a:ea typeface="HG丸ｺﾞｼｯｸM-PRO" panose="020F0600000000000000" pitchFamily="50" charset="-128"/>
                <a:cs typeface="メイリオ" pitchFamily="50" charset="-128"/>
              </a:rPr>
              <a:t>日</a:t>
            </a:r>
            <a:endParaRPr lang="ja-JP" altLang="en-US" sz="1200" b="1" dirty="0">
              <a:latin typeface="HG丸ｺﾞｼｯｸM-PRO" panose="020F0600000000000000" pitchFamily="50" charset="-128"/>
              <a:ea typeface="HG丸ｺﾞｼｯｸM-PRO" panose="020F0600000000000000" pitchFamily="50" charset="-128"/>
              <a:cs typeface="メイリオ" pitchFamily="50" charset="-128"/>
            </a:endParaRPr>
          </a:p>
        </p:txBody>
      </p:sp>
      <p:sp>
        <p:nvSpPr>
          <p:cNvPr id="6" name="テキスト ボックス 11"/>
          <p:cNvSpPr txBox="1">
            <a:spLocks noChangeArrowheads="1"/>
          </p:cNvSpPr>
          <p:nvPr/>
        </p:nvSpPr>
        <p:spPr bwMode="auto">
          <a:xfrm>
            <a:off x="7236000" y="333001"/>
            <a:ext cx="1800000" cy="293662"/>
          </a:xfrm>
          <a:prstGeom prst="rect">
            <a:avLst/>
          </a:prstGeom>
        </p:spPr>
        <p:style>
          <a:lnRef idx="2">
            <a:schemeClr val="dk1"/>
          </a:lnRef>
          <a:fillRef idx="1">
            <a:schemeClr val="lt1"/>
          </a:fillRef>
          <a:effectRef idx="0">
            <a:schemeClr val="dk1"/>
          </a:effectRef>
          <a:fontRef idx="minor">
            <a:schemeClr val="dk1"/>
          </a:fontRef>
        </p:style>
        <p:txBody>
          <a:bodyPr lIns="84404" tIns="42202" rIns="84404" bIns="42202" anchor="ctr"/>
          <a:lstStyle>
            <a:defPPr>
              <a:defRPr lang="ja-JP"/>
            </a:defPPr>
            <a:lvl1pPr algn="ctr" defTabSz="457189">
              <a:defRPr sz="3600" b="1">
                <a:solidFill>
                  <a:prstClr val="white"/>
                </a:solidFill>
                <a:latin typeface="+mj-ea"/>
                <a:ea typeface="+mj-ea"/>
                <a:cs typeface="メイリオ" panose="020B0604030504040204" pitchFamily="50" charset="-128"/>
              </a:defRPr>
            </a:lvl1pPr>
          </a:lstStyle>
          <a:p>
            <a:r>
              <a:rPr lang="ja-JP" altLang="en-US" sz="1600" dirty="0">
                <a:solidFill>
                  <a:schemeClr val="tx1"/>
                </a:solidFill>
                <a:latin typeface="HG丸ｺﾞｼｯｸM-PRO" panose="020F0600000000000000" pitchFamily="50" charset="-128"/>
                <a:ea typeface="HG丸ｺﾞｼｯｸM-PRO" panose="020F0600000000000000" pitchFamily="50" charset="-128"/>
              </a:rPr>
              <a:t>関係者外秘</a:t>
            </a:r>
          </a:p>
        </p:txBody>
      </p:sp>
    </p:spTree>
    <p:extLst>
      <p:ext uri="{BB962C8B-B14F-4D97-AF65-F5344CB8AC3E}">
        <p14:creationId xmlns:p14="http://schemas.microsoft.com/office/powerpoint/2010/main" val="2659049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a:t>
            </a:r>
            <a:r>
              <a:rPr kumimoji="1" lang="ja-JP" altLang="en-US" dirty="0" smtClean="0"/>
              <a:t> 目指す姿と重点実施</a:t>
            </a:r>
            <a:endParaRPr kumimoji="1" lang="ja-JP" altLang="en-US" dirty="0"/>
          </a:p>
        </p:txBody>
      </p:sp>
      <p:sp>
        <p:nvSpPr>
          <p:cNvPr id="3" name="フッター プレースホルダー 2"/>
          <p:cNvSpPr>
            <a:spLocks noGrp="1"/>
          </p:cNvSpPr>
          <p:nvPr>
            <p:ph type="ftr" sz="quarter" idx="11"/>
          </p:nvPr>
        </p:nvSpPr>
        <p:spPr/>
        <p:txBody>
          <a:bodyPr/>
          <a:lstStyle/>
          <a:p>
            <a:r>
              <a:rPr lang="en-US" altLang="ja-JP" smtClean="0"/>
              <a:t>©</a:t>
            </a:r>
            <a:r>
              <a:rPr lang="ja-JP" altLang="en-US" smtClean="0"/>
              <a:t> </a:t>
            </a:r>
            <a:r>
              <a:rPr lang="en-US" altLang="ja-JP" smtClean="0"/>
              <a:t>2018</a:t>
            </a:r>
            <a:r>
              <a:rPr lang="ja-JP" altLang="en-US" smtClean="0"/>
              <a:t> </a:t>
            </a:r>
            <a:r>
              <a:rPr lang="en-US" altLang="ja-JP" smtClean="0"/>
              <a:t>Primagest, Inc.</a:t>
            </a:r>
            <a:r>
              <a:rPr lang="ja-JP" altLang="en-US" smtClean="0"/>
              <a:t> </a:t>
            </a:r>
            <a:r>
              <a:rPr lang="en-US" altLang="ja-JP" smtClean="0"/>
              <a:t>All</a:t>
            </a:r>
            <a:r>
              <a:rPr lang="ja-JP" altLang="en-US" smtClean="0"/>
              <a:t> </a:t>
            </a:r>
            <a:r>
              <a:rPr lang="en-US" altLang="ja-JP" smtClean="0"/>
              <a:t>rights</a:t>
            </a:r>
            <a:r>
              <a:rPr lang="ja-JP" altLang="en-US" smtClean="0"/>
              <a:t> </a:t>
            </a:r>
            <a:r>
              <a:rPr lang="en-US" altLang="ja-JP" smtClean="0"/>
              <a:t>reserved</a:t>
            </a:r>
            <a:endParaRPr lang="ja-JP" altLang="en-US" dirty="0"/>
          </a:p>
        </p:txBody>
      </p:sp>
      <p:sp>
        <p:nvSpPr>
          <p:cNvPr id="4" name="スライド番号プレースホルダー 3"/>
          <p:cNvSpPr>
            <a:spLocks noGrp="1"/>
          </p:cNvSpPr>
          <p:nvPr>
            <p:ph type="sldNum" sz="quarter" idx="12"/>
          </p:nvPr>
        </p:nvSpPr>
        <p:spPr/>
        <p:txBody>
          <a:bodyPr/>
          <a:lstStyle/>
          <a:p>
            <a:fld id="{67A8FEA0-19F5-4513-A0C9-59C5EE52ABEB}" type="slidenum">
              <a:rPr kumimoji="1" lang="ja-JP" altLang="en-US" smtClean="0"/>
              <a:t>10</a:t>
            </a:fld>
            <a:endParaRPr kumimoji="1" lang="ja-JP" altLang="en-US"/>
          </a:p>
        </p:txBody>
      </p:sp>
      <p:sp>
        <p:nvSpPr>
          <p:cNvPr id="6" name="角丸四角形 5"/>
          <p:cNvSpPr/>
          <p:nvPr/>
        </p:nvSpPr>
        <p:spPr>
          <a:xfrm>
            <a:off x="354888" y="909638"/>
            <a:ext cx="8424000" cy="110921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solidFill>
                <a:schemeClr val="tx1"/>
              </a:solidFill>
              <a:latin typeface="HG丸ｺﾞｼｯｸM-PRO" panose="020F0600000000000000" pitchFamily="50" charset="-128"/>
              <a:ea typeface="HG丸ｺﾞｼｯｸM-PRO" panose="020F0600000000000000"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3204963351"/>
              </p:ext>
            </p:extLst>
          </p:nvPr>
        </p:nvGraphicFramePr>
        <p:xfrm>
          <a:off x="354888" y="2133001"/>
          <a:ext cx="8465112" cy="4198847"/>
        </p:xfrm>
        <a:graphic>
          <a:graphicData uri="http://schemas.openxmlformats.org/drawingml/2006/table">
            <a:tbl>
              <a:tblPr firstRow="1" bandRow="1">
                <a:tableStyleId>{5C22544A-7EE6-4342-B048-85BDC9FD1C3A}</a:tableStyleId>
              </a:tblPr>
              <a:tblGrid>
                <a:gridCol w="1291287">
                  <a:extLst>
                    <a:ext uri="{9D8B030D-6E8A-4147-A177-3AD203B41FA5}">
                      <a16:colId xmlns:a16="http://schemas.microsoft.com/office/drawing/2014/main" val="2816527083"/>
                    </a:ext>
                  </a:extLst>
                </a:gridCol>
                <a:gridCol w="4352121">
                  <a:extLst>
                    <a:ext uri="{9D8B030D-6E8A-4147-A177-3AD203B41FA5}">
                      <a16:colId xmlns:a16="http://schemas.microsoft.com/office/drawing/2014/main" val="3435219067"/>
                    </a:ext>
                  </a:extLst>
                </a:gridCol>
                <a:gridCol w="1410852">
                  <a:extLst>
                    <a:ext uri="{9D8B030D-6E8A-4147-A177-3AD203B41FA5}">
                      <a16:colId xmlns:a16="http://schemas.microsoft.com/office/drawing/2014/main" val="2312328131"/>
                    </a:ext>
                  </a:extLst>
                </a:gridCol>
                <a:gridCol w="1410852">
                  <a:extLst>
                    <a:ext uri="{9D8B030D-6E8A-4147-A177-3AD203B41FA5}">
                      <a16:colId xmlns:a16="http://schemas.microsoft.com/office/drawing/2014/main" val="1985929186"/>
                    </a:ext>
                  </a:extLst>
                </a:gridCol>
              </a:tblGrid>
              <a:tr h="348578">
                <a:tc>
                  <a:txBody>
                    <a:bodyPr/>
                    <a:lstStyle/>
                    <a:p>
                      <a:pPr algn="ct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重点</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anchor="ctr"/>
                </a:tc>
                <a:tc>
                  <a:txBody>
                    <a:bodyPr/>
                    <a:lstStyle/>
                    <a:p>
                      <a:pPr algn="ct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実施内容</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anchor="ctr"/>
                </a:tc>
                <a:tc>
                  <a:txBody>
                    <a:bodyPr/>
                    <a:lstStyle/>
                    <a:p>
                      <a:pPr algn="ct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KPI(2019)</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anchor="ctr"/>
                </a:tc>
                <a:tc>
                  <a:txBody>
                    <a:bodyPr/>
                    <a:lstStyle/>
                    <a:p>
                      <a:pPr algn="ct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KPI(2021)</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anchor="ctr"/>
                </a:tc>
                <a:extLst>
                  <a:ext uri="{0D108BD9-81ED-4DB2-BD59-A6C34878D82A}">
                    <a16:rowId xmlns:a16="http://schemas.microsoft.com/office/drawing/2014/main" val="3161486010"/>
                  </a:ext>
                </a:extLst>
              </a:tr>
              <a:tr h="1220444">
                <a:tc>
                  <a:txBody>
                    <a:bodyPr/>
                    <a:lstStyle/>
                    <a:p>
                      <a:pPr marL="0" indent="0">
                        <a:buFont typeface="Wingdings" panose="05000000000000000000" pitchFamily="2" charset="2"/>
                        <a:buNone/>
                        <a:defRPr/>
                      </a:pPr>
                      <a:r>
                        <a:rPr lang="ja-JP" altLang="en-US" sz="1100" b="1" dirty="0" smtClean="0">
                          <a:solidFill>
                            <a:schemeClr val="accent5">
                              <a:lumMod val="75000"/>
                            </a:schemeClr>
                          </a:solidFill>
                          <a:latin typeface="HG丸ｺﾞｼｯｸM-PRO" panose="020F0600000000000000" pitchFamily="50" charset="-128"/>
                          <a:ea typeface="HG丸ｺﾞｼｯｸM-PRO" panose="020F0600000000000000" pitchFamily="50" charset="-128"/>
                        </a:rPr>
                        <a:t>・</a:t>
                      </a:r>
                      <a:r>
                        <a:rPr lang="en-US" altLang="ja-JP" sz="1100" b="1" dirty="0" smtClean="0">
                          <a:solidFill>
                            <a:schemeClr val="accent5">
                              <a:lumMod val="75000"/>
                            </a:schemeClr>
                          </a:solidFill>
                          <a:latin typeface="HG丸ｺﾞｼｯｸM-PRO" panose="020F0600000000000000" pitchFamily="50" charset="-128"/>
                          <a:ea typeface="HG丸ｺﾞｼｯｸM-PRO" panose="020F0600000000000000" pitchFamily="50" charset="-128"/>
                        </a:rPr>
                        <a:t>AI-OCR</a:t>
                      </a:r>
                    </a:p>
                    <a:p>
                      <a:pPr marL="0" indent="0">
                        <a:buFont typeface="Wingdings" panose="05000000000000000000" pitchFamily="2" charset="2"/>
                        <a:buNone/>
                        <a:defRPr/>
                      </a:pPr>
                      <a:r>
                        <a:rPr lang="ja-JP" altLang="en-US" sz="1100" b="1" dirty="0" smtClean="0">
                          <a:solidFill>
                            <a:schemeClr val="accent5">
                              <a:lumMod val="75000"/>
                            </a:schemeClr>
                          </a:solidFill>
                          <a:latin typeface="HG丸ｺﾞｼｯｸM-PRO" panose="020F0600000000000000" pitchFamily="50" charset="-128"/>
                          <a:ea typeface="HG丸ｺﾞｼｯｸM-PRO" panose="020F0600000000000000" pitchFamily="50" charset="-128"/>
                        </a:rPr>
                        <a:t>　研究開発</a:t>
                      </a:r>
                      <a:endParaRPr lang="en-US" altLang="ja-JP" sz="1100" b="1" dirty="0" smtClean="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0" indent="0">
                        <a:buFont typeface="Wingdings" panose="05000000000000000000" pitchFamily="2" charset="2"/>
                        <a:buNone/>
                        <a:defRPr/>
                      </a:pPr>
                      <a:r>
                        <a:rPr lang="ja-JP" altLang="en-US" sz="1100" b="1" dirty="0" smtClean="0">
                          <a:solidFill>
                            <a:schemeClr val="accent5">
                              <a:lumMod val="75000"/>
                            </a:schemeClr>
                          </a:solidFill>
                          <a:latin typeface="HG丸ｺﾞｼｯｸM-PRO" panose="020F0600000000000000" pitchFamily="50" charset="-128"/>
                          <a:ea typeface="HG丸ｺﾞｼｯｸM-PRO" panose="020F0600000000000000" pitchFamily="50" charset="-128"/>
                        </a:rPr>
                        <a:t>・</a:t>
                      </a:r>
                      <a:r>
                        <a:rPr lang="en-US" altLang="ja-JP" sz="1100" b="1" dirty="0" smtClean="0">
                          <a:solidFill>
                            <a:schemeClr val="accent5">
                              <a:lumMod val="75000"/>
                            </a:schemeClr>
                          </a:solidFill>
                          <a:latin typeface="HG丸ｺﾞｼｯｸM-PRO" panose="020F0600000000000000" pitchFamily="50" charset="-128"/>
                          <a:ea typeface="HG丸ｺﾞｼｯｸM-PRO" panose="020F0600000000000000" pitchFamily="50" charset="-128"/>
                        </a:rPr>
                        <a:t>AI</a:t>
                      </a:r>
                      <a:r>
                        <a:rPr lang="ja-JP" altLang="en-US" sz="1100" b="1" dirty="0" smtClean="0">
                          <a:solidFill>
                            <a:schemeClr val="accent5">
                              <a:lumMod val="75000"/>
                            </a:schemeClr>
                          </a:solidFill>
                          <a:latin typeface="HG丸ｺﾞｼｯｸM-PRO" panose="020F0600000000000000" pitchFamily="50" charset="-128"/>
                          <a:ea typeface="HG丸ｺﾞｼｯｸM-PRO" panose="020F0600000000000000" pitchFamily="50" charset="-128"/>
                        </a:rPr>
                        <a:t>業務アプリ企画・開発</a:t>
                      </a:r>
                      <a:endParaRPr lang="en-US" altLang="ja-JP" sz="1100" b="1" dirty="0" smtClean="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0" indent="0">
                        <a:buFont typeface="Wingdings" panose="05000000000000000000" pitchFamily="2" charset="2"/>
                        <a:buNone/>
                        <a:defRPr/>
                      </a:pPr>
                      <a:r>
                        <a:rPr lang="ja-JP" altLang="en-US" sz="1100" b="1" dirty="0" smtClean="0">
                          <a:solidFill>
                            <a:schemeClr val="accent5">
                              <a:lumMod val="75000"/>
                            </a:schemeClr>
                          </a:solidFill>
                          <a:latin typeface="HG丸ｺﾞｼｯｸM-PRO" panose="020F0600000000000000" pitchFamily="50" charset="-128"/>
                          <a:ea typeface="HG丸ｺﾞｼｯｸM-PRO" panose="020F0600000000000000" pitchFamily="50" charset="-128"/>
                        </a:rPr>
                        <a:t>・技術開発</a:t>
                      </a:r>
                      <a:endParaRPr lang="en-US" altLang="ja-JP" sz="1100" b="1" dirty="0" smtClean="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0" indent="0">
                        <a:buFont typeface="Wingdings" panose="05000000000000000000" pitchFamily="2" charset="2"/>
                        <a:buNone/>
                        <a:defRPr/>
                      </a:pPr>
                      <a:r>
                        <a:rPr lang="ja-JP" altLang="en-US" sz="1100" b="1" dirty="0" smtClean="0">
                          <a:solidFill>
                            <a:schemeClr val="accent5">
                              <a:lumMod val="75000"/>
                            </a:schemeClr>
                          </a:solidFill>
                          <a:latin typeface="HG丸ｺﾞｼｯｸM-PRO" panose="020F0600000000000000" pitchFamily="50" charset="-128"/>
                          <a:ea typeface="HG丸ｺﾞｼｯｸM-PRO" panose="020F0600000000000000" pitchFamily="50" charset="-128"/>
                        </a:rPr>
                        <a:t>　パートナー</a:t>
                      </a:r>
                      <a:endParaRPr lang="en-US" altLang="ja-JP" sz="1100" b="1" dirty="0" smtClean="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0" indent="0">
                        <a:buFont typeface="Wingdings" panose="05000000000000000000" pitchFamily="2" charset="2"/>
                        <a:buNone/>
                        <a:defRPr/>
                      </a:pPr>
                      <a:r>
                        <a:rPr lang="ja-JP" altLang="en-US" sz="1100" b="1" dirty="0" smtClean="0">
                          <a:solidFill>
                            <a:schemeClr val="accent5">
                              <a:lumMod val="75000"/>
                            </a:schemeClr>
                          </a:solidFill>
                          <a:latin typeface="HG丸ｺﾞｼｯｸM-PRO" panose="020F0600000000000000" pitchFamily="50" charset="-128"/>
                          <a:ea typeface="HG丸ｺﾞｼｯｸM-PRO" panose="020F0600000000000000" pitchFamily="50" charset="-128"/>
                        </a:rPr>
                        <a:t>　強化戦略</a:t>
                      </a:r>
                    </a:p>
                  </a:txBody>
                  <a:tcPr/>
                </a:tc>
                <a:tc>
                  <a:txBody>
                    <a:bodyPr/>
                    <a:lstStyle/>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AI-OCR(</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内製開発</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の完成度を高め事業導入を実現する</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AI-OCR</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以外の</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AI</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業務アプリ企画およびプロトタイプ開発</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海外企業との共同研究開発推進</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t>
                      </a: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・国内外の</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AI</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技術開発パートナー強化戦略を継続する</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2018</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年度からの継続課題）</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・国内外の</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AI-OCR</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ベンダーとの連携強化による、</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BPO</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サービスの拡大および各サービスの充実化を推進する。</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a:tc>
                <a:tc>
                  <a:txBody>
                    <a:bodyPr/>
                    <a:lstStyle/>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AI-OCR</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事業投入</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AI</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業務アプリ、プロトタイプ推進</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AI</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技術開発スキーム構築</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a:tc>
                <a:tc>
                  <a:txBody>
                    <a:bodyPr/>
                    <a:lstStyle/>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AI-OCR</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事業利用</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AI</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業務アプリ、リリース</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AI</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開発センター計画策定</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a:tc>
                <a:extLst>
                  <a:ext uri="{0D108BD9-81ED-4DB2-BD59-A6C34878D82A}">
                    <a16:rowId xmlns:a16="http://schemas.microsoft.com/office/drawing/2014/main" val="407134856"/>
                  </a:ext>
                </a:extLst>
              </a:tr>
              <a:tr h="1382189">
                <a:tc>
                  <a:txBody>
                    <a:bodyPr/>
                    <a:lstStyle/>
                    <a:p>
                      <a:pPr marL="0" indent="0">
                        <a:buFont typeface="Wingdings" panose="05000000000000000000" pitchFamily="2" charset="2"/>
                        <a:buNone/>
                        <a:defRPr/>
                      </a:pPr>
                      <a:r>
                        <a:rPr lang="en-US" altLang="ja-JP" sz="1100" b="1" dirty="0" smtClean="0">
                          <a:solidFill>
                            <a:schemeClr val="accent5">
                              <a:lumMod val="75000"/>
                            </a:schemeClr>
                          </a:solidFill>
                          <a:latin typeface="HG丸ｺﾞｼｯｸM-PRO" panose="020F0600000000000000" pitchFamily="50" charset="-128"/>
                          <a:ea typeface="HG丸ｺﾞｼｯｸM-PRO" panose="020F0600000000000000" pitchFamily="50" charset="-128"/>
                        </a:rPr>
                        <a:t>Polaris</a:t>
                      </a:r>
                      <a:r>
                        <a:rPr lang="ja-JP" altLang="en-US" sz="1100" b="1" dirty="0" smtClean="0">
                          <a:solidFill>
                            <a:schemeClr val="accent5">
                              <a:lumMod val="75000"/>
                            </a:schemeClr>
                          </a:solidFill>
                          <a:latin typeface="HG丸ｺﾞｼｯｸM-PRO" panose="020F0600000000000000" pitchFamily="50" charset="-128"/>
                          <a:ea typeface="HG丸ｺﾞｼｯｸM-PRO" panose="020F0600000000000000" pitchFamily="50" charset="-128"/>
                        </a:rPr>
                        <a:t> 拡張 </a:t>
                      </a:r>
                      <a:r>
                        <a:rPr lang="en-US" altLang="ja-JP" sz="1100" b="1" dirty="0" smtClean="0">
                          <a:solidFill>
                            <a:schemeClr val="accent5">
                              <a:lumMod val="75000"/>
                            </a:schemeClr>
                          </a:solidFill>
                          <a:latin typeface="HG丸ｺﾞｼｯｸM-PRO" panose="020F0600000000000000" pitchFamily="50" charset="-128"/>
                          <a:ea typeface="HG丸ｺﾞｼｯｸM-PRO" panose="020F0600000000000000" pitchFamily="50" charset="-128"/>
                        </a:rPr>
                        <a:t>ICR</a:t>
                      </a:r>
                      <a:r>
                        <a:rPr lang="ja-JP" altLang="en-US" sz="1100" b="1" dirty="0" smtClean="0">
                          <a:solidFill>
                            <a:schemeClr val="accent5">
                              <a:lumMod val="75000"/>
                            </a:schemeClr>
                          </a:solidFill>
                          <a:latin typeface="HG丸ｺﾞｼｯｸM-PRO" panose="020F0600000000000000" pitchFamily="50" charset="-128"/>
                          <a:ea typeface="HG丸ｺﾞｼｯｸM-PRO" panose="020F0600000000000000" pitchFamily="50" charset="-128"/>
                        </a:rPr>
                        <a:t>サービス</a:t>
                      </a:r>
                      <a:endParaRPr lang="en-US" altLang="ja-JP" sz="1100" b="1" dirty="0" smtClean="0">
                        <a:solidFill>
                          <a:schemeClr val="accent5">
                            <a:lumMod val="75000"/>
                          </a:schemeClr>
                        </a:solidFill>
                        <a:latin typeface="HG丸ｺﾞｼｯｸM-PRO" panose="020F0600000000000000" pitchFamily="50" charset="-128"/>
                        <a:ea typeface="HG丸ｺﾞｼｯｸM-PRO" panose="020F0600000000000000" pitchFamily="50" charset="-128"/>
                      </a:endParaRPr>
                    </a:p>
                  </a:txBody>
                  <a:tcPr/>
                </a:tc>
                <a:tc>
                  <a:txBody>
                    <a:bodyPr/>
                    <a:lstStyle/>
                    <a:p>
                      <a:pPr>
                        <a:defRPr/>
                      </a:pP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Polaris</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拡張</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ICR</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サービス開発</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pPr>
                        <a:defRPr/>
                      </a:pP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パートナーベンダーの</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AI-OCR</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や、内製版</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AI-OCR,</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 </a:t>
                      </a:r>
                      <a:r>
                        <a:rPr kumimoji="1" lang="en-US" altLang="ja-JP" sz="1100" dirty="0" err="1" smtClean="0">
                          <a:latin typeface="Arial" panose="020B0604020202020204" pitchFamily="34" charset="0"/>
                          <a:ea typeface="HG丸ｺﾞｼｯｸM-PRO" panose="020F0600000000000000" pitchFamily="50" charset="-128"/>
                          <a:cs typeface="Arial" panose="020B0604020202020204" pitchFamily="34" charset="0"/>
                        </a:rPr>
                        <a:t>XDRⅢ</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やその他、</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PGI</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のソフトウェアプロダクトを戦略的に統合する基盤の企画、開発、業務利用を実現する。</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pPr>
                        <a:defRPr/>
                      </a:pP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※Polaris</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拡張</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ICR</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サービス（統合基盤サービス）により、これまでのサイロ型でサービスを提供する形態から、統合基盤サービス型のサービス提供形態へと移行を遂げる。</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txBody>
                  <a:tcPr/>
                </a:tc>
                <a:tc>
                  <a:txBody>
                    <a:bodyPr/>
                    <a:lstStyle/>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・グランドデザイン完了</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・基本設計完了</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・詳細設計＆開発開始</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AI-P</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運用開始</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・準定型</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OCR</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製品化計画提示</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a:tc>
                <a:tc>
                  <a:txBody>
                    <a:bodyPr/>
                    <a:lstStyle/>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未定</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a:tc>
                <a:extLst>
                  <a:ext uri="{0D108BD9-81ED-4DB2-BD59-A6C34878D82A}">
                    <a16:rowId xmlns:a16="http://schemas.microsoft.com/office/drawing/2014/main" val="2249508181"/>
                  </a:ext>
                </a:extLst>
              </a:tr>
              <a:tr h="1152789">
                <a:tc>
                  <a:txBody>
                    <a:bodyPr/>
                    <a:lstStyle/>
                    <a:p>
                      <a:pPr marL="0" indent="0">
                        <a:buFont typeface="Wingdings" panose="05000000000000000000" pitchFamily="2" charset="2"/>
                        <a:buNone/>
                        <a:defRPr/>
                      </a:pPr>
                      <a:r>
                        <a:rPr lang="en-US" altLang="ja-JP" sz="1100" b="1" dirty="0" smtClean="0">
                          <a:solidFill>
                            <a:schemeClr val="accent5">
                              <a:lumMod val="75000"/>
                            </a:schemeClr>
                          </a:solidFill>
                          <a:latin typeface="HG丸ｺﾞｼｯｸM-PRO" panose="020F0600000000000000" pitchFamily="50" charset="-128"/>
                          <a:ea typeface="HG丸ｺﾞｼｯｸM-PRO" panose="020F0600000000000000" pitchFamily="50" charset="-128"/>
                        </a:rPr>
                        <a:t>RPA</a:t>
                      </a:r>
                      <a:r>
                        <a:rPr lang="ja-JP" altLang="en-US" sz="1100" b="1" dirty="0" smtClean="0">
                          <a:solidFill>
                            <a:schemeClr val="accent5">
                              <a:lumMod val="75000"/>
                            </a:schemeClr>
                          </a:solidFill>
                          <a:latin typeface="HG丸ｺﾞｼｯｸM-PRO" panose="020F0600000000000000" pitchFamily="50" charset="-128"/>
                          <a:ea typeface="HG丸ｺﾞｼｯｸM-PRO" panose="020F0600000000000000" pitchFamily="50" charset="-128"/>
                        </a:rPr>
                        <a:t>ビジネス</a:t>
                      </a:r>
                      <a:endParaRPr lang="en-US" altLang="ja-JP" sz="1100" b="1" dirty="0" smtClean="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0" indent="0">
                        <a:buFont typeface="Wingdings" panose="05000000000000000000" pitchFamily="2" charset="2"/>
                        <a:buNone/>
                        <a:defRPr/>
                      </a:pPr>
                      <a:r>
                        <a:rPr lang="ja-JP" altLang="en-US" sz="1100" b="1" dirty="0" smtClean="0">
                          <a:solidFill>
                            <a:schemeClr val="accent5">
                              <a:lumMod val="75000"/>
                            </a:schemeClr>
                          </a:solidFill>
                          <a:latin typeface="HG丸ｺﾞｼｯｸM-PRO" panose="020F0600000000000000" pitchFamily="50" charset="-128"/>
                          <a:ea typeface="HG丸ｺﾞｼｯｸM-PRO" panose="020F0600000000000000" pitchFamily="50" charset="-128"/>
                        </a:rPr>
                        <a:t>推進</a:t>
                      </a:r>
                    </a:p>
                  </a:txBody>
                  <a:tcPr/>
                </a:tc>
                <a:tc>
                  <a:txBody>
                    <a:bodyPr/>
                    <a:lstStyle/>
                    <a:p>
                      <a:pPr>
                        <a:defRPr/>
                      </a:pP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RPA</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進化への対応準備として、</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RPA</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理解促進（社内教育、情報連携）を実施</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pPr>
                        <a:defRPr/>
                      </a:pP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RPA</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ベンダーとの関係強化、製品進化マイルストーン把握</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pPr>
                        <a:defRPr/>
                      </a:pP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・ユーザ要件の把握、ソリューション開発へ</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pPr>
                        <a:defRPr/>
                      </a:pP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RPA</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社内利用促進プロジェクト発足・推進</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a:tc>
                <a:tc>
                  <a:txBody>
                    <a:bodyPr/>
                    <a:lstStyle/>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RPA</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ベンダースキーム確立</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RPA</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ソリューション企画＆開発開始</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・社内利用開始</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a:tc>
                <a:tc>
                  <a:txBody>
                    <a:bodyPr/>
                    <a:lstStyle/>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RPA</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社内利用</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a:tc>
                <a:extLst>
                  <a:ext uri="{0D108BD9-81ED-4DB2-BD59-A6C34878D82A}">
                    <a16:rowId xmlns:a16="http://schemas.microsoft.com/office/drawing/2014/main" val="882601794"/>
                  </a:ext>
                </a:extLst>
              </a:tr>
            </a:tbl>
          </a:graphicData>
        </a:graphic>
      </p:graphicFrame>
      <p:sp>
        <p:nvSpPr>
          <p:cNvPr id="9" name="テキスト ボックス 8"/>
          <p:cNvSpPr txBox="1"/>
          <p:nvPr/>
        </p:nvSpPr>
        <p:spPr>
          <a:xfrm>
            <a:off x="620040" y="724972"/>
            <a:ext cx="1396536" cy="369332"/>
          </a:xfrm>
          <a:prstGeom prst="rect">
            <a:avLst/>
          </a:prstGeom>
          <a:solidFill>
            <a:schemeClr val="bg1"/>
          </a:solidFill>
        </p:spPr>
        <p:txBody>
          <a:bodyPr wrap="none" rtlCol="0">
            <a:spAutoFit/>
          </a:bodyPr>
          <a:lstStyle/>
          <a:p>
            <a:pPr marL="285750" indent="-285750">
              <a:buFont typeface="Wingdings" panose="05000000000000000000" pitchFamily="2" charset="2"/>
              <a:buChar char="ü"/>
            </a:pPr>
            <a:r>
              <a:rPr kumimoji="1" lang="ja-JP" altLang="en-US" dirty="0" smtClean="0">
                <a:latin typeface="HG丸ｺﾞｼｯｸM-PRO" panose="020F0600000000000000" pitchFamily="50" charset="-128"/>
                <a:ea typeface="HG丸ｺﾞｼｯｸM-PRO" panose="020F0600000000000000" pitchFamily="50" charset="-128"/>
              </a:rPr>
              <a:t>目指す姿</a:t>
            </a:r>
          </a:p>
        </p:txBody>
      </p:sp>
      <p:sp>
        <p:nvSpPr>
          <p:cNvPr id="10" name="テキスト ボックス 9"/>
          <p:cNvSpPr txBox="1"/>
          <p:nvPr/>
        </p:nvSpPr>
        <p:spPr>
          <a:xfrm>
            <a:off x="6876442" y="262107"/>
            <a:ext cx="394660" cy="400110"/>
          </a:xfrm>
          <a:prstGeom prst="rect">
            <a:avLst/>
          </a:prstGeom>
          <a:solidFill>
            <a:srgbClr val="00B050"/>
          </a:solidFill>
          <a:effectLst>
            <a:outerShdw blurRad="50800" dist="76200" dir="2700000" algn="tl" rotWithShape="0">
              <a:prstClr val="black">
                <a:alpha val="40000"/>
              </a:prstClr>
            </a:outerShdw>
          </a:effectLst>
        </p:spPr>
        <p:txBody>
          <a:bodyPr wrap="none" rtlCol="0">
            <a:spAutoFit/>
          </a:bodyPr>
          <a:lstStyle/>
          <a:p>
            <a:r>
              <a:rPr kumimoji="1" lang="en-US" altLang="ja-JP" sz="2000" dirty="0" smtClean="0">
                <a:solidFill>
                  <a:schemeClr val="bg1"/>
                </a:solidFill>
                <a:latin typeface="HG丸ｺﾞｼｯｸM-PRO" panose="020F0600000000000000" pitchFamily="50" charset="-128"/>
                <a:ea typeface="HG丸ｺﾞｼｯｸM-PRO" panose="020F0600000000000000" pitchFamily="50" charset="-128"/>
              </a:rPr>
              <a:t>A</a:t>
            </a:r>
            <a:endParaRPr kumimoji="1" lang="ja-JP" altLang="en-US" sz="2000" dirty="0" smtClean="0">
              <a:solidFill>
                <a:schemeClr val="bg1"/>
              </a:solidFill>
              <a:latin typeface="HG丸ｺﾞｼｯｸM-PRO" panose="020F0600000000000000" pitchFamily="50" charset="-128"/>
              <a:ea typeface="HG丸ｺﾞｼｯｸM-PRO" panose="020F0600000000000000" pitchFamily="50" charset="-128"/>
            </a:endParaRPr>
          </a:p>
        </p:txBody>
      </p:sp>
      <p:sp>
        <p:nvSpPr>
          <p:cNvPr id="5" name="テキスト ボックス 4"/>
          <p:cNvSpPr txBox="1"/>
          <p:nvPr/>
        </p:nvSpPr>
        <p:spPr>
          <a:xfrm>
            <a:off x="396000" y="981000"/>
            <a:ext cx="7112845" cy="1015663"/>
          </a:xfrm>
          <a:prstGeom prst="rect">
            <a:avLst/>
          </a:prstGeom>
          <a:noFill/>
        </p:spPr>
        <p:txBody>
          <a:bodyPr wrap="none" rtlCol="0">
            <a:spAutoFit/>
          </a:bodyPr>
          <a:lstStyle/>
          <a:p>
            <a:r>
              <a:rPr kumimoji="1" lang="ja-JP" altLang="en-US" sz="1200" dirty="0">
                <a:latin typeface="HG丸ｺﾞｼｯｸM-PRO" panose="020F0600000000000000" pitchFamily="50" charset="-128"/>
                <a:ea typeface="HG丸ｺﾞｼｯｸM-PRO" panose="020F0600000000000000" pitchFamily="50" charset="-128"/>
              </a:rPr>
              <a:t>全社</a:t>
            </a:r>
            <a:r>
              <a:rPr kumimoji="1" lang="en-US" altLang="ja-JP" sz="1200" dirty="0" smtClean="0">
                <a:latin typeface="HG丸ｺﾞｼｯｸM-PRO" panose="020F0600000000000000" pitchFamily="50" charset="-128"/>
                <a:ea typeface="HG丸ｺﾞｼｯｸM-PRO" panose="020F0600000000000000" pitchFamily="50" charset="-128"/>
              </a:rPr>
              <a:t>AI, RPA</a:t>
            </a:r>
            <a:r>
              <a:rPr kumimoji="1" lang="ja-JP" altLang="en-US" sz="1200" dirty="0" smtClean="0">
                <a:latin typeface="HG丸ｺﾞｼｯｸM-PRO" panose="020F0600000000000000" pitchFamily="50" charset="-128"/>
                <a:ea typeface="HG丸ｺﾞｼｯｸM-PRO" panose="020F0600000000000000" pitchFamily="50" charset="-128"/>
              </a:rPr>
              <a:t>ビジネス</a:t>
            </a:r>
            <a:r>
              <a:rPr kumimoji="1" lang="ja-JP" altLang="en-US" sz="1200" dirty="0">
                <a:latin typeface="HG丸ｺﾞｼｯｸM-PRO" panose="020F0600000000000000" pitchFamily="50" charset="-128"/>
                <a:ea typeface="HG丸ｺﾞｼｯｸM-PRO" panose="020F0600000000000000" pitchFamily="50" charset="-128"/>
              </a:rPr>
              <a:t>推進に必要</a:t>
            </a:r>
            <a:r>
              <a:rPr kumimoji="1" lang="ja-JP" altLang="en-US" sz="1200" dirty="0" smtClean="0">
                <a:latin typeface="HG丸ｺﾞｼｯｸM-PRO" panose="020F0600000000000000" pitchFamily="50" charset="-128"/>
                <a:ea typeface="HG丸ｺﾞｼｯｸM-PRO" panose="020F0600000000000000" pitchFamily="50" charset="-128"/>
              </a:rPr>
              <a:t>な推進組織確立</a:t>
            </a:r>
            <a:r>
              <a:rPr kumimoji="1" lang="en-US" altLang="ja-JP" sz="1200" dirty="0" smtClean="0">
                <a:latin typeface="HG丸ｺﾞｼｯｸM-PRO" panose="020F0600000000000000" pitchFamily="50" charset="-128"/>
                <a:ea typeface="HG丸ｺﾞｼｯｸM-PRO" panose="020F0600000000000000" pitchFamily="50" charset="-128"/>
              </a:rPr>
              <a:t>(*AIB</a:t>
            </a:r>
            <a:r>
              <a:rPr kumimoji="1" lang="ja-JP" altLang="en-US" sz="1200" dirty="0" smtClean="0">
                <a:latin typeface="HG丸ｺﾞｼｯｸM-PRO" panose="020F0600000000000000" pitchFamily="50" charset="-128"/>
                <a:ea typeface="HG丸ｺﾞｼｯｸM-PRO" panose="020F0600000000000000" pitchFamily="50" charset="-128"/>
              </a:rPr>
              <a:t>は</a:t>
            </a:r>
            <a:r>
              <a:rPr kumimoji="1" lang="en-US" altLang="ja-JP" sz="1200" dirty="0" smtClean="0">
                <a:latin typeface="HG丸ｺﾞｼｯｸM-PRO" panose="020F0600000000000000" pitchFamily="50" charset="-128"/>
                <a:ea typeface="HG丸ｺﾞｼｯｸM-PRO" panose="020F0600000000000000" pitchFamily="50" charset="-128"/>
              </a:rPr>
              <a:t>2</a:t>
            </a:r>
            <a:r>
              <a:rPr kumimoji="1" lang="ja-JP" altLang="en-US" sz="1200" dirty="0">
                <a:latin typeface="HG丸ｺﾞｼｯｸM-PRO" panose="020F0600000000000000" pitchFamily="50" charset="-128"/>
                <a:ea typeface="HG丸ｺﾞｼｯｸM-PRO" panose="020F0600000000000000" pitchFamily="50" charset="-128"/>
              </a:rPr>
              <a:t>課体制</a:t>
            </a:r>
            <a:r>
              <a:rPr kumimoji="1" lang="en-US" altLang="ja-JP" sz="1200" dirty="0">
                <a:latin typeface="HG丸ｺﾞｼｯｸM-PRO" panose="020F0600000000000000" pitchFamily="50" charset="-128"/>
                <a:ea typeface="HG丸ｺﾞｼｯｸM-PRO" panose="020F0600000000000000" pitchFamily="50" charset="-128"/>
              </a:rPr>
              <a:t>)</a:t>
            </a:r>
            <a:r>
              <a:rPr kumimoji="1" lang="ja-JP" altLang="en-US" sz="1200" dirty="0" smtClean="0">
                <a:latin typeface="HG丸ｺﾞｼｯｸM-PRO" panose="020F0600000000000000" pitchFamily="50" charset="-128"/>
                <a:ea typeface="HG丸ｺﾞｼｯｸM-PRO" panose="020F0600000000000000" pitchFamily="50" charset="-128"/>
              </a:rPr>
              <a:t>を</a:t>
            </a:r>
            <a:r>
              <a:rPr kumimoji="1" lang="ja-JP" altLang="en-US" sz="1200" dirty="0">
                <a:latin typeface="HG丸ｺﾞｼｯｸM-PRO" panose="020F0600000000000000" pitchFamily="50" charset="-128"/>
                <a:ea typeface="HG丸ｺﾞｼｯｸM-PRO" panose="020F0600000000000000" pitchFamily="50" charset="-128"/>
              </a:rPr>
              <a:t>行い、以下の事業を推進</a:t>
            </a:r>
            <a:r>
              <a:rPr kumimoji="1" lang="ja-JP" altLang="en-US" sz="1200" dirty="0" smtClean="0">
                <a:latin typeface="HG丸ｺﾞｼｯｸM-PRO" panose="020F0600000000000000" pitchFamily="50" charset="-128"/>
                <a:ea typeface="HG丸ｺﾞｼｯｸM-PRO" panose="020F0600000000000000" pitchFamily="50" charset="-128"/>
              </a:rPr>
              <a:t>する</a:t>
            </a:r>
            <a:endParaRPr kumimoji="1" lang="en-US" altLang="ja-JP" sz="1200" dirty="0" smtClean="0">
              <a:latin typeface="HG丸ｺﾞｼｯｸM-PRO" panose="020F0600000000000000" pitchFamily="50" charset="-128"/>
              <a:ea typeface="HG丸ｺﾞｼｯｸM-PRO" panose="020F0600000000000000" pitchFamily="50" charset="-128"/>
            </a:endParaRPr>
          </a:p>
          <a:p>
            <a:r>
              <a:rPr kumimoji="1" lang="en-US" altLang="ja-JP" sz="1200" dirty="0" smtClean="0">
                <a:latin typeface="HG丸ｺﾞｼｯｸM-PRO" panose="020F0600000000000000" pitchFamily="50" charset="-128"/>
                <a:ea typeface="HG丸ｺﾞｼｯｸM-PRO" panose="020F0600000000000000" pitchFamily="50" charset="-128"/>
              </a:rPr>
              <a:t>-</a:t>
            </a:r>
            <a:r>
              <a:rPr kumimoji="1" lang="ja-JP" altLang="en-US" sz="1200" dirty="0" smtClean="0">
                <a:latin typeface="HG丸ｺﾞｼｯｸM-PRO" panose="020F0600000000000000" pitchFamily="50" charset="-128"/>
                <a:ea typeface="HG丸ｺﾞｼｯｸM-PRO" panose="020F0600000000000000" pitchFamily="50" charset="-128"/>
              </a:rPr>
              <a:t>内製開発による、</a:t>
            </a:r>
            <a:r>
              <a:rPr kumimoji="1" lang="en-US" altLang="ja-JP" sz="1200" dirty="0" smtClean="0">
                <a:latin typeface="HG丸ｺﾞｼｯｸM-PRO" panose="020F0600000000000000" pitchFamily="50" charset="-128"/>
                <a:ea typeface="HG丸ｺﾞｼｯｸM-PRO" panose="020F0600000000000000" pitchFamily="50" charset="-128"/>
              </a:rPr>
              <a:t>AI-OCR</a:t>
            </a:r>
            <a:r>
              <a:rPr kumimoji="1" lang="ja-JP" altLang="en-US" sz="1200" dirty="0" smtClean="0">
                <a:latin typeface="HG丸ｺﾞｼｯｸM-PRO" panose="020F0600000000000000" pitchFamily="50" charset="-128"/>
                <a:ea typeface="HG丸ｺﾞｼｯｸM-PRO" panose="020F0600000000000000" pitchFamily="50" charset="-128"/>
              </a:rPr>
              <a:t>の完成度を高め、事業貢献を実現する</a:t>
            </a:r>
            <a:endParaRPr kumimoji="1" lang="en-US" altLang="ja-JP" sz="1200" dirty="0" smtClean="0">
              <a:latin typeface="HG丸ｺﾞｼｯｸM-PRO" panose="020F0600000000000000" pitchFamily="50" charset="-128"/>
              <a:ea typeface="HG丸ｺﾞｼｯｸM-PRO" panose="020F0600000000000000" pitchFamily="50" charset="-128"/>
            </a:endParaRPr>
          </a:p>
          <a:p>
            <a:r>
              <a:rPr kumimoji="1" lang="en-US" altLang="ja-JP" sz="1200" dirty="0" smtClean="0">
                <a:latin typeface="HG丸ｺﾞｼｯｸM-PRO" panose="020F0600000000000000" pitchFamily="50" charset="-128"/>
                <a:ea typeface="HG丸ｺﾞｼｯｸM-PRO" panose="020F0600000000000000" pitchFamily="50" charset="-128"/>
              </a:rPr>
              <a:t>-AI</a:t>
            </a:r>
            <a:r>
              <a:rPr kumimoji="1" lang="ja-JP" altLang="en-US" sz="1200" dirty="0" smtClean="0">
                <a:latin typeface="HG丸ｺﾞｼｯｸM-PRO" panose="020F0600000000000000" pitchFamily="50" charset="-128"/>
                <a:ea typeface="HG丸ｺﾞｼｯｸM-PRO" panose="020F0600000000000000" pitchFamily="50" charset="-128"/>
              </a:rPr>
              <a:t>技術開発パートナー（国内</a:t>
            </a:r>
            <a:r>
              <a:rPr kumimoji="1" lang="en-US" altLang="ja-JP" sz="1200" dirty="0" smtClean="0">
                <a:latin typeface="HG丸ｺﾞｼｯｸM-PRO" panose="020F0600000000000000" pitchFamily="50" charset="-128"/>
                <a:ea typeface="HG丸ｺﾞｼｯｸM-PRO" panose="020F0600000000000000" pitchFamily="50" charset="-128"/>
              </a:rPr>
              <a:t>/</a:t>
            </a:r>
            <a:r>
              <a:rPr kumimoji="1" lang="ja-JP" altLang="en-US" sz="1200" dirty="0">
                <a:latin typeface="HG丸ｺﾞｼｯｸM-PRO" panose="020F0600000000000000" pitchFamily="50" charset="-128"/>
                <a:ea typeface="HG丸ｺﾞｼｯｸM-PRO" panose="020F0600000000000000" pitchFamily="50" charset="-128"/>
              </a:rPr>
              <a:t>海外</a:t>
            </a:r>
            <a:r>
              <a:rPr kumimoji="1" lang="ja-JP" altLang="en-US" sz="1200" dirty="0" smtClean="0">
                <a:latin typeface="HG丸ｺﾞｼｯｸM-PRO" panose="020F0600000000000000" pitchFamily="50" charset="-128"/>
                <a:ea typeface="HG丸ｺﾞｼｯｸM-PRO" panose="020F0600000000000000" pitchFamily="50" charset="-128"/>
              </a:rPr>
              <a:t>）との共同研究開発推進、およびオフショア拠点構築検討</a:t>
            </a:r>
            <a:endParaRPr kumimoji="1" lang="en-US" altLang="ja-JP" sz="1200" dirty="0" smtClean="0">
              <a:latin typeface="HG丸ｺﾞｼｯｸM-PRO" panose="020F0600000000000000" pitchFamily="50" charset="-128"/>
              <a:ea typeface="HG丸ｺﾞｼｯｸM-PRO" panose="020F0600000000000000" pitchFamily="50" charset="-128"/>
            </a:endParaRPr>
          </a:p>
          <a:p>
            <a:r>
              <a:rPr kumimoji="1" lang="en-US" altLang="ja-JP" sz="1200" dirty="0" smtClean="0">
                <a:latin typeface="HG丸ｺﾞｼｯｸM-PRO" panose="020F0600000000000000" pitchFamily="50" charset="-128"/>
                <a:ea typeface="HG丸ｺﾞｼｯｸM-PRO" panose="020F0600000000000000" pitchFamily="50" charset="-128"/>
              </a:rPr>
              <a:t>-AI</a:t>
            </a:r>
            <a:r>
              <a:rPr kumimoji="1" lang="ja-JP" altLang="en-US" sz="1200" dirty="0" smtClean="0">
                <a:latin typeface="HG丸ｺﾞｼｯｸM-PRO" panose="020F0600000000000000" pitchFamily="50" charset="-128"/>
                <a:ea typeface="HG丸ｺﾞｼｯｸM-PRO" panose="020F0600000000000000" pitchFamily="50" charset="-128"/>
              </a:rPr>
              <a:t>プラットフォーム企画推進</a:t>
            </a:r>
            <a:r>
              <a:rPr kumimoji="1" lang="en-US" altLang="ja-JP" sz="1200" dirty="0" smtClean="0">
                <a:latin typeface="HG丸ｺﾞｼｯｸM-PRO" panose="020F0600000000000000" pitchFamily="50" charset="-128"/>
                <a:ea typeface="HG丸ｺﾞｼｯｸM-PRO" panose="020F0600000000000000" pitchFamily="50" charset="-128"/>
              </a:rPr>
              <a:t>(Polaris</a:t>
            </a:r>
            <a:r>
              <a:rPr kumimoji="1" lang="ja-JP" altLang="en-US" sz="1200" dirty="0">
                <a:latin typeface="HG丸ｺﾞｼｯｸM-PRO" panose="020F0600000000000000" pitchFamily="50" charset="-128"/>
                <a:ea typeface="HG丸ｺﾞｼｯｸM-PRO" panose="020F0600000000000000" pitchFamily="50" charset="-128"/>
              </a:rPr>
              <a:t> </a:t>
            </a:r>
            <a:r>
              <a:rPr kumimoji="1" lang="ja-JP" altLang="en-US" sz="1200" dirty="0" smtClean="0">
                <a:latin typeface="HG丸ｺﾞｼｯｸM-PRO" panose="020F0600000000000000" pitchFamily="50" charset="-128"/>
                <a:ea typeface="HG丸ｺﾞｼｯｸM-PRO" panose="020F0600000000000000" pitchFamily="50" charset="-128"/>
              </a:rPr>
              <a:t>拡張 </a:t>
            </a:r>
            <a:r>
              <a:rPr kumimoji="1" lang="en-US" altLang="ja-JP" sz="1200" dirty="0" smtClean="0">
                <a:latin typeface="HG丸ｺﾞｼｯｸM-PRO" panose="020F0600000000000000" pitchFamily="50" charset="-128"/>
                <a:ea typeface="HG丸ｺﾞｼｯｸM-PRO" panose="020F0600000000000000" pitchFamily="50" charset="-128"/>
              </a:rPr>
              <a:t>ICR</a:t>
            </a:r>
            <a:r>
              <a:rPr kumimoji="1" lang="ja-JP" altLang="en-US" sz="1200" dirty="0" smtClean="0">
                <a:latin typeface="HG丸ｺﾞｼｯｸM-PRO" panose="020F0600000000000000" pitchFamily="50" charset="-128"/>
                <a:ea typeface="HG丸ｺﾞｼｯｸM-PRO" panose="020F0600000000000000" pitchFamily="50" charset="-128"/>
              </a:rPr>
              <a:t>サービス開発、</a:t>
            </a:r>
            <a:r>
              <a:rPr kumimoji="1" lang="en-US" altLang="ja-JP" sz="1200" dirty="0" smtClean="0">
                <a:latin typeface="HG丸ｺﾞｼｯｸM-PRO" panose="020F0600000000000000" pitchFamily="50" charset="-128"/>
                <a:ea typeface="HG丸ｺﾞｼｯｸM-PRO" panose="020F0600000000000000" pitchFamily="50" charset="-128"/>
              </a:rPr>
              <a:t>AI</a:t>
            </a:r>
            <a:r>
              <a:rPr kumimoji="1" lang="ja-JP" altLang="en-US" sz="1200" dirty="0" smtClean="0">
                <a:latin typeface="HG丸ｺﾞｼｯｸM-PRO" panose="020F0600000000000000" pitchFamily="50" charset="-128"/>
                <a:ea typeface="HG丸ｺﾞｼｯｸM-PRO" panose="020F0600000000000000" pitchFamily="50" charset="-128"/>
              </a:rPr>
              <a:t>業務アプリケーションの搭載</a:t>
            </a:r>
            <a:r>
              <a:rPr kumimoji="1" lang="en-US" altLang="ja-JP" sz="1200" dirty="0" smtClean="0">
                <a:latin typeface="HG丸ｺﾞｼｯｸM-PRO" panose="020F0600000000000000" pitchFamily="50" charset="-128"/>
                <a:ea typeface="HG丸ｺﾞｼｯｸM-PRO" panose="020F0600000000000000" pitchFamily="50" charset="-128"/>
              </a:rPr>
              <a:t>)</a:t>
            </a:r>
          </a:p>
          <a:p>
            <a:r>
              <a:rPr kumimoji="1" lang="en-US" altLang="ja-JP" sz="1200" dirty="0" smtClean="0">
                <a:latin typeface="HG丸ｺﾞｼｯｸM-PRO" panose="020F0600000000000000" pitchFamily="50" charset="-128"/>
                <a:ea typeface="HG丸ｺﾞｼｯｸM-PRO" panose="020F0600000000000000" pitchFamily="50" charset="-128"/>
              </a:rPr>
              <a:t>-RPA</a:t>
            </a:r>
            <a:r>
              <a:rPr kumimoji="1" lang="ja-JP" altLang="en-US" sz="1200" dirty="0" smtClean="0">
                <a:latin typeface="HG丸ｺﾞｼｯｸM-PRO" panose="020F0600000000000000" pitchFamily="50" charset="-128"/>
                <a:ea typeface="HG丸ｺﾞｼｯｸM-PRO" panose="020F0600000000000000" pitchFamily="50" charset="-128"/>
              </a:rPr>
              <a:t>ソリューション企画</a:t>
            </a:r>
            <a:r>
              <a:rPr kumimoji="1" lang="en-US" altLang="ja-JP" sz="1200" dirty="0" smtClean="0">
                <a:latin typeface="HG丸ｺﾞｼｯｸM-PRO" panose="020F0600000000000000" pitchFamily="50" charset="-128"/>
                <a:ea typeface="HG丸ｺﾞｼｯｸM-PRO" panose="020F0600000000000000" pitchFamily="50" charset="-128"/>
              </a:rPr>
              <a:t>/</a:t>
            </a:r>
            <a:r>
              <a:rPr kumimoji="1" lang="ja-JP" altLang="en-US" sz="1200" dirty="0" smtClean="0">
                <a:latin typeface="HG丸ｺﾞｼｯｸM-PRO" panose="020F0600000000000000" pitchFamily="50" charset="-128"/>
                <a:ea typeface="HG丸ｺﾞｼｯｸM-PRO" panose="020F0600000000000000" pitchFamily="50" charset="-128"/>
              </a:rPr>
              <a:t>開発、</a:t>
            </a:r>
            <a:r>
              <a:rPr kumimoji="1" lang="en-US" altLang="ja-JP" sz="1200" dirty="0" smtClean="0">
                <a:latin typeface="HG丸ｺﾞｼｯｸM-PRO" panose="020F0600000000000000" pitchFamily="50" charset="-128"/>
                <a:ea typeface="HG丸ｺﾞｼｯｸM-PRO" panose="020F0600000000000000" pitchFamily="50" charset="-128"/>
              </a:rPr>
              <a:t>RPA</a:t>
            </a:r>
            <a:r>
              <a:rPr kumimoji="1" lang="ja-JP" altLang="en-US" sz="1200" dirty="0" smtClean="0">
                <a:latin typeface="HG丸ｺﾞｼｯｸM-PRO" panose="020F0600000000000000" pitchFamily="50" charset="-128"/>
                <a:ea typeface="HG丸ｺﾞｼｯｸM-PRO" panose="020F0600000000000000" pitchFamily="50" charset="-128"/>
              </a:rPr>
              <a:t>社内利用推進</a:t>
            </a:r>
            <a:r>
              <a:rPr kumimoji="1" lang="en-US" altLang="ja-JP" sz="1200" dirty="0" err="1" smtClean="0">
                <a:latin typeface="HG丸ｺﾞｼｯｸM-PRO" panose="020F0600000000000000" pitchFamily="50" charset="-128"/>
                <a:ea typeface="HG丸ｺﾞｼｯｸM-PRO" panose="020F0600000000000000" pitchFamily="50" charset="-128"/>
              </a:rPr>
              <a:t>Pj</a:t>
            </a:r>
            <a:r>
              <a:rPr kumimoji="1" lang="ja-JP" altLang="en-US" sz="1200" dirty="0" smtClean="0">
                <a:latin typeface="HG丸ｺﾞｼｯｸM-PRO" panose="020F0600000000000000" pitchFamily="50" charset="-128"/>
                <a:ea typeface="HG丸ｺﾞｼｯｸM-PRO" panose="020F0600000000000000" pitchFamily="50" charset="-128"/>
              </a:rPr>
              <a:t>発足・推進および、案件の獲得</a:t>
            </a:r>
            <a:endParaRPr kumimoji="1" lang="en-US" altLang="ja-JP" sz="12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847252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a:t>
            </a:r>
            <a:r>
              <a:rPr lang="ja-JP" altLang="en-US" dirty="0" smtClean="0"/>
              <a:t> </a:t>
            </a:r>
            <a:r>
              <a:rPr kumimoji="1" lang="ja-JP" altLang="en-US" dirty="0" smtClean="0"/>
              <a:t>重要戦略の実行計画（</a:t>
            </a:r>
            <a:r>
              <a:rPr kumimoji="1" lang="en-US" altLang="ja-JP" dirty="0" smtClean="0"/>
              <a:t>Q</a:t>
            </a:r>
            <a:r>
              <a:rPr kumimoji="1" lang="ja-JP" altLang="en-US" dirty="0" smtClean="0"/>
              <a:t>計画書）</a:t>
            </a:r>
            <a:endParaRPr kumimoji="1" lang="ja-JP" altLang="en-US" dirty="0"/>
          </a:p>
        </p:txBody>
      </p:sp>
      <p:sp>
        <p:nvSpPr>
          <p:cNvPr id="3" name="フッター プレースホルダー 2"/>
          <p:cNvSpPr>
            <a:spLocks noGrp="1"/>
          </p:cNvSpPr>
          <p:nvPr>
            <p:ph type="ftr" sz="quarter" idx="11"/>
          </p:nvPr>
        </p:nvSpPr>
        <p:spPr/>
        <p:txBody>
          <a:bodyPr/>
          <a:lstStyle/>
          <a:p>
            <a:r>
              <a:rPr lang="en-US" altLang="ja-JP" smtClean="0"/>
              <a:t>©</a:t>
            </a:r>
            <a:r>
              <a:rPr lang="ja-JP" altLang="en-US" smtClean="0"/>
              <a:t> </a:t>
            </a:r>
            <a:r>
              <a:rPr lang="en-US" altLang="ja-JP" smtClean="0"/>
              <a:t>2018</a:t>
            </a:r>
            <a:r>
              <a:rPr lang="ja-JP" altLang="en-US" smtClean="0"/>
              <a:t> </a:t>
            </a:r>
            <a:r>
              <a:rPr lang="en-US" altLang="ja-JP" smtClean="0"/>
              <a:t>Primagest, Inc.</a:t>
            </a:r>
            <a:r>
              <a:rPr lang="ja-JP" altLang="en-US" smtClean="0"/>
              <a:t> </a:t>
            </a:r>
            <a:r>
              <a:rPr lang="en-US" altLang="ja-JP" smtClean="0"/>
              <a:t>All</a:t>
            </a:r>
            <a:r>
              <a:rPr lang="ja-JP" altLang="en-US" smtClean="0"/>
              <a:t> </a:t>
            </a:r>
            <a:r>
              <a:rPr lang="en-US" altLang="ja-JP" smtClean="0"/>
              <a:t>rights</a:t>
            </a:r>
            <a:r>
              <a:rPr lang="ja-JP" altLang="en-US" smtClean="0"/>
              <a:t> </a:t>
            </a:r>
            <a:r>
              <a:rPr lang="en-US" altLang="ja-JP" smtClean="0"/>
              <a:t>reserved</a:t>
            </a:r>
            <a:endParaRPr lang="ja-JP" altLang="en-US" dirty="0"/>
          </a:p>
        </p:txBody>
      </p:sp>
      <p:sp>
        <p:nvSpPr>
          <p:cNvPr id="4" name="スライド番号プレースホルダー 3"/>
          <p:cNvSpPr>
            <a:spLocks noGrp="1"/>
          </p:cNvSpPr>
          <p:nvPr>
            <p:ph type="sldNum" sz="quarter" idx="12"/>
          </p:nvPr>
        </p:nvSpPr>
        <p:spPr/>
        <p:txBody>
          <a:bodyPr/>
          <a:lstStyle/>
          <a:p>
            <a:fld id="{67A8FEA0-19F5-4513-A0C9-59C5EE52ABEB}" type="slidenum">
              <a:rPr kumimoji="1" lang="ja-JP" altLang="en-US" smtClean="0"/>
              <a:t>11</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271275538"/>
              </p:ext>
            </p:extLst>
          </p:nvPr>
        </p:nvGraphicFramePr>
        <p:xfrm>
          <a:off x="350280" y="896174"/>
          <a:ext cx="8424000" cy="2039040"/>
        </p:xfrm>
        <a:graphic>
          <a:graphicData uri="http://schemas.openxmlformats.org/drawingml/2006/table">
            <a:tbl>
              <a:tblPr firstRow="1" bandRow="1">
                <a:tableStyleId>{5C22544A-7EE6-4342-B048-85BDC9FD1C3A}</a:tableStyleId>
              </a:tblPr>
              <a:tblGrid>
                <a:gridCol w="1152000">
                  <a:extLst>
                    <a:ext uri="{9D8B030D-6E8A-4147-A177-3AD203B41FA5}">
                      <a16:colId xmlns:a16="http://schemas.microsoft.com/office/drawing/2014/main" val="2355255250"/>
                    </a:ext>
                  </a:extLst>
                </a:gridCol>
                <a:gridCol w="792000">
                  <a:extLst>
                    <a:ext uri="{9D8B030D-6E8A-4147-A177-3AD203B41FA5}">
                      <a16:colId xmlns:a16="http://schemas.microsoft.com/office/drawing/2014/main" val="2528590487"/>
                    </a:ext>
                  </a:extLst>
                </a:gridCol>
                <a:gridCol w="3672000">
                  <a:extLst>
                    <a:ext uri="{9D8B030D-6E8A-4147-A177-3AD203B41FA5}">
                      <a16:colId xmlns:a16="http://schemas.microsoft.com/office/drawing/2014/main" val="2596778101"/>
                    </a:ext>
                  </a:extLst>
                </a:gridCol>
                <a:gridCol w="576000">
                  <a:extLst>
                    <a:ext uri="{9D8B030D-6E8A-4147-A177-3AD203B41FA5}">
                      <a16:colId xmlns:a16="http://schemas.microsoft.com/office/drawing/2014/main" val="2995169724"/>
                    </a:ext>
                  </a:extLst>
                </a:gridCol>
                <a:gridCol w="828000">
                  <a:extLst>
                    <a:ext uri="{9D8B030D-6E8A-4147-A177-3AD203B41FA5}">
                      <a16:colId xmlns:a16="http://schemas.microsoft.com/office/drawing/2014/main" val="259981391"/>
                    </a:ext>
                  </a:extLst>
                </a:gridCol>
                <a:gridCol w="1404000">
                  <a:extLst>
                    <a:ext uri="{9D8B030D-6E8A-4147-A177-3AD203B41FA5}">
                      <a16:colId xmlns:a16="http://schemas.microsoft.com/office/drawing/2014/main" val="1196602174"/>
                    </a:ext>
                  </a:extLst>
                </a:gridCol>
              </a:tblGrid>
              <a:tr h="199603">
                <a:tc>
                  <a:txBody>
                    <a:bodyPr/>
                    <a:lstStyle/>
                    <a:p>
                      <a:pPr algn="ct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重要戦略</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gridSpan="2">
                  <a:txBody>
                    <a:bodyPr/>
                    <a:lstStyle/>
                    <a:p>
                      <a:endParaRPr kumimoji="1" lang="ja-JP" altLang="en-US" sz="1200" dirty="0">
                        <a:solidFill>
                          <a:sysClr val="windowText" lastClr="000000"/>
                        </a:solidFill>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hMerge="1">
                  <a:txBody>
                    <a:bodyPr/>
                    <a:lstStyle/>
                    <a:p>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gn="ct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オーナー</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hMerge="1">
                  <a:txBody>
                    <a:bodyPr/>
                    <a:lstStyle/>
                    <a:p>
                      <a:endParaRPr kumimoji="1" lang="ja-JP" altLang="en-US"/>
                    </a:p>
                  </a:txBody>
                  <a:tcPr/>
                </a:tc>
                <a:tc>
                  <a:txBody>
                    <a:bodyPr/>
                    <a:lstStyle/>
                    <a:p>
                      <a:endParaRPr kumimoji="1" lang="ja-JP" altLang="en-US" sz="1200" dirty="0">
                        <a:solidFill>
                          <a:schemeClr val="tx1"/>
                        </a:solidFill>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544043800"/>
                  </a:ext>
                </a:extLst>
              </a:tr>
              <a:tr h="117946">
                <a:tc gridSpan="2">
                  <a:txBody>
                    <a:bodyPr/>
                    <a:lstStyle/>
                    <a:p>
                      <a:pPr algn="ctr"/>
                      <a:r>
                        <a:rPr kumimoji="1" lang="ja-JP" altLang="en-US" sz="1200" b="1" dirty="0" smtClean="0">
                          <a:latin typeface="Arial" panose="020B0604020202020204" pitchFamily="34" charset="0"/>
                          <a:ea typeface="HG丸ｺﾞｼｯｸM-PRO" panose="020F0600000000000000" pitchFamily="50" charset="-128"/>
                          <a:cs typeface="Arial" panose="020B0604020202020204" pitchFamily="34" charset="0"/>
                        </a:rPr>
                        <a:t>項目</a:t>
                      </a:r>
                      <a:endParaRPr kumimoji="1" lang="ja-JP" altLang="en-US" sz="1200" b="1"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hMerge="1">
                  <a:txBody>
                    <a:bodyPr/>
                    <a:lstStyle/>
                    <a:p>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latin typeface="Arial" panose="020B0604020202020204" pitchFamily="34" charset="0"/>
                          <a:ea typeface="HG丸ｺﾞｼｯｸM-PRO" panose="020F0600000000000000" pitchFamily="50" charset="-128"/>
                          <a:cs typeface="Arial" panose="020B0604020202020204" pitchFamily="34" charset="0"/>
                        </a:rPr>
                        <a:t>実施内容</a:t>
                      </a: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hMerge="1">
                  <a:txBody>
                    <a:bodyPr/>
                    <a:lstStyle/>
                    <a:p>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gn="ctr"/>
                      <a:r>
                        <a:rPr kumimoji="1" lang="en-US" altLang="ja-JP" sz="1200" b="1" dirty="0" smtClean="0">
                          <a:latin typeface="Arial" panose="020B0604020202020204" pitchFamily="34" charset="0"/>
                          <a:ea typeface="HG丸ｺﾞｼｯｸM-PRO" panose="020F0600000000000000" pitchFamily="50" charset="-128"/>
                          <a:cs typeface="Arial" panose="020B0604020202020204" pitchFamily="34" charset="0"/>
                        </a:rPr>
                        <a:t>KPI(2019)</a:t>
                      </a:r>
                      <a:endParaRPr kumimoji="1" lang="ja-JP" altLang="en-US" sz="1200" b="1"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hMerge="1">
                  <a:txBody>
                    <a:bodyPr/>
                    <a:lstStyle/>
                    <a:p>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0096870"/>
                  </a:ext>
                </a:extLst>
              </a:tr>
              <a:tr h="199603">
                <a:tc gridSpan="2">
                  <a:txBody>
                    <a:bodyPr/>
                    <a:lstStyle/>
                    <a:p>
                      <a:pPr marL="0" indent="0">
                        <a:buFont typeface="Wingdings" panose="05000000000000000000" pitchFamily="2" charset="2"/>
                        <a:buNone/>
                        <a:defRPr/>
                      </a:pPr>
                      <a:r>
                        <a:rPr lang="en-US" altLang="ja-JP" sz="1200" b="0" dirty="0" smtClean="0">
                          <a:solidFill>
                            <a:schemeClr val="accent5">
                              <a:lumMod val="75000"/>
                            </a:schemeClr>
                          </a:solidFill>
                          <a:latin typeface="HG丸ｺﾞｼｯｸM-PRO" panose="020F0600000000000000" pitchFamily="50" charset="-128"/>
                          <a:ea typeface="HG丸ｺﾞｼｯｸM-PRO" panose="020F0600000000000000" pitchFamily="50" charset="-128"/>
                        </a:rPr>
                        <a:t>1.AI-OCR</a:t>
                      </a:r>
                      <a:r>
                        <a:rPr lang="ja-JP" altLang="en-US" sz="1200" b="0" dirty="0" smtClean="0">
                          <a:solidFill>
                            <a:schemeClr val="accent5">
                              <a:lumMod val="75000"/>
                            </a:schemeClr>
                          </a:solidFill>
                          <a:latin typeface="HG丸ｺﾞｼｯｸM-PRO" panose="020F0600000000000000" pitchFamily="50" charset="-128"/>
                          <a:ea typeface="HG丸ｺﾞｼｯｸM-PRO" panose="020F0600000000000000" pitchFamily="50" charset="-128"/>
                        </a:rPr>
                        <a:t>研究開発</a:t>
                      </a: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hMerge="1">
                  <a:txBody>
                    <a:bodyPr/>
                    <a:lstStyle/>
                    <a:p>
                      <a:pPr marL="0" indent="0">
                        <a:buFont typeface="Wingdings" panose="05000000000000000000" pitchFamily="2" charset="2"/>
                        <a:buNone/>
                        <a:defRPr/>
                      </a:pPr>
                      <a:endParaRPr lang="ja-JP" altLang="en-US" sz="1600" b="1" dirty="0" smtClean="0">
                        <a:solidFill>
                          <a:schemeClr val="accent5">
                            <a:lumMod val="75000"/>
                          </a:schemeClr>
                        </a:solidFill>
                        <a:latin typeface="HG丸ｺﾞｼｯｸM-PRO" panose="020F0600000000000000" pitchFamily="50" charset="-128"/>
                        <a:ea typeface="HG丸ｺﾞｼｯｸM-PRO" panose="020F0600000000000000"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smtClean="0">
                          <a:solidFill>
                            <a:schemeClr val="tx1"/>
                          </a:solidFill>
                          <a:latin typeface="HG丸ｺﾞｼｯｸM-PRO" panose="020F0600000000000000" pitchFamily="50" charset="-128"/>
                          <a:ea typeface="HG丸ｺﾞｼｯｸM-PRO" panose="020F0600000000000000" pitchFamily="50" charset="-128"/>
                        </a:rPr>
                        <a:t>①共同研究開発パートナー評価と選定（提携開発開始）</a:t>
                      </a:r>
                      <a:endParaRPr kumimoji="1" lang="ja-JP" altLang="en-US" sz="1200" b="0" dirty="0" smtClean="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hMerge="1">
                  <a:txBody>
                    <a:bodyPr/>
                    <a:lstStyle/>
                    <a:p>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r>
                        <a:rPr kumimoji="1" lang="ja-JP" altLang="en-US" sz="1200" b="0" dirty="0" smtClean="0">
                          <a:latin typeface="Arial" panose="020B0604020202020204" pitchFamily="34" charset="0"/>
                          <a:ea typeface="HG丸ｺﾞｼｯｸM-PRO" panose="020F0600000000000000" pitchFamily="50" charset="-128"/>
                          <a:cs typeface="Arial" panose="020B0604020202020204" pitchFamily="34" charset="0"/>
                        </a:rPr>
                        <a:t>新たな知見</a:t>
                      </a:r>
                      <a:r>
                        <a:rPr kumimoji="1" lang="en-US" altLang="ja-JP" sz="1200" b="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ja-JP" altLang="en-US" sz="1200" b="0" dirty="0" smtClean="0">
                          <a:latin typeface="Arial" panose="020B0604020202020204" pitchFamily="34" charset="0"/>
                          <a:ea typeface="HG丸ｺﾞｼｯｸM-PRO" panose="020F0600000000000000" pitchFamily="50" charset="-128"/>
                          <a:cs typeface="Arial" panose="020B0604020202020204" pitchFamily="34" charset="0"/>
                        </a:rPr>
                        <a:t>技術</a:t>
                      </a:r>
                      <a:r>
                        <a:rPr kumimoji="1" lang="en-US" altLang="ja-JP" sz="1200" b="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ja-JP" altLang="en-US" sz="1200" b="0" dirty="0" smtClean="0">
                          <a:latin typeface="Arial" panose="020B0604020202020204" pitchFamily="34" charset="0"/>
                          <a:ea typeface="HG丸ｺﾞｼｯｸM-PRO" panose="020F0600000000000000" pitchFamily="50" charset="-128"/>
                          <a:cs typeface="Arial" panose="020B0604020202020204" pitchFamily="34" charset="0"/>
                        </a:rPr>
                        <a:t>の創出と応用</a:t>
                      </a:r>
                      <a:endParaRPr kumimoji="1" lang="ja-JP" altLang="en-US" sz="1200" b="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hMerge="1">
                  <a:txBody>
                    <a:bodyPr/>
                    <a:lstStyle/>
                    <a:p>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4684637"/>
                  </a:ext>
                </a:extLst>
              </a:tr>
              <a:tr h="199603">
                <a:tc gridSpan="2">
                  <a:txBody>
                    <a:bodyPr/>
                    <a:lstStyle/>
                    <a:p>
                      <a:pPr marL="0" indent="0">
                        <a:buFont typeface="Wingdings" panose="05000000000000000000" pitchFamily="2" charset="2"/>
                        <a:buNone/>
                        <a:defRPr/>
                      </a:pPr>
                      <a:r>
                        <a:rPr lang="ja-JP" altLang="en-US" sz="1200" b="0" dirty="0" smtClean="0">
                          <a:solidFill>
                            <a:schemeClr val="accent5">
                              <a:lumMod val="75000"/>
                            </a:schemeClr>
                          </a:solidFill>
                          <a:latin typeface="HG丸ｺﾞｼｯｸM-PRO" panose="020F0600000000000000" pitchFamily="50" charset="-128"/>
                          <a:ea typeface="HG丸ｺﾞｼｯｸM-PRO" panose="020F0600000000000000" pitchFamily="50" charset="-128"/>
                        </a:rPr>
                        <a:t>（事業投入）</a:t>
                      </a: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hMerge="1">
                  <a:txBody>
                    <a:bodyPr/>
                    <a:lstStyle/>
                    <a:p>
                      <a:pPr marL="0" indent="0">
                        <a:buFont typeface="Wingdings" panose="05000000000000000000" pitchFamily="2" charset="2"/>
                        <a:buNone/>
                        <a:defRPr/>
                      </a:pPr>
                      <a:endParaRPr lang="ja-JP" altLang="en-US" sz="1600" b="1" dirty="0" smtClean="0">
                        <a:solidFill>
                          <a:schemeClr val="accent5">
                            <a:lumMod val="75000"/>
                          </a:schemeClr>
                        </a:solidFill>
                        <a:latin typeface="HG丸ｺﾞｼｯｸM-PRO" panose="020F0600000000000000" pitchFamily="50" charset="-128"/>
                        <a:ea typeface="HG丸ｺﾞｼｯｸM-PRO" panose="020F0600000000000000"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smtClean="0">
                          <a:latin typeface="Arial" panose="020B0604020202020204" pitchFamily="34" charset="0"/>
                          <a:ea typeface="HG丸ｺﾞｼｯｸM-PRO" panose="020F0600000000000000" pitchFamily="50" charset="-128"/>
                          <a:cs typeface="Arial" panose="020B0604020202020204" pitchFamily="34" charset="0"/>
                        </a:rPr>
                        <a:t>②</a:t>
                      </a:r>
                      <a:r>
                        <a:rPr kumimoji="1" lang="en-US" altLang="ja-JP" sz="1200" b="0" dirty="0" smtClean="0">
                          <a:latin typeface="Arial" panose="020B0604020202020204" pitchFamily="34" charset="0"/>
                          <a:ea typeface="HG丸ｺﾞｼｯｸM-PRO" panose="020F0600000000000000" pitchFamily="50" charset="-128"/>
                          <a:cs typeface="Arial" panose="020B0604020202020204" pitchFamily="34" charset="0"/>
                        </a:rPr>
                        <a:t>AI-OCR</a:t>
                      </a:r>
                      <a:r>
                        <a:rPr kumimoji="1" lang="ja-JP" altLang="en-US" sz="1200" b="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200" b="0" dirty="0" smtClean="0">
                          <a:latin typeface="Arial" panose="020B0604020202020204" pitchFamily="34" charset="0"/>
                          <a:ea typeface="HG丸ｺﾞｼｯｸM-PRO" panose="020F0600000000000000" pitchFamily="50" charset="-128"/>
                          <a:cs typeface="Arial" panose="020B0604020202020204" pitchFamily="34" charset="0"/>
                        </a:rPr>
                        <a:t>AIB</a:t>
                      </a:r>
                      <a:r>
                        <a:rPr kumimoji="1" lang="ja-JP" altLang="en-US" sz="1200" b="0" dirty="0" smtClean="0">
                          <a:latin typeface="Arial" panose="020B0604020202020204" pitchFamily="34" charset="0"/>
                          <a:ea typeface="HG丸ｺﾞｼｯｸM-PRO" panose="020F0600000000000000" pitchFamily="50" charset="-128"/>
                          <a:cs typeface="Arial" panose="020B0604020202020204" pitchFamily="34" charset="0"/>
                        </a:rPr>
                        <a:t>内製版）の事業投入（事業利用開始）</a:t>
                      </a:r>
                      <a:endParaRPr kumimoji="1" lang="ja-JP" altLang="en-US" sz="1200" b="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hMerge="1">
                  <a:txBody>
                    <a:bodyPr/>
                    <a:lstStyle/>
                    <a:p>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r>
                        <a:rPr kumimoji="1" lang="en-US" altLang="ja-JP" sz="1200" b="0" dirty="0" smtClean="0">
                          <a:latin typeface="Arial" panose="020B0604020202020204" pitchFamily="34" charset="0"/>
                          <a:ea typeface="HG丸ｺﾞｼｯｸM-PRO" panose="020F0600000000000000" pitchFamily="50" charset="-128"/>
                          <a:cs typeface="Arial" panose="020B0604020202020204" pitchFamily="34" charset="0"/>
                        </a:rPr>
                        <a:t>AI-OCR</a:t>
                      </a:r>
                      <a:r>
                        <a:rPr kumimoji="1" lang="ja-JP" altLang="en-US" sz="1200" b="0" dirty="0" smtClean="0">
                          <a:latin typeface="Arial" panose="020B0604020202020204" pitchFamily="34" charset="0"/>
                          <a:ea typeface="HG丸ｺﾞｼｯｸM-PRO" panose="020F0600000000000000" pitchFamily="50" charset="-128"/>
                          <a:cs typeface="Arial" panose="020B0604020202020204" pitchFamily="34" charset="0"/>
                        </a:rPr>
                        <a:t>事業利用</a:t>
                      </a:r>
                      <a:endParaRPr kumimoji="1" lang="ja-JP" altLang="en-US" sz="1200" b="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hMerge="1">
                  <a:txBody>
                    <a:bodyPr/>
                    <a:lstStyle/>
                    <a:p>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503205"/>
                  </a:ext>
                </a:extLst>
              </a:tr>
              <a:tr h="199603">
                <a:tc gridSpan="2">
                  <a:txBody>
                    <a:bodyPr/>
                    <a:lstStyle/>
                    <a:p>
                      <a:pPr marL="0" indent="0">
                        <a:buFont typeface="Wingdings" panose="05000000000000000000" pitchFamily="2" charset="2"/>
                        <a:buNone/>
                        <a:defRPr/>
                      </a:pPr>
                      <a:r>
                        <a:rPr lang="en-US" altLang="ja-JP" sz="1200" b="0" dirty="0" smtClean="0">
                          <a:solidFill>
                            <a:schemeClr val="accent5">
                              <a:lumMod val="75000"/>
                            </a:schemeClr>
                          </a:solidFill>
                          <a:latin typeface="HG丸ｺﾞｼｯｸM-PRO" panose="020F0600000000000000" pitchFamily="50" charset="-128"/>
                          <a:ea typeface="HG丸ｺﾞｼｯｸM-PRO" panose="020F0600000000000000" pitchFamily="50" charset="-128"/>
                        </a:rPr>
                        <a:t>2. Polaris</a:t>
                      </a:r>
                      <a:r>
                        <a:rPr lang="ja-JP" altLang="en-US" sz="1200" b="0" dirty="0" smtClean="0">
                          <a:solidFill>
                            <a:schemeClr val="accent5">
                              <a:lumMod val="75000"/>
                            </a:schemeClr>
                          </a:solidFill>
                          <a:latin typeface="HG丸ｺﾞｼｯｸM-PRO" panose="020F0600000000000000" pitchFamily="50" charset="-128"/>
                          <a:ea typeface="HG丸ｺﾞｼｯｸM-PRO" panose="020F0600000000000000" pitchFamily="50" charset="-128"/>
                        </a:rPr>
                        <a:t>ドライバ開発</a:t>
                      </a: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hMerge="1">
                  <a:txBody>
                    <a:bodyPr/>
                    <a:lstStyle/>
                    <a:p>
                      <a:pPr marL="0" indent="0">
                        <a:buFont typeface="Wingdings" panose="05000000000000000000" pitchFamily="2" charset="2"/>
                        <a:buNone/>
                        <a:defRPr/>
                      </a:pPr>
                      <a:endParaRPr lang="ja-JP" altLang="en-US" sz="1600" b="1" dirty="0" smtClean="0">
                        <a:solidFill>
                          <a:schemeClr val="accent5">
                            <a:lumMod val="75000"/>
                          </a:schemeClr>
                        </a:solidFill>
                        <a:latin typeface="HG丸ｺﾞｼｯｸM-PRO" panose="020F0600000000000000" pitchFamily="50" charset="-128"/>
                        <a:ea typeface="HG丸ｺﾞｼｯｸM-PRO" panose="020F0600000000000000"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smtClean="0">
                          <a:solidFill>
                            <a:schemeClr val="tx1"/>
                          </a:solidFill>
                          <a:latin typeface="HG丸ｺﾞｼｯｸM-PRO" panose="020F0600000000000000" pitchFamily="50" charset="-128"/>
                          <a:ea typeface="HG丸ｺﾞｼｯｸM-PRO" panose="020F0600000000000000" pitchFamily="50" charset="-128"/>
                        </a:rPr>
                        <a:t>①グランドデザインおよび基本（詳細）設計実施（完了）</a:t>
                      </a:r>
                      <a:endParaRPr kumimoji="1" lang="ja-JP" altLang="en-US" sz="1200" b="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hMerge="1">
                  <a:txBody>
                    <a:bodyPr/>
                    <a:lstStyle/>
                    <a:p>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r>
                        <a:rPr kumimoji="1" lang="ja-JP" altLang="en-US" sz="1200" b="0" dirty="0" smtClean="0">
                          <a:latin typeface="Arial" panose="020B0604020202020204" pitchFamily="34" charset="0"/>
                          <a:ea typeface="HG丸ｺﾞｼｯｸM-PRO" panose="020F0600000000000000" pitchFamily="50" charset="-128"/>
                          <a:cs typeface="Arial" panose="020B0604020202020204" pitchFamily="34" charset="0"/>
                        </a:rPr>
                        <a:t>設計作業完了</a:t>
                      </a:r>
                      <a:endParaRPr kumimoji="1" lang="ja-JP" altLang="en-US" sz="1200" b="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hMerge="1">
                  <a:txBody>
                    <a:bodyPr/>
                    <a:lstStyle/>
                    <a:p>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116981"/>
                  </a:ext>
                </a:extLst>
              </a:tr>
              <a:tr h="199603">
                <a:tc gridSpan="2">
                  <a:txBody>
                    <a:bodyPr/>
                    <a:lstStyle/>
                    <a:p>
                      <a:pPr marL="0" indent="0">
                        <a:buFont typeface="Wingdings" panose="05000000000000000000" pitchFamily="2" charset="2"/>
                        <a:buNone/>
                        <a:defRPr/>
                      </a:pPr>
                      <a:endParaRPr lang="ja-JP" altLang="en-US" sz="1200" b="0" dirty="0" smtClean="0">
                        <a:solidFill>
                          <a:schemeClr val="accent5">
                            <a:lumMod val="75000"/>
                          </a:schemeClr>
                        </a:solidFill>
                        <a:latin typeface="HG丸ｺﾞｼｯｸM-PRO" panose="020F0600000000000000" pitchFamily="50" charset="-128"/>
                        <a:ea typeface="HG丸ｺﾞｼｯｸM-PRO" panose="020F0600000000000000" pitchFamily="50" charset="-128"/>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hMerge="1">
                  <a:txBody>
                    <a:bodyPr/>
                    <a:lstStyle/>
                    <a:p>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smtClean="0">
                          <a:solidFill>
                            <a:schemeClr val="tx1"/>
                          </a:solidFill>
                          <a:latin typeface="HG丸ｺﾞｼｯｸM-PRO" panose="020F0600000000000000" pitchFamily="50" charset="-128"/>
                          <a:ea typeface="HG丸ｺﾞｼｯｸM-PRO" panose="020F0600000000000000" pitchFamily="50" charset="-128"/>
                        </a:rPr>
                        <a:t>②開発開始、テスト完了、業務利用開始</a:t>
                      </a:r>
                      <a:endParaRPr kumimoji="1" lang="ja-JP" altLang="en-US" sz="1200" b="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hMerge="1">
                  <a:txBody>
                    <a:bodyPr/>
                    <a:lstStyle/>
                    <a:p>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r>
                        <a:rPr kumimoji="1" lang="ja-JP" altLang="en-US" sz="1200" b="0" dirty="0" smtClean="0">
                          <a:latin typeface="Arial" panose="020B0604020202020204" pitchFamily="34" charset="0"/>
                          <a:ea typeface="HG丸ｺﾞｼｯｸM-PRO" panose="020F0600000000000000" pitchFamily="50" charset="-128"/>
                          <a:cs typeface="Arial" panose="020B0604020202020204" pitchFamily="34" charset="0"/>
                        </a:rPr>
                        <a:t>開発＆テスト、運用開始</a:t>
                      </a:r>
                      <a:endParaRPr kumimoji="1" lang="ja-JP" altLang="en-US" sz="1200" b="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hMerge="1">
                  <a:txBody>
                    <a:bodyPr/>
                    <a:lstStyle/>
                    <a:p>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347965"/>
                  </a:ext>
                </a:extLst>
              </a:tr>
              <a:tr h="19960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smtClean="0">
                          <a:solidFill>
                            <a:schemeClr val="accent5">
                              <a:lumMod val="75000"/>
                            </a:schemeClr>
                          </a:solidFill>
                          <a:latin typeface="HG丸ｺﾞｼｯｸM-PRO" panose="020F0600000000000000" pitchFamily="50" charset="-128"/>
                          <a:ea typeface="HG丸ｺﾞｼｯｸM-PRO" panose="020F0600000000000000" pitchFamily="50" charset="-128"/>
                        </a:rPr>
                        <a:t>3.RPA</a:t>
                      </a:r>
                      <a:r>
                        <a:rPr lang="ja-JP" altLang="en-US" sz="1200" b="0" dirty="0" smtClean="0">
                          <a:solidFill>
                            <a:schemeClr val="accent5">
                              <a:lumMod val="75000"/>
                            </a:schemeClr>
                          </a:solidFill>
                          <a:latin typeface="HG丸ｺﾞｼｯｸM-PRO" panose="020F0600000000000000" pitchFamily="50" charset="-128"/>
                          <a:ea typeface="HG丸ｺﾞｼｯｸM-PRO" panose="020F0600000000000000" pitchFamily="50" charset="-128"/>
                        </a:rPr>
                        <a:t>ビジネス推進</a:t>
                      </a: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hMerge="1">
                  <a:txBody>
                    <a:bodyPr/>
                    <a:lstStyle/>
                    <a:p>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defRPr/>
                      </a:pPr>
                      <a:r>
                        <a:rPr lang="ja-JP" altLang="en-US" sz="1200" b="0" dirty="0" smtClean="0">
                          <a:solidFill>
                            <a:schemeClr val="tx1"/>
                          </a:solidFill>
                          <a:latin typeface="HG丸ｺﾞｼｯｸM-PRO" panose="020F0600000000000000" pitchFamily="50" charset="-128"/>
                          <a:ea typeface="HG丸ｺﾞｼｯｸM-PRO" panose="020F0600000000000000" pitchFamily="50" charset="-128"/>
                        </a:rPr>
                        <a:t>①ユーザ要件把握とソリューション開発実施</a:t>
                      </a:r>
                      <a:endParaRPr kumimoji="1" lang="ja-JP" altLang="en-US" sz="1200" b="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hMerge="1">
                  <a:txBody>
                    <a:bodyPr/>
                    <a:lstStyle/>
                    <a:p>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r>
                        <a:rPr kumimoji="1" lang="en-US" altLang="ja-JP" sz="1200" b="0" dirty="0" smtClean="0">
                          <a:latin typeface="Arial" panose="020B0604020202020204" pitchFamily="34" charset="0"/>
                          <a:ea typeface="HG丸ｺﾞｼｯｸM-PRO" panose="020F0600000000000000" pitchFamily="50" charset="-128"/>
                          <a:cs typeface="Arial" panose="020B0604020202020204" pitchFamily="34" charset="0"/>
                        </a:rPr>
                        <a:t>RPA</a:t>
                      </a:r>
                      <a:r>
                        <a:rPr kumimoji="1" lang="ja-JP" altLang="en-US" sz="1200" b="0" dirty="0" smtClean="0">
                          <a:latin typeface="Arial" panose="020B0604020202020204" pitchFamily="34" charset="0"/>
                          <a:ea typeface="HG丸ｺﾞｼｯｸM-PRO" panose="020F0600000000000000" pitchFamily="50" charset="-128"/>
                          <a:cs typeface="Arial" panose="020B0604020202020204" pitchFamily="34" charset="0"/>
                        </a:rPr>
                        <a:t>ソリューション企画・開発</a:t>
                      </a:r>
                      <a:endParaRPr kumimoji="1" lang="ja-JP" altLang="en-US" sz="1200" b="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hMerge="1">
                  <a:txBody>
                    <a:bodyPr/>
                    <a:lstStyle/>
                    <a:p>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0469753"/>
                  </a:ext>
                </a:extLst>
              </a:tr>
              <a:tr h="199603">
                <a:tc gridSpan="2">
                  <a:txBody>
                    <a:bodyPr/>
                    <a:lstStyle/>
                    <a:p>
                      <a:r>
                        <a:rPr kumimoji="1" lang="ja-JP" altLang="en-US" sz="1200" b="0" dirty="0" smtClean="0">
                          <a:solidFill>
                            <a:schemeClr val="accent5"/>
                          </a:solidFill>
                          <a:latin typeface="Arial" panose="020B0604020202020204" pitchFamily="34" charset="0"/>
                          <a:ea typeface="HG丸ｺﾞｼｯｸM-PRO" panose="020F0600000000000000" pitchFamily="50" charset="-128"/>
                          <a:cs typeface="Arial" panose="020B0604020202020204" pitchFamily="34" charset="0"/>
                        </a:rPr>
                        <a:t>（社内利用</a:t>
                      </a:r>
                      <a:r>
                        <a:rPr kumimoji="1" lang="en-US" altLang="ja-JP" sz="1200" b="0" dirty="0" err="1" smtClean="0">
                          <a:solidFill>
                            <a:schemeClr val="accent5"/>
                          </a:solidFill>
                          <a:latin typeface="Arial" panose="020B0604020202020204" pitchFamily="34" charset="0"/>
                          <a:ea typeface="HG丸ｺﾞｼｯｸM-PRO" panose="020F0600000000000000" pitchFamily="50" charset="-128"/>
                          <a:cs typeface="Arial" panose="020B0604020202020204" pitchFamily="34" charset="0"/>
                        </a:rPr>
                        <a:t>Pj</a:t>
                      </a:r>
                      <a:r>
                        <a:rPr kumimoji="1" lang="ja-JP" altLang="en-US" sz="1200" b="0" dirty="0" smtClean="0">
                          <a:solidFill>
                            <a:schemeClr val="accent5"/>
                          </a:solidFill>
                          <a:latin typeface="Arial" panose="020B0604020202020204" pitchFamily="34" charset="0"/>
                          <a:ea typeface="HG丸ｺﾞｼｯｸM-PRO" panose="020F0600000000000000" pitchFamily="50" charset="-128"/>
                          <a:cs typeface="Arial" panose="020B0604020202020204" pitchFamily="34" charset="0"/>
                        </a:rPr>
                        <a:t>発足＆開始）</a:t>
                      </a:r>
                      <a:endParaRPr kumimoji="1" lang="ja-JP" altLang="en-US" sz="1200" b="0" dirty="0">
                        <a:solidFill>
                          <a:schemeClr val="accent5"/>
                        </a:solidFill>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hMerge="1">
                  <a:txBody>
                    <a:bodyPr/>
                    <a:lstStyle/>
                    <a:p>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smtClean="0">
                          <a:solidFill>
                            <a:schemeClr val="tx1"/>
                          </a:solidFill>
                          <a:latin typeface="HG丸ｺﾞｼｯｸM-PRO" panose="020F0600000000000000" pitchFamily="50" charset="-128"/>
                          <a:ea typeface="HG丸ｺﾞｼｯｸM-PRO" panose="020F0600000000000000" pitchFamily="50" charset="-128"/>
                        </a:rPr>
                        <a:t>②</a:t>
                      </a:r>
                      <a:r>
                        <a:rPr kumimoji="1" lang="en-US" altLang="ja-JP" sz="1200" dirty="0" smtClean="0">
                          <a:latin typeface="Arial" panose="020B0604020202020204" pitchFamily="34" charset="0"/>
                          <a:ea typeface="HG丸ｺﾞｼｯｸM-PRO" panose="020F0600000000000000" pitchFamily="50" charset="-128"/>
                          <a:cs typeface="Arial" panose="020B0604020202020204" pitchFamily="34" charset="0"/>
                        </a:rPr>
                        <a:t>RPA</a:t>
                      </a: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社内利用促進プロジェクト発足・推進</a:t>
                      </a:r>
                      <a:endParaRPr kumimoji="1" lang="ja-JP" altLang="en-US" sz="1200" b="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hMerge="1">
                  <a:txBody>
                    <a:bodyPr/>
                    <a:lstStyle/>
                    <a:p>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r>
                        <a:rPr kumimoji="1" lang="en-US" altLang="ja-JP" sz="1200" b="0" dirty="0" smtClean="0">
                          <a:latin typeface="Arial" panose="020B0604020202020204" pitchFamily="34" charset="0"/>
                          <a:ea typeface="HG丸ｺﾞｼｯｸM-PRO" panose="020F0600000000000000" pitchFamily="50" charset="-128"/>
                          <a:cs typeface="Arial" panose="020B0604020202020204" pitchFamily="34" charset="0"/>
                        </a:rPr>
                        <a:t>RPA</a:t>
                      </a:r>
                      <a:r>
                        <a:rPr kumimoji="1" lang="ja-JP" altLang="en-US" sz="1200" b="0" dirty="0" smtClean="0">
                          <a:latin typeface="Arial" panose="020B0604020202020204" pitchFamily="34" charset="0"/>
                          <a:ea typeface="HG丸ｺﾞｼｯｸM-PRO" panose="020F0600000000000000" pitchFamily="50" charset="-128"/>
                          <a:cs typeface="Arial" panose="020B0604020202020204" pitchFamily="34" charset="0"/>
                        </a:rPr>
                        <a:t>ソリューション社内利用</a:t>
                      </a:r>
                      <a:endParaRPr kumimoji="1" lang="ja-JP" altLang="en-US" sz="1200" b="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hMerge="1">
                  <a:txBody>
                    <a:bodyPr/>
                    <a:lstStyle/>
                    <a:p>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8514039"/>
                  </a:ext>
                </a:extLst>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414514963"/>
              </p:ext>
            </p:extLst>
          </p:nvPr>
        </p:nvGraphicFramePr>
        <p:xfrm>
          <a:off x="350280" y="2961576"/>
          <a:ext cx="8424000" cy="3388642"/>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3460393507"/>
                    </a:ext>
                  </a:extLst>
                </a:gridCol>
                <a:gridCol w="1854000">
                  <a:extLst>
                    <a:ext uri="{9D8B030D-6E8A-4147-A177-3AD203B41FA5}">
                      <a16:colId xmlns:a16="http://schemas.microsoft.com/office/drawing/2014/main" val="3722045420"/>
                    </a:ext>
                  </a:extLst>
                </a:gridCol>
                <a:gridCol w="1854000">
                  <a:extLst>
                    <a:ext uri="{9D8B030D-6E8A-4147-A177-3AD203B41FA5}">
                      <a16:colId xmlns:a16="http://schemas.microsoft.com/office/drawing/2014/main" val="3803436817"/>
                    </a:ext>
                  </a:extLst>
                </a:gridCol>
                <a:gridCol w="1854000">
                  <a:extLst>
                    <a:ext uri="{9D8B030D-6E8A-4147-A177-3AD203B41FA5}">
                      <a16:colId xmlns:a16="http://schemas.microsoft.com/office/drawing/2014/main" val="4273461437"/>
                    </a:ext>
                  </a:extLst>
                </a:gridCol>
                <a:gridCol w="1854000">
                  <a:extLst>
                    <a:ext uri="{9D8B030D-6E8A-4147-A177-3AD203B41FA5}">
                      <a16:colId xmlns:a16="http://schemas.microsoft.com/office/drawing/2014/main" val="3008466221"/>
                    </a:ext>
                  </a:extLst>
                </a:gridCol>
              </a:tblGrid>
              <a:tr h="228560">
                <a:tc>
                  <a:txBody>
                    <a:bodyPr/>
                    <a:lstStyle/>
                    <a:p>
                      <a:pPr algn="ct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項目</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algn="ct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1Q</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algn="ct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2Q</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algn="ct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3Q</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algn="ct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4Q</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415600977"/>
                  </a:ext>
                </a:extLst>
              </a:tr>
              <a:tr h="1132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b="0" dirty="0" smtClean="0">
                          <a:solidFill>
                            <a:schemeClr val="accent5">
                              <a:lumMod val="75000"/>
                            </a:schemeClr>
                          </a:solidFill>
                          <a:latin typeface="HG丸ｺﾞｼｯｸM-PRO" panose="020F0600000000000000" pitchFamily="50" charset="-128"/>
                          <a:ea typeface="HG丸ｺﾞｼｯｸM-PRO" panose="020F0600000000000000" pitchFamily="50" charset="-128"/>
                        </a:rPr>
                        <a:t>1.AI-OCR</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100" b="0" dirty="0" smtClean="0">
                          <a:solidFill>
                            <a:schemeClr val="accent5">
                              <a:lumMod val="75000"/>
                            </a:schemeClr>
                          </a:solidFill>
                          <a:latin typeface="HG丸ｺﾞｼｯｸM-PRO" panose="020F0600000000000000" pitchFamily="50" charset="-128"/>
                          <a:ea typeface="HG丸ｺﾞｼｯｸM-PRO" panose="020F0600000000000000" pitchFamily="50" charset="-128"/>
                        </a:rPr>
                        <a:t>研究開発</a:t>
                      </a:r>
                      <a:endParaRPr lang="en-US" altLang="ja-JP" sz="1100" b="0" dirty="0" smtClean="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0" indent="0">
                        <a:buFont typeface="Wingdings" panose="05000000000000000000" pitchFamily="2" charset="2"/>
                        <a:buNone/>
                        <a:defRPr/>
                      </a:pPr>
                      <a:r>
                        <a:rPr lang="ja-JP" altLang="en-US" sz="1100" b="0" dirty="0" smtClean="0">
                          <a:solidFill>
                            <a:schemeClr val="accent5">
                              <a:lumMod val="75000"/>
                            </a:schemeClr>
                          </a:solidFill>
                          <a:latin typeface="HG丸ｺﾞｼｯｸM-PRO" panose="020F0600000000000000" pitchFamily="50" charset="-128"/>
                          <a:ea typeface="HG丸ｺﾞｼｯｸM-PRO" panose="020F0600000000000000" pitchFamily="50" charset="-128"/>
                        </a:rPr>
                        <a:t>・</a:t>
                      </a:r>
                      <a:r>
                        <a:rPr lang="en-US" altLang="ja-JP" sz="1100" b="0" dirty="0" smtClean="0">
                          <a:solidFill>
                            <a:schemeClr val="accent5">
                              <a:lumMod val="75000"/>
                            </a:schemeClr>
                          </a:solidFill>
                          <a:latin typeface="HG丸ｺﾞｼｯｸM-PRO" panose="020F0600000000000000" pitchFamily="50" charset="-128"/>
                          <a:ea typeface="HG丸ｺﾞｼｯｸM-PRO" panose="020F0600000000000000" pitchFamily="50" charset="-128"/>
                        </a:rPr>
                        <a:t>AI</a:t>
                      </a:r>
                      <a:r>
                        <a:rPr lang="ja-JP" altLang="en-US" sz="1100" b="0" dirty="0" smtClean="0">
                          <a:solidFill>
                            <a:schemeClr val="accent5">
                              <a:lumMod val="75000"/>
                            </a:schemeClr>
                          </a:solidFill>
                          <a:latin typeface="HG丸ｺﾞｼｯｸM-PRO" panose="020F0600000000000000" pitchFamily="50" charset="-128"/>
                          <a:ea typeface="HG丸ｺﾞｼｯｸM-PRO" panose="020F0600000000000000" pitchFamily="50" charset="-128"/>
                        </a:rPr>
                        <a:t>業務アプリ企画・開発</a:t>
                      </a:r>
                      <a:endParaRPr lang="en-US" altLang="ja-JP" sz="1100" b="0" dirty="0" smtClean="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0" indent="0">
                        <a:buFont typeface="Wingdings" panose="05000000000000000000" pitchFamily="2" charset="2"/>
                        <a:buNone/>
                        <a:defRPr/>
                      </a:pPr>
                      <a:r>
                        <a:rPr lang="ja-JP" altLang="en-US" sz="1100" b="0" dirty="0" smtClean="0">
                          <a:solidFill>
                            <a:schemeClr val="accent5">
                              <a:lumMod val="75000"/>
                            </a:schemeClr>
                          </a:solidFill>
                          <a:latin typeface="HG丸ｺﾞｼｯｸM-PRO" panose="020F0600000000000000" pitchFamily="50" charset="-128"/>
                          <a:ea typeface="HG丸ｺﾞｼｯｸM-PRO" panose="020F0600000000000000" pitchFamily="50" charset="-128"/>
                        </a:rPr>
                        <a:t>・技術開発</a:t>
                      </a:r>
                      <a:endParaRPr lang="en-US" altLang="ja-JP" sz="1100" b="0" dirty="0" smtClean="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0" indent="0">
                        <a:buFont typeface="Wingdings" panose="05000000000000000000" pitchFamily="2" charset="2"/>
                        <a:buNone/>
                        <a:defRPr/>
                      </a:pPr>
                      <a:r>
                        <a:rPr lang="ja-JP" altLang="en-US" sz="1100" b="0" dirty="0" smtClean="0">
                          <a:solidFill>
                            <a:schemeClr val="accent5">
                              <a:lumMod val="75000"/>
                            </a:schemeClr>
                          </a:solidFill>
                          <a:latin typeface="HG丸ｺﾞｼｯｸM-PRO" panose="020F0600000000000000" pitchFamily="50" charset="-128"/>
                          <a:ea typeface="HG丸ｺﾞｼｯｸM-PRO" panose="020F0600000000000000" pitchFamily="50" charset="-128"/>
                        </a:rPr>
                        <a:t>　パートナー</a:t>
                      </a:r>
                      <a:endParaRPr lang="en-US" altLang="ja-JP" sz="1100" b="0" dirty="0" smtClean="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0" indent="0">
                        <a:buFont typeface="Wingdings" panose="05000000000000000000" pitchFamily="2" charset="2"/>
                        <a:buNone/>
                        <a:defRPr/>
                      </a:pPr>
                      <a:r>
                        <a:rPr lang="ja-JP" altLang="en-US" sz="1100" b="0" dirty="0" smtClean="0">
                          <a:solidFill>
                            <a:schemeClr val="accent5">
                              <a:lumMod val="75000"/>
                            </a:schemeClr>
                          </a:solidFill>
                          <a:latin typeface="HG丸ｺﾞｼｯｸM-PRO" panose="020F0600000000000000" pitchFamily="50" charset="-128"/>
                          <a:ea typeface="HG丸ｺﾞｼｯｸM-PRO" panose="020F0600000000000000" pitchFamily="50" charset="-128"/>
                        </a:rPr>
                        <a:t>　強化戦略</a:t>
                      </a: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・共同研究開発パートナーの評価と選定（提携）</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AI</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業務アプリ企画・設計</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・パートナー企業との共同研究開発による新たな知見の創出</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AI-OCR</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内製開発の完成度を</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60</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70</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％まで推進</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AI</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業務アプリ企画・設計およびプロトタイプ開発</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・海外技術提携企業候補評価、技術提携検討開始</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AI-OCR</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内製開発の完成度を</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70%</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80%</a:t>
                      </a:r>
                      <a:r>
                        <a:rPr kumimoji="1" lang="ja-JP" altLang="en-US" sz="1100" dirty="0" err="1" smtClean="0">
                          <a:latin typeface="Arial" panose="020B0604020202020204" pitchFamily="34" charset="0"/>
                          <a:ea typeface="HG丸ｺﾞｼｯｸM-PRO" panose="020F0600000000000000" pitchFamily="50" charset="-128"/>
                          <a:cs typeface="Arial" panose="020B0604020202020204" pitchFamily="34" charset="0"/>
                        </a:rPr>
                        <a:t>まで</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推進</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AI</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業務アプリ、プロトタイプ評価、マーケティング分析</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・海外技術提携候補企業評価完了、技術提携開始</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AI-OCR</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内製開発版の事業投入（事業利用）実現</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AI</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業務アプリ、プロダクト検討</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・海外技術提携企業との</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AI</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製品開発開始</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735948374"/>
                  </a:ext>
                </a:extLst>
              </a:tr>
              <a:tr h="7823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b="0" dirty="0" smtClean="0">
                          <a:solidFill>
                            <a:schemeClr val="accent5">
                              <a:lumMod val="75000"/>
                            </a:schemeClr>
                          </a:solidFill>
                          <a:latin typeface="HG丸ｺﾞｼｯｸM-PRO" panose="020F0600000000000000" pitchFamily="50" charset="-128"/>
                          <a:ea typeface="HG丸ｺﾞｼｯｸM-PRO" panose="020F0600000000000000" pitchFamily="50" charset="-128"/>
                        </a:rPr>
                        <a:t>2.Polaris</a:t>
                      </a:r>
                      <a:r>
                        <a:rPr lang="ja-JP" altLang="en-US" sz="1100" b="0" dirty="0" smtClean="0">
                          <a:solidFill>
                            <a:schemeClr val="accent5">
                              <a:lumMod val="75000"/>
                            </a:schemeClr>
                          </a:solidFill>
                          <a:latin typeface="HG丸ｺﾞｼｯｸM-PRO" panose="020F0600000000000000" pitchFamily="50" charset="-128"/>
                          <a:ea typeface="HG丸ｺﾞｼｯｸM-PRO" panose="020F0600000000000000" pitchFamily="50" charset="-128"/>
                        </a:rPr>
                        <a:t> 拡張 </a:t>
                      </a:r>
                      <a:r>
                        <a:rPr lang="en-US" altLang="ja-JP" sz="1100" b="0" dirty="0" smtClean="0">
                          <a:solidFill>
                            <a:schemeClr val="accent5">
                              <a:lumMod val="75000"/>
                            </a:schemeClr>
                          </a:solidFill>
                          <a:latin typeface="HG丸ｺﾞｼｯｸM-PRO" panose="020F0600000000000000" pitchFamily="50" charset="-128"/>
                          <a:ea typeface="HG丸ｺﾞｼｯｸM-PRO" panose="020F0600000000000000" pitchFamily="50" charset="-128"/>
                        </a:rPr>
                        <a:t>ICR</a:t>
                      </a:r>
                      <a:r>
                        <a:rPr lang="ja-JP" altLang="en-US" sz="1100" b="0" dirty="0" smtClean="0">
                          <a:solidFill>
                            <a:schemeClr val="accent5">
                              <a:lumMod val="75000"/>
                            </a:schemeClr>
                          </a:solidFill>
                          <a:latin typeface="HG丸ｺﾞｼｯｸM-PRO" panose="020F0600000000000000" pitchFamily="50" charset="-128"/>
                          <a:ea typeface="HG丸ｺﾞｼｯｸM-PRO" panose="020F0600000000000000" pitchFamily="50" charset="-128"/>
                        </a:rPr>
                        <a:t>サービス</a:t>
                      </a:r>
                      <a:endParaRPr lang="en-US" altLang="ja-JP" sz="1100" b="0" dirty="0" smtClean="0">
                        <a:solidFill>
                          <a:schemeClr val="accent5">
                            <a:lumMod val="75000"/>
                          </a:schemeClr>
                        </a:solidFill>
                        <a:latin typeface="HG丸ｺﾞｼｯｸM-PRO" panose="020F0600000000000000" pitchFamily="50" charset="-128"/>
                        <a:ea typeface="HG丸ｺﾞｼｯｸM-PRO" panose="020F0600000000000000" pitchFamily="50" charset="-128"/>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・グランドデザイン（企画）完了予定</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・基本設計準備</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1)</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リソース手配</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2)</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プロジェクト準備</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・基本設計開始～完了予定</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・詳細設計開始～完了予定</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・実装作業準備</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1)</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開発チーム組織</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2)</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プロジェクト開始</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・開発開始～完了予定</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・テスト開始～完了予定</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1)</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単体・結合テスト</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2)</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総合テスト・</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UAT</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開始</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・運用開始（予定）</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・運用レビュー実施（予定）</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・次期計画検討</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823534412"/>
                  </a:ext>
                </a:extLst>
              </a:tr>
              <a:tr h="9933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b="0" dirty="0" smtClean="0">
                          <a:solidFill>
                            <a:schemeClr val="accent5">
                              <a:lumMod val="75000"/>
                            </a:schemeClr>
                          </a:solidFill>
                          <a:latin typeface="HG丸ｺﾞｼｯｸM-PRO" panose="020F0600000000000000" pitchFamily="50" charset="-128"/>
                          <a:ea typeface="HG丸ｺﾞｼｯｸM-PRO" panose="020F0600000000000000" pitchFamily="50" charset="-128"/>
                        </a:rPr>
                        <a:t>3.RPA</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100" b="0" dirty="0" smtClean="0">
                          <a:solidFill>
                            <a:schemeClr val="accent5">
                              <a:lumMod val="75000"/>
                            </a:schemeClr>
                          </a:solidFill>
                          <a:latin typeface="HG丸ｺﾞｼｯｸM-PRO" panose="020F0600000000000000" pitchFamily="50" charset="-128"/>
                          <a:ea typeface="HG丸ｺﾞｼｯｸM-PRO" panose="020F0600000000000000" pitchFamily="50" charset="-128"/>
                        </a:rPr>
                        <a:t>ビジネス推進</a:t>
                      </a: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defRPr/>
                      </a:pP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RPA</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理解促進（社内教育、情報連携）</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pPr>
                        <a:defRPr/>
                      </a:pP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RPA</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ベンダーとの関係強化、製品進化マイルストーン把握</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defRPr/>
                      </a:pP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RPA</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理解促進（社内教育、情報連携）</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pPr>
                        <a:defRPr/>
                      </a:pP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RPA</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ベンダーとの関係強化、製品進化マイルストーン把握</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defRPr/>
                      </a:pP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・ユーザ要件の把握、ソリューション開発へ</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pPr>
                        <a:defRPr/>
                      </a:pP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RPA</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社内利用促進プロジェクト発足・推進</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defRPr/>
                      </a:pP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・ユーザ要件の把握、ソリューション開発へ</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pPr>
                        <a:defRPr/>
                      </a:pP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RPA</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社内利用促進プロジェクト発足・推進</a:t>
                      </a:r>
                      <a:endPar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endParaRPr>
                    </a:p>
                    <a:p>
                      <a:pPr>
                        <a:defRPr/>
                      </a:pP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100" dirty="0" smtClean="0">
                          <a:latin typeface="Arial" panose="020B0604020202020204" pitchFamily="34" charset="0"/>
                          <a:ea typeface="HG丸ｺﾞｼｯｸM-PRO" panose="020F0600000000000000" pitchFamily="50" charset="-128"/>
                          <a:cs typeface="Arial" panose="020B0604020202020204" pitchFamily="34" charset="0"/>
                        </a:rPr>
                        <a:t>RPA</a:t>
                      </a:r>
                      <a:r>
                        <a:rPr kumimoji="1" lang="ja-JP" altLang="en-US" sz="1100" dirty="0" smtClean="0">
                          <a:latin typeface="Arial" panose="020B0604020202020204" pitchFamily="34" charset="0"/>
                          <a:ea typeface="HG丸ｺﾞｼｯｸM-PRO" panose="020F0600000000000000" pitchFamily="50" charset="-128"/>
                          <a:cs typeface="Arial" panose="020B0604020202020204" pitchFamily="34" charset="0"/>
                        </a:rPr>
                        <a:t>社内利用開始</a:t>
                      </a:r>
                      <a:endParaRPr kumimoji="1" lang="ja-JP" altLang="en-US" sz="1100" dirty="0">
                        <a:latin typeface="Arial" panose="020B0604020202020204" pitchFamily="34" charset="0"/>
                        <a:ea typeface="HG丸ｺﾞｼｯｸM-PRO" panose="020F0600000000000000" pitchFamily="50" charset="-128"/>
                        <a:cs typeface="Arial" panose="020B0604020202020204" pitchFamily="34" charset="0"/>
                      </a:endParaRPr>
                    </a:p>
                  </a:txBody>
                  <a:tcPr marL="36000" marR="36000" marT="36000" marB="36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622464774"/>
                  </a:ext>
                </a:extLst>
              </a:tr>
            </a:tbl>
          </a:graphicData>
        </a:graphic>
      </p:graphicFrame>
      <p:sp>
        <p:nvSpPr>
          <p:cNvPr id="8" name="テキスト ボックス 7"/>
          <p:cNvSpPr txBox="1"/>
          <p:nvPr/>
        </p:nvSpPr>
        <p:spPr>
          <a:xfrm>
            <a:off x="6876442" y="262107"/>
            <a:ext cx="394660" cy="400110"/>
          </a:xfrm>
          <a:prstGeom prst="rect">
            <a:avLst/>
          </a:prstGeom>
          <a:solidFill>
            <a:srgbClr val="00B050"/>
          </a:solidFill>
          <a:effectLst>
            <a:outerShdw blurRad="50800" dist="76200" dir="2700000" algn="tl" rotWithShape="0">
              <a:prstClr val="black">
                <a:alpha val="40000"/>
              </a:prstClr>
            </a:outerShdw>
          </a:effectLst>
        </p:spPr>
        <p:txBody>
          <a:bodyPr wrap="none" rtlCol="0">
            <a:spAutoFit/>
          </a:bodyPr>
          <a:lstStyle/>
          <a:p>
            <a:r>
              <a:rPr kumimoji="1" lang="en-US" altLang="ja-JP" sz="2000" dirty="0" smtClean="0">
                <a:solidFill>
                  <a:schemeClr val="bg1"/>
                </a:solidFill>
                <a:latin typeface="HG丸ｺﾞｼｯｸM-PRO" panose="020F0600000000000000" pitchFamily="50" charset="-128"/>
                <a:ea typeface="HG丸ｺﾞｼｯｸM-PRO" panose="020F0600000000000000" pitchFamily="50" charset="-128"/>
              </a:rPr>
              <a:t>A</a:t>
            </a:r>
            <a:endParaRPr kumimoji="1" lang="ja-JP" altLang="en-US" sz="2000" dirty="0" smtClean="0">
              <a:solidFill>
                <a:schemeClr val="bg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33389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 当初狙ったこと・実行施策</a:t>
            </a:r>
            <a:endParaRPr kumimoji="1" lang="ja-JP" altLang="en-US" dirty="0"/>
          </a:p>
        </p:txBody>
      </p:sp>
      <p:sp>
        <p:nvSpPr>
          <p:cNvPr id="3" name="フッター プレースホルダー 2"/>
          <p:cNvSpPr>
            <a:spLocks noGrp="1"/>
          </p:cNvSpPr>
          <p:nvPr>
            <p:ph type="ftr" sz="quarter" idx="11"/>
          </p:nvPr>
        </p:nvSpPr>
        <p:spPr/>
        <p:txBody>
          <a:bodyPr/>
          <a:lstStyle/>
          <a:p>
            <a:r>
              <a:rPr lang="en-US" altLang="ja-JP" smtClean="0"/>
              <a:t>©</a:t>
            </a:r>
            <a:r>
              <a:rPr lang="ja-JP" altLang="en-US" smtClean="0"/>
              <a:t> </a:t>
            </a:r>
            <a:r>
              <a:rPr lang="en-US" altLang="ja-JP" smtClean="0"/>
              <a:t>2018</a:t>
            </a:r>
            <a:r>
              <a:rPr lang="ja-JP" altLang="en-US" smtClean="0"/>
              <a:t> </a:t>
            </a:r>
            <a:r>
              <a:rPr lang="en-US" altLang="ja-JP" smtClean="0"/>
              <a:t>Primagest, Inc.</a:t>
            </a:r>
            <a:r>
              <a:rPr lang="ja-JP" altLang="en-US" smtClean="0"/>
              <a:t> </a:t>
            </a:r>
            <a:r>
              <a:rPr lang="en-US" altLang="ja-JP" smtClean="0"/>
              <a:t>All</a:t>
            </a:r>
            <a:r>
              <a:rPr lang="ja-JP" altLang="en-US" smtClean="0"/>
              <a:t> </a:t>
            </a:r>
            <a:r>
              <a:rPr lang="en-US" altLang="ja-JP" smtClean="0"/>
              <a:t>rights</a:t>
            </a:r>
            <a:r>
              <a:rPr lang="ja-JP" altLang="en-US" smtClean="0"/>
              <a:t> </a:t>
            </a:r>
            <a:r>
              <a:rPr lang="en-US" altLang="ja-JP" smtClean="0"/>
              <a:t>reserved</a:t>
            </a:r>
            <a:endParaRPr lang="ja-JP" altLang="en-US" dirty="0"/>
          </a:p>
        </p:txBody>
      </p:sp>
      <p:sp>
        <p:nvSpPr>
          <p:cNvPr id="4" name="スライド番号プレースホルダー 3"/>
          <p:cNvSpPr>
            <a:spLocks noGrp="1"/>
          </p:cNvSpPr>
          <p:nvPr>
            <p:ph type="sldNum" sz="quarter" idx="12"/>
          </p:nvPr>
        </p:nvSpPr>
        <p:spPr/>
        <p:txBody>
          <a:bodyPr/>
          <a:lstStyle/>
          <a:p>
            <a:fld id="{67A8FEA0-19F5-4513-A0C9-59C5EE52ABEB}" type="slidenum">
              <a:rPr kumimoji="1" lang="ja-JP" altLang="en-US" smtClean="0"/>
              <a:t>2</a:t>
            </a:fld>
            <a:endParaRPr kumimoji="1" lang="ja-JP" altLang="en-US"/>
          </a:p>
        </p:txBody>
      </p:sp>
      <p:sp>
        <p:nvSpPr>
          <p:cNvPr id="5" name="角丸四角形 4"/>
          <p:cNvSpPr/>
          <p:nvPr/>
        </p:nvSpPr>
        <p:spPr>
          <a:xfrm>
            <a:off x="354888" y="837000"/>
            <a:ext cx="8424000" cy="13680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solidFill>
                <a:schemeClr val="tx1"/>
              </a:solidFill>
              <a:latin typeface="HG丸ｺﾞｼｯｸM-PRO" panose="020F0600000000000000" pitchFamily="50" charset="-128"/>
              <a:ea typeface="HG丸ｺﾞｼｯｸM-PRO" panose="020F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3096275546"/>
              </p:ext>
            </p:extLst>
          </p:nvPr>
        </p:nvGraphicFramePr>
        <p:xfrm>
          <a:off x="354888" y="2289613"/>
          <a:ext cx="8424000" cy="4052507"/>
        </p:xfrm>
        <a:graphic>
          <a:graphicData uri="http://schemas.openxmlformats.org/drawingml/2006/table">
            <a:tbl>
              <a:tblPr firstRow="1" bandRow="1">
                <a:tableStyleId>{5C22544A-7EE6-4342-B048-85BDC9FD1C3A}</a:tableStyleId>
              </a:tblPr>
              <a:tblGrid>
                <a:gridCol w="1285016">
                  <a:extLst>
                    <a:ext uri="{9D8B030D-6E8A-4147-A177-3AD203B41FA5}">
                      <a16:colId xmlns:a16="http://schemas.microsoft.com/office/drawing/2014/main" val="2816527083"/>
                    </a:ext>
                  </a:extLst>
                </a:gridCol>
                <a:gridCol w="3940096">
                  <a:extLst>
                    <a:ext uri="{9D8B030D-6E8A-4147-A177-3AD203B41FA5}">
                      <a16:colId xmlns:a16="http://schemas.microsoft.com/office/drawing/2014/main" val="3435219067"/>
                    </a:ext>
                  </a:extLst>
                </a:gridCol>
                <a:gridCol w="1794888">
                  <a:extLst>
                    <a:ext uri="{9D8B030D-6E8A-4147-A177-3AD203B41FA5}">
                      <a16:colId xmlns:a16="http://schemas.microsoft.com/office/drawing/2014/main" val="2312328131"/>
                    </a:ext>
                  </a:extLst>
                </a:gridCol>
                <a:gridCol w="1404000">
                  <a:extLst>
                    <a:ext uri="{9D8B030D-6E8A-4147-A177-3AD203B41FA5}">
                      <a16:colId xmlns:a16="http://schemas.microsoft.com/office/drawing/2014/main" val="1985929186"/>
                    </a:ext>
                  </a:extLst>
                </a:gridCol>
              </a:tblGrid>
              <a:tr h="262982">
                <a:tc>
                  <a:txBody>
                    <a:bodyPr/>
                    <a:lstStyle/>
                    <a:p>
                      <a:pPr algn="ct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重点実施</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nchor="ctr"/>
                </a:tc>
                <a:tc>
                  <a:txBody>
                    <a:bodyPr/>
                    <a:lstStyle/>
                    <a:p>
                      <a:pPr algn="ct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実施内容</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nchor="ctr"/>
                </a:tc>
                <a:tc>
                  <a:txBody>
                    <a:bodyPr/>
                    <a:lstStyle/>
                    <a:p>
                      <a:pPr algn="ctr"/>
                      <a:r>
                        <a:rPr kumimoji="1" lang="en-US" altLang="ja-JP" sz="1200" dirty="0" smtClean="0">
                          <a:latin typeface="Arial" panose="020B0604020202020204" pitchFamily="34" charset="0"/>
                          <a:ea typeface="HG丸ｺﾞｼｯｸM-PRO" panose="020F0600000000000000" pitchFamily="50" charset="-128"/>
                          <a:cs typeface="Arial" panose="020B0604020202020204" pitchFamily="34" charset="0"/>
                        </a:rPr>
                        <a:t>KPI(2018)</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nchor="ctr"/>
                </a:tc>
                <a:tc>
                  <a:txBody>
                    <a:bodyPr/>
                    <a:lstStyle/>
                    <a:p>
                      <a:pPr algn="ctr"/>
                      <a:r>
                        <a:rPr kumimoji="1" lang="en-US" altLang="ja-JP" sz="1200" dirty="0" smtClean="0">
                          <a:latin typeface="Arial" panose="020B0604020202020204" pitchFamily="34" charset="0"/>
                          <a:ea typeface="HG丸ｺﾞｼｯｸM-PRO" panose="020F0600000000000000" pitchFamily="50" charset="-128"/>
                          <a:cs typeface="Arial" panose="020B0604020202020204" pitchFamily="34" charset="0"/>
                        </a:rPr>
                        <a:t>KPI(2020)</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nchor="ctr"/>
                </a:tc>
                <a:extLst>
                  <a:ext uri="{0D108BD9-81ED-4DB2-BD59-A6C34878D82A}">
                    <a16:rowId xmlns:a16="http://schemas.microsoft.com/office/drawing/2014/main" val="3161486010"/>
                  </a:ext>
                </a:extLst>
              </a:tr>
              <a:tr h="7889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人材育成</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確保</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＆推進体制構築</a:t>
                      </a:r>
                    </a:p>
                  </a:txBody>
                  <a:tcPr/>
                </a:tc>
                <a:tc>
                  <a:txBody>
                    <a:bodyPr/>
                    <a:lstStyle/>
                    <a:p>
                      <a:pPr>
                        <a:spcAft>
                          <a:spcPts val="0"/>
                        </a:spcAft>
                      </a:pP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推進キーマンの採用</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a:spcAft>
                          <a:spcPts val="0"/>
                        </a:spcAft>
                      </a:pP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エンジニアの育成環境構築</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a:spcAft>
                          <a:spcPts val="0"/>
                        </a:spcAft>
                      </a:pP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2018</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年度</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推進体制の立上げ</a:t>
                      </a:r>
                    </a:p>
                  </a:txBody>
                  <a:tcPr/>
                </a:tc>
                <a:tc>
                  <a:txBody>
                    <a:bodyPr/>
                    <a:lstStyle/>
                    <a:p>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デザイナ採用</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エンジニアの育成開始</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推進体制立上げ </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en-US" altLang="ja-JP" sz="1200" dirty="0" smtClean="0">
                          <a:latin typeface="Arial" panose="020B0604020202020204" pitchFamily="34" charset="0"/>
                          <a:ea typeface="HG丸ｺﾞｼｯｸM-PRO" panose="020F0600000000000000" pitchFamily="50" charset="-128"/>
                          <a:cs typeface="Arial" panose="020B0604020202020204" pitchFamily="34" charset="0"/>
                        </a:rPr>
                        <a:t>AI</a:t>
                      </a: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エンジニア育成継続</a:t>
                      </a:r>
                      <a:endParaRPr kumimoji="1" lang="en-US" altLang="ja-JP" sz="12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en-US" altLang="ja-JP" sz="1200" dirty="0" smtClean="0">
                          <a:latin typeface="Arial" panose="020B0604020202020204" pitchFamily="34" charset="0"/>
                          <a:ea typeface="HG丸ｺﾞｼｯｸM-PRO" panose="020F0600000000000000" pitchFamily="50" charset="-128"/>
                          <a:cs typeface="Arial" panose="020B0604020202020204" pitchFamily="34" charset="0"/>
                        </a:rPr>
                        <a:t>AI</a:t>
                      </a: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推進体制確立⇒推進へ</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tc>
                <a:extLst>
                  <a:ext uri="{0D108BD9-81ED-4DB2-BD59-A6C34878D82A}">
                    <a16:rowId xmlns:a16="http://schemas.microsoft.com/office/drawing/2014/main" val="407134856"/>
                  </a:ext>
                </a:extLst>
              </a:tr>
              <a:tr h="788946">
                <a:tc>
                  <a:txBody>
                    <a:bodyPr/>
                    <a:lstStyle/>
                    <a:p>
                      <a:pPr marL="0" indent="0">
                        <a:buFont typeface="Wingdings" panose="05000000000000000000" pitchFamily="2" charset="2"/>
                        <a:buNone/>
                        <a:defRPr/>
                      </a:pPr>
                      <a:r>
                        <a:rPr lang="en-US" altLang="ja-JP" sz="1200" b="0" dirty="0" smtClean="0">
                          <a:solidFill>
                            <a:schemeClr val="tx1"/>
                          </a:solidFill>
                          <a:latin typeface="HG丸ｺﾞｼｯｸM-PRO" panose="020F0600000000000000" pitchFamily="50" charset="-128"/>
                          <a:ea typeface="HG丸ｺﾞｼｯｸM-PRO" panose="020F0600000000000000" pitchFamily="50" charset="-128"/>
                        </a:rPr>
                        <a:t>AI-OCR</a:t>
                      </a:r>
                    </a:p>
                    <a:p>
                      <a:pPr marL="0" indent="0">
                        <a:buFont typeface="Wingdings" panose="05000000000000000000" pitchFamily="2" charset="2"/>
                        <a:buNone/>
                        <a:defRPr/>
                      </a:pPr>
                      <a:r>
                        <a:rPr lang="en-US" altLang="ja-JP" sz="1200" b="0" dirty="0" smtClean="0">
                          <a:solidFill>
                            <a:schemeClr val="tx1"/>
                          </a:solidFill>
                          <a:latin typeface="HG丸ｺﾞｼｯｸM-PRO" panose="020F0600000000000000" pitchFamily="50" charset="-128"/>
                          <a:ea typeface="HG丸ｺﾞｼｯｸM-PRO" panose="020F0600000000000000" pitchFamily="50" charset="-128"/>
                        </a:rPr>
                        <a:t>POC</a:t>
                      </a:r>
                      <a:r>
                        <a:rPr lang="ja-JP" altLang="en-US" sz="1200" b="0" dirty="0" smtClean="0">
                          <a:solidFill>
                            <a:schemeClr val="tx1"/>
                          </a:solidFill>
                          <a:latin typeface="HG丸ｺﾞｼｯｸM-PRO" panose="020F0600000000000000" pitchFamily="50" charset="-128"/>
                          <a:ea typeface="HG丸ｺﾞｼｯｸM-PRO" panose="020F0600000000000000" pitchFamily="50" charset="-128"/>
                        </a:rPr>
                        <a:t>実施</a:t>
                      </a:r>
                    </a:p>
                  </a:txBody>
                  <a:tcPr/>
                </a:tc>
                <a:tc>
                  <a:txBody>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実施対象の確定（</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受注）</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・上記推進体制による</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2018</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年度末に向けての計画の明確化</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OCR</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以外の</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活用テーマの確定</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実施計画策定</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実施先の確保</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完了＆製品化計画提示</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200" dirty="0" smtClean="0">
                          <a:latin typeface="Arial" panose="020B0604020202020204" pitchFamily="34" charset="0"/>
                          <a:ea typeface="HG丸ｺﾞｼｯｸM-PRO" panose="020F0600000000000000" pitchFamily="50" charset="-128"/>
                          <a:cs typeface="Arial" panose="020B0604020202020204" pitchFamily="34" charset="0"/>
                        </a:rPr>
                        <a:t>AI-OCR</a:t>
                      </a: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製品化</a:t>
                      </a:r>
                      <a:endParaRPr kumimoji="1" lang="en-US" altLang="ja-JP" sz="12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200" dirty="0" smtClean="0">
                          <a:latin typeface="Arial" panose="020B0604020202020204" pitchFamily="34" charset="0"/>
                          <a:ea typeface="HG丸ｺﾞｼｯｸM-PRO" panose="020F0600000000000000" pitchFamily="50" charset="-128"/>
                          <a:cs typeface="Arial" panose="020B0604020202020204" pitchFamily="34" charset="0"/>
                        </a:rPr>
                        <a:t>AI</a:t>
                      </a: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業務アプリ</a:t>
                      </a:r>
                      <a:endParaRPr kumimoji="1" lang="en-US" altLang="ja-JP" sz="12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・海外開発センター設立</a:t>
                      </a:r>
                      <a:endParaRPr kumimoji="1" lang="en-US" altLang="ja-JP" sz="1200" dirty="0" smtClean="0">
                        <a:latin typeface="Arial" panose="020B0604020202020204" pitchFamily="34" charset="0"/>
                        <a:ea typeface="HG丸ｺﾞｼｯｸM-PRO" panose="020F0600000000000000" pitchFamily="50" charset="-128"/>
                        <a:cs typeface="Arial" panose="020B0604020202020204" pitchFamily="34" charset="0"/>
                      </a:endParaRPr>
                    </a:p>
                  </a:txBody>
                  <a:tcPr/>
                </a:tc>
                <a:extLst>
                  <a:ext uri="{0D108BD9-81ED-4DB2-BD59-A6C34878D82A}">
                    <a16:rowId xmlns:a16="http://schemas.microsoft.com/office/drawing/2014/main" val="2249508181"/>
                  </a:ext>
                </a:extLst>
              </a:tr>
              <a:tr h="613624">
                <a:tc>
                  <a:txBody>
                    <a:bodyPr/>
                    <a:lstStyle/>
                    <a:p>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OCR</a:t>
                      </a:r>
                    </a:p>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ロードマップ</a:t>
                      </a:r>
                      <a:endParaRPr lang="ja-JP" altLang="en-US" sz="1200" b="1" dirty="0" smtClean="0">
                        <a:solidFill>
                          <a:schemeClr val="accent5">
                            <a:lumMod val="75000"/>
                          </a:schemeClr>
                        </a:solidFill>
                        <a:latin typeface="HG丸ｺﾞｼｯｸM-PRO" panose="020F0600000000000000" pitchFamily="50" charset="-128"/>
                        <a:ea typeface="HG丸ｺﾞｼｯｸM-PRO" panose="020F0600000000000000"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・預金者照会用の準定型製品リリース</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・預金者照会に続く準定型</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/AI-OCR</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の製品リリースロードマップの確定</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預金者照会用ﾘﾘｰｽ</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製品化計画提示</a:t>
                      </a:r>
                      <a:endParaRPr kumimoji="1" lang="ja-JP" altLang="en-US"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tc>
                <a:extLst>
                  <a:ext uri="{0D108BD9-81ED-4DB2-BD59-A6C34878D82A}">
                    <a16:rowId xmlns:a16="http://schemas.microsoft.com/office/drawing/2014/main" val="882601794"/>
                  </a:ext>
                </a:extLst>
              </a:tr>
              <a:tr h="739067">
                <a:tc>
                  <a:txBody>
                    <a:bodyPr/>
                    <a:lstStyle/>
                    <a:p>
                      <a:r>
                        <a:rPr lang="en-US" altLang="ja-JP" sz="1200" b="0" dirty="0" smtClean="0">
                          <a:solidFill>
                            <a:schemeClr val="tx1"/>
                          </a:solidFill>
                          <a:latin typeface="HG丸ｺﾞｼｯｸM-PRO" panose="020F0600000000000000" pitchFamily="50" charset="-128"/>
                          <a:ea typeface="HG丸ｺﾞｼｯｸM-PRO" panose="020F0600000000000000" pitchFamily="50" charset="-128"/>
                        </a:rPr>
                        <a:t>RPA</a:t>
                      </a:r>
                      <a:endParaRPr lang="ja-JP" altLang="en-US" sz="1200" b="0" dirty="0" smtClean="0">
                        <a:solidFill>
                          <a:schemeClr val="tx1"/>
                        </a:solidFill>
                        <a:latin typeface="HG丸ｺﾞｼｯｸM-PRO" panose="020F0600000000000000" pitchFamily="50" charset="-128"/>
                        <a:ea typeface="HG丸ｺﾞｼｯｸM-PRO" panose="020F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ベンダの選定と契約完了</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・体制構築と導入ノウハウの蓄積</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の</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1st</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ユーザ導入</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ベンダ契約完了</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-BPO</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部門へのパイロット導入</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案件受注</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200" dirty="0" smtClean="0">
                          <a:latin typeface="Arial" panose="020B0604020202020204" pitchFamily="34" charset="0"/>
                          <a:ea typeface="HG丸ｺﾞｼｯｸM-PRO" panose="020F0600000000000000" pitchFamily="50" charset="-128"/>
                          <a:cs typeface="Arial" panose="020B0604020202020204" pitchFamily="34" charset="0"/>
                        </a:rPr>
                        <a:t>OCR</a:t>
                      </a: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技術パートナーとしての協業確立</a:t>
                      </a:r>
                      <a:endParaRPr kumimoji="1" lang="en-US" altLang="ja-JP" sz="1200" dirty="0" smtClean="0">
                        <a:latin typeface="Arial" panose="020B0604020202020204" pitchFamily="34" charset="0"/>
                        <a:ea typeface="HG丸ｺﾞｼｯｸM-PRO" panose="020F0600000000000000" pitchFamily="50" charset="-128"/>
                        <a:cs typeface="Arial" panose="020B0604020202020204" pitchFamily="34" charset="0"/>
                      </a:endParaRPr>
                    </a:p>
                    <a:p>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・自社</a:t>
                      </a:r>
                      <a:r>
                        <a:rPr kumimoji="1" lang="en-US" altLang="ja-JP" sz="1200" dirty="0" smtClean="0">
                          <a:latin typeface="Arial" panose="020B0604020202020204" pitchFamily="34" charset="0"/>
                          <a:ea typeface="HG丸ｺﾞｼｯｸM-PRO" panose="020F0600000000000000" pitchFamily="50" charset="-128"/>
                          <a:cs typeface="Arial" panose="020B0604020202020204" pitchFamily="34" charset="0"/>
                        </a:rPr>
                        <a:t>RPA</a:t>
                      </a: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活用推進プロジェクト</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tc>
                <a:extLst>
                  <a:ext uri="{0D108BD9-81ED-4DB2-BD59-A6C34878D82A}">
                    <a16:rowId xmlns:a16="http://schemas.microsoft.com/office/drawing/2014/main" val="67736950"/>
                  </a:ext>
                </a:extLst>
              </a:tr>
              <a:tr h="486347">
                <a:tc>
                  <a:txBody>
                    <a:bodyPr/>
                    <a:lstStyle/>
                    <a:p>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AI/RPA</a:t>
                      </a:r>
                    </a:p>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マーケティング</a:t>
                      </a:r>
                      <a:endParaRPr lang="ja-JP" altLang="en-US" sz="1200" b="0" dirty="0" smtClean="0">
                        <a:solidFill>
                          <a:schemeClr val="tx1"/>
                        </a:solidFill>
                        <a:latin typeface="HG丸ｺﾞｼｯｸM-PRO" panose="020F0600000000000000" pitchFamily="50" charset="-128"/>
                        <a:ea typeface="HG丸ｺﾞｼｯｸM-PRO" panose="020F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60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推進ベンダーとしての認知度向上</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日経「</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総覧」掲載</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当社</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HP</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リニューアル</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未定</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tc>
                <a:extLst>
                  <a:ext uri="{0D108BD9-81ED-4DB2-BD59-A6C34878D82A}">
                    <a16:rowId xmlns:a16="http://schemas.microsoft.com/office/drawing/2014/main" val="1491867862"/>
                  </a:ext>
                </a:extLst>
              </a:tr>
            </a:tbl>
          </a:graphicData>
        </a:graphic>
      </p:graphicFrame>
      <p:sp>
        <p:nvSpPr>
          <p:cNvPr id="7" name="テキスト ボックス 6"/>
          <p:cNvSpPr txBox="1"/>
          <p:nvPr/>
        </p:nvSpPr>
        <p:spPr>
          <a:xfrm>
            <a:off x="620040" y="724972"/>
            <a:ext cx="1396536" cy="369332"/>
          </a:xfrm>
          <a:prstGeom prst="rect">
            <a:avLst/>
          </a:prstGeom>
          <a:solidFill>
            <a:schemeClr val="bg1"/>
          </a:solidFill>
        </p:spPr>
        <p:txBody>
          <a:bodyPr wrap="none" rtlCol="0">
            <a:spAutoFit/>
          </a:bodyPr>
          <a:lstStyle/>
          <a:p>
            <a:pPr marL="285750" indent="-285750">
              <a:buFont typeface="Wingdings" panose="05000000000000000000" pitchFamily="2" charset="2"/>
              <a:buChar char="ü"/>
            </a:pPr>
            <a:r>
              <a:rPr kumimoji="1" lang="ja-JP" altLang="en-US" dirty="0" smtClean="0">
                <a:latin typeface="HG丸ｺﾞｼｯｸM-PRO" panose="020F0600000000000000" pitchFamily="50" charset="-128"/>
                <a:ea typeface="HG丸ｺﾞｼｯｸM-PRO" panose="020F0600000000000000" pitchFamily="50" charset="-128"/>
              </a:rPr>
              <a:t>目指す姿</a:t>
            </a:r>
          </a:p>
        </p:txBody>
      </p:sp>
      <p:sp>
        <p:nvSpPr>
          <p:cNvPr id="8" name="テキスト ボックス 7"/>
          <p:cNvSpPr txBox="1"/>
          <p:nvPr/>
        </p:nvSpPr>
        <p:spPr>
          <a:xfrm>
            <a:off x="6902090" y="276195"/>
            <a:ext cx="365806" cy="400110"/>
          </a:xfrm>
          <a:prstGeom prst="rect">
            <a:avLst/>
          </a:prstGeom>
          <a:solidFill>
            <a:srgbClr val="41719C"/>
          </a:solidFill>
          <a:effectLst>
            <a:outerShdw blurRad="50800" dist="76200" dir="2700000" algn="tl" rotWithShape="0">
              <a:prstClr val="black">
                <a:alpha val="40000"/>
              </a:prstClr>
            </a:outerShdw>
          </a:effectLst>
        </p:spPr>
        <p:txBody>
          <a:bodyPr wrap="none" rtlCol="0">
            <a:spAutoFit/>
          </a:bodyPr>
          <a:lstStyle/>
          <a:p>
            <a:r>
              <a:rPr kumimoji="1" lang="en-US" altLang="ja-JP" sz="2000" dirty="0" smtClean="0">
                <a:solidFill>
                  <a:schemeClr val="bg1"/>
                </a:solidFill>
                <a:latin typeface="HG丸ｺﾞｼｯｸM-PRO" panose="020F0600000000000000" pitchFamily="50" charset="-128"/>
                <a:ea typeface="HG丸ｺﾞｼｯｸM-PRO" panose="020F0600000000000000" pitchFamily="50" charset="-128"/>
              </a:rPr>
              <a:t>P</a:t>
            </a:r>
            <a:endParaRPr kumimoji="1" lang="ja-JP" altLang="en-US" sz="2000" dirty="0" smtClean="0">
              <a:solidFill>
                <a:schemeClr val="bg1"/>
              </a:solidFill>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540000" y="980362"/>
            <a:ext cx="7548861" cy="1169551"/>
          </a:xfrm>
          <a:prstGeom prst="rect">
            <a:avLst/>
          </a:prstGeom>
          <a:noFill/>
        </p:spPr>
        <p:txBody>
          <a:bodyPr wrap="none" rtlCol="0">
            <a:spAutoFit/>
          </a:bodyPr>
          <a:lstStyle/>
          <a:p>
            <a:r>
              <a:rPr kumimoji="1" lang="ja-JP" altLang="en-US" sz="1400" dirty="0" smtClean="0">
                <a:latin typeface="HG丸ｺﾞｼｯｸM-PRO" panose="020F0600000000000000" pitchFamily="50" charset="-128"/>
                <a:ea typeface="HG丸ｺﾞｼｯｸM-PRO" panose="020F0600000000000000" pitchFamily="50" charset="-128"/>
              </a:rPr>
              <a:t>全社</a:t>
            </a:r>
            <a:r>
              <a:rPr kumimoji="1" lang="en-US" altLang="ja-JP" sz="1400" dirty="0" smtClean="0">
                <a:latin typeface="HG丸ｺﾞｼｯｸM-PRO" panose="020F0600000000000000" pitchFamily="50" charset="-128"/>
                <a:ea typeface="HG丸ｺﾞｼｯｸM-PRO" panose="020F0600000000000000" pitchFamily="50" charset="-128"/>
              </a:rPr>
              <a:t>AI</a:t>
            </a:r>
            <a:r>
              <a:rPr kumimoji="1" lang="ja-JP" altLang="en-US" sz="1400" dirty="0" smtClean="0">
                <a:latin typeface="HG丸ｺﾞｼｯｸM-PRO" panose="020F0600000000000000" pitchFamily="50" charset="-128"/>
                <a:ea typeface="HG丸ｺﾞｼｯｸM-PRO" panose="020F0600000000000000" pitchFamily="50" charset="-128"/>
              </a:rPr>
              <a:t>ビジネス推進に必要な人材育成／確保＆推進組織確立を行い、以下の事業を推進する</a:t>
            </a:r>
            <a:endParaRPr kumimoji="1" lang="en-US" altLang="ja-JP" sz="1400" dirty="0" smtClean="0">
              <a:latin typeface="HG丸ｺﾞｼｯｸM-PRO" panose="020F0600000000000000" pitchFamily="50" charset="-128"/>
              <a:ea typeface="HG丸ｺﾞｼｯｸM-PRO" panose="020F0600000000000000" pitchFamily="50" charset="-128"/>
            </a:endParaRPr>
          </a:p>
          <a:p>
            <a:r>
              <a:rPr kumimoji="1" lang="en-US" altLang="ja-JP" sz="1400" dirty="0" smtClean="0">
                <a:latin typeface="HG丸ｺﾞｼｯｸM-PRO" panose="020F0600000000000000" pitchFamily="50" charset="-128"/>
                <a:ea typeface="HG丸ｺﾞｼｯｸM-PRO" panose="020F0600000000000000" pitchFamily="50" charset="-128"/>
              </a:rPr>
              <a:t>‐AI-OCR(</a:t>
            </a:r>
            <a:r>
              <a:rPr kumimoji="1" lang="en-US" altLang="ja-JP" sz="1400" dirty="0" err="1" smtClean="0">
                <a:latin typeface="HG丸ｺﾞｼｯｸM-PRO" panose="020F0600000000000000" pitchFamily="50" charset="-128"/>
                <a:ea typeface="HG丸ｺﾞｼｯｸM-PRO" panose="020F0600000000000000" pitchFamily="50" charset="-128"/>
              </a:rPr>
              <a:t>PoC</a:t>
            </a:r>
            <a:r>
              <a:rPr kumimoji="1" lang="en-US" altLang="ja-JP" sz="1400" dirty="0" smtClean="0">
                <a:latin typeface="HG丸ｺﾞｼｯｸM-PRO" panose="020F0600000000000000" pitchFamily="50" charset="-128"/>
                <a:ea typeface="HG丸ｺﾞｼｯｸM-PRO" panose="020F0600000000000000" pitchFamily="50" charset="-128"/>
              </a:rPr>
              <a:t>)</a:t>
            </a:r>
            <a:r>
              <a:rPr kumimoji="1" lang="ja-JP" altLang="en-US" sz="1400" dirty="0" smtClean="0">
                <a:latin typeface="HG丸ｺﾞｼｯｸM-PRO" panose="020F0600000000000000" pitchFamily="50" charset="-128"/>
                <a:ea typeface="HG丸ｺﾞｼｯｸM-PRO" panose="020F0600000000000000" pitchFamily="50" charset="-128"/>
              </a:rPr>
              <a:t>の実施および、</a:t>
            </a:r>
            <a:r>
              <a:rPr kumimoji="1" lang="en-US" altLang="ja-JP" sz="1400" dirty="0" smtClean="0">
                <a:latin typeface="HG丸ｺﾞｼｯｸM-PRO" panose="020F0600000000000000" pitchFamily="50" charset="-128"/>
                <a:ea typeface="HG丸ｺﾞｼｯｸM-PRO" panose="020F0600000000000000" pitchFamily="50" charset="-128"/>
              </a:rPr>
              <a:t>AI-OCR</a:t>
            </a:r>
            <a:r>
              <a:rPr kumimoji="1" lang="ja-JP" altLang="en-US" sz="1400" dirty="0" smtClean="0">
                <a:latin typeface="HG丸ｺﾞｼｯｸM-PRO" panose="020F0600000000000000" pitchFamily="50" charset="-128"/>
                <a:ea typeface="HG丸ｺﾞｼｯｸM-PRO" panose="020F0600000000000000" pitchFamily="50" charset="-128"/>
              </a:rPr>
              <a:t>製品化戦略の確立</a:t>
            </a:r>
            <a:endParaRPr kumimoji="1" lang="en-US" altLang="ja-JP" sz="1400" dirty="0" smtClean="0">
              <a:latin typeface="HG丸ｺﾞｼｯｸM-PRO" panose="020F0600000000000000" pitchFamily="50" charset="-128"/>
              <a:ea typeface="HG丸ｺﾞｼｯｸM-PRO" panose="020F0600000000000000" pitchFamily="50" charset="-128"/>
            </a:endParaRPr>
          </a:p>
          <a:p>
            <a:r>
              <a:rPr kumimoji="1" lang="en-US" altLang="ja-JP" sz="1400" dirty="0" smtClean="0">
                <a:latin typeface="HG丸ｺﾞｼｯｸM-PRO" panose="020F0600000000000000" pitchFamily="50" charset="-128"/>
                <a:ea typeface="HG丸ｺﾞｼｯｸM-PRO" panose="020F0600000000000000" pitchFamily="50" charset="-128"/>
              </a:rPr>
              <a:t>‐</a:t>
            </a:r>
            <a:r>
              <a:rPr kumimoji="1" lang="ja-JP" altLang="en-US" sz="1400" dirty="0" smtClean="0">
                <a:latin typeface="HG丸ｺﾞｼｯｸM-PRO" panose="020F0600000000000000" pitchFamily="50" charset="-128"/>
                <a:ea typeface="HG丸ｺﾞｼｯｸM-PRO" panose="020F0600000000000000" pitchFamily="50" charset="-128"/>
              </a:rPr>
              <a:t>準定型</a:t>
            </a:r>
            <a:r>
              <a:rPr kumimoji="1" lang="en-US" altLang="ja-JP" sz="1400" dirty="0" smtClean="0">
                <a:latin typeface="HG丸ｺﾞｼｯｸM-PRO" panose="020F0600000000000000" pitchFamily="50" charset="-128"/>
                <a:ea typeface="HG丸ｺﾞｼｯｸM-PRO" panose="020F0600000000000000" pitchFamily="50" charset="-128"/>
              </a:rPr>
              <a:t>AI-OCR</a:t>
            </a:r>
            <a:r>
              <a:rPr kumimoji="1" lang="ja-JP" altLang="en-US" sz="1400" dirty="0" smtClean="0">
                <a:latin typeface="HG丸ｺﾞｼｯｸM-PRO" panose="020F0600000000000000" pitchFamily="50" charset="-128"/>
                <a:ea typeface="HG丸ｺﾞｼｯｸM-PRO" panose="020F0600000000000000" pitchFamily="50" charset="-128"/>
              </a:rPr>
              <a:t>開発</a:t>
            </a:r>
            <a:r>
              <a:rPr kumimoji="1" lang="en-US" altLang="ja-JP" sz="1400" dirty="0" smtClean="0">
                <a:latin typeface="HG丸ｺﾞｼｯｸM-PRO" panose="020F0600000000000000" pitchFamily="50" charset="-128"/>
                <a:ea typeface="HG丸ｺﾞｼｯｸM-PRO" panose="020F0600000000000000" pitchFamily="50" charset="-128"/>
              </a:rPr>
              <a:t>(</a:t>
            </a:r>
            <a:r>
              <a:rPr kumimoji="1" lang="ja-JP" altLang="en-US" sz="1400" dirty="0" smtClean="0">
                <a:latin typeface="HG丸ｺﾞｼｯｸM-PRO" panose="020F0600000000000000" pitchFamily="50" charset="-128"/>
                <a:ea typeface="HG丸ｺﾞｼｯｸM-PRO" panose="020F0600000000000000" pitchFamily="50" charset="-128"/>
              </a:rPr>
              <a:t>預金者照会用</a:t>
            </a:r>
            <a:r>
              <a:rPr kumimoji="1" lang="en-US" altLang="ja-JP" sz="1400" dirty="0" smtClean="0">
                <a:latin typeface="HG丸ｺﾞｼｯｸM-PRO" panose="020F0600000000000000" pitchFamily="50" charset="-128"/>
                <a:ea typeface="HG丸ｺﾞｼｯｸM-PRO" panose="020F0600000000000000" pitchFamily="50" charset="-128"/>
              </a:rPr>
              <a:t>)</a:t>
            </a:r>
            <a:r>
              <a:rPr kumimoji="1" lang="ja-JP" altLang="en-US" sz="1400" dirty="0" err="1" smtClean="0">
                <a:latin typeface="HG丸ｺﾞｼｯｸM-PRO" panose="020F0600000000000000" pitchFamily="50" charset="-128"/>
                <a:ea typeface="HG丸ｺﾞｼｯｸM-PRO" panose="020F0600000000000000" pitchFamily="50" charset="-128"/>
              </a:rPr>
              <a:t>、</a:t>
            </a:r>
            <a:r>
              <a:rPr kumimoji="1" lang="ja-JP" altLang="en-US" sz="1400" dirty="0" smtClean="0">
                <a:latin typeface="HG丸ｺﾞｼｯｸM-PRO" panose="020F0600000000000000" pitchFamily="50" charset="-128"/>
                <a:ea typeface="HG丸ｺﾞｼｯｸM-PRO" panose="020F0600000000000000" pitchFamily="50" charset="-128"/>
              </a:rPr>
              <a:t>およびリリース</a:t>
            </a:r>
            <a:r>
              <a:rPr kumimoji="1" lang="en-US" altLang="ja-JP" sz="1400" dirty="0" smtClean="0">
                <a:latin typeface="HG丸ｺﾞｼｯｸM-PRO" panose="020F0600000000000000" pitchFamily="50" charset="-128"/>
                <a:ea typeface="HG丸ｺﾞｼｯｸM-PRO" panose="020F0600000000000000" pitchFamily="50" charset="-128"/>
              </a:rPr>
              <a:t>(</a:t>
            </a:r>
            <a:r>
              <a:rPr kumimoji="1" lang="ja-JP" altLang="en-US" sz="1400" dirty="0" smtClean="0">
                <a:latin typeface="HG丸ｺﾞｼｯｸM-PRO" panose="020F0600000000000000" pitchFamily="50" charset="-128"/>
                <a:ea typeface="HG丸ｺﾞｼｯｸM-PRO" panose="020F0600000000000000" pitchFamily="50" charset="-128"/>
              </a:rPr>
              <a:t>製品化計画提示</a:t>
            </a:r>
            <a:r>
              <a:rPr kumimoji="1" lang="en-US" altLang="ja-JP" sz="1400" dirty="0" smtClean="0">
                <a:latin typeface="HG丸ｺﾞｼｯｸM-PRO" panose="020F0600000000000000" pitchFamily="50" charset="-128"/>
                <a:ea typeface="HG丸ｺﾞｼｯｸM-PRO" panose="020F0600000000000000" pitchFamily="50" charset="-128"/>
              </a:rPr>
              <a:t>)</a:t>
            </a:r>
          </a:p>
          <a:p>
            <a:r>
              <a:rPr kumimoji="1" lang="en-US" altLang="ja-JP" sz="1400" dirty="0" smtClean="0">
                <a:latin typeface="HG丸ｺﾞｼｯｸM-PRO" panose="020F0600000000000000" pitchFamily="50" charset="-128"/>
                <a:ea typeface="HG丸ｺﾞｼｯｸM-PRO" panose="020F0600000000000000" pitchFamily="50" charset="-128"/>
              </a:rPr>
              <a:t>‐RPA</a:t>
            </a:r>
            <a:r>
              <a:rPr kumimoji="1" lang="ja-JP" altLang="en-US" sz="1400" dirty="0" smtClean="0">
                <a:latin typeface="HG丸ｺﾞｼｯｸM-PRO" panose="020F0600000000000000" pitchFamily="50" charset="-128"/>
                <a:ea typeface="HG丸ｺﾞｼｯｸM-PRO" panose="020F0600000000000000" pitchFamily="50" charset="-128"/>
              </a:rPr>
              <a:t>ベンダー選定とリセラー契約締結、</a:t>
            </a:r>
            <a:r>
              <a:rPr kumimoji="1" lang="en-US" altLang="ja-JP" sz="1400" dirty="0" smtClean="0">
                <a:latin typeface="HG丸ｺﾞｼｯｸM-PRO" panose="020F0600000000000000" pitchFamily="50" charset="-128"/>
                <a:ea typeface="HG丸ｺﾞｼｯｸM-PRO" panose="020F0600000000000000" pitchFamily="50" charset="-128"/>
              </a:rPr>
              <a:t>RPA</a:t>
            </a:r>
            <a:r>
              <a:rPr kumimoji="1" lang="ja-JP" altLang="en-US" sz="1400" dirty="0" smtClean="0">
                <a:latin typeface="HG丸ｺﾞｼｯｸM-PRO" panose="020F0600000000000000" pitchFamily="50" charset="-128"/>
                <a:ea typeface="HG丸ｺﾞｼｯｸM-PRO" panose="020F0600000000000000" pitchFamily="50" charset="-128"/>
              </a:rPr>
              <a:t>案件の受注</a:t>
            </a:r>
            <a:endParaRPr kumimoji="1" lang="en-US" altLang="ja-JP" sz="1400" dirty="0" smtClean="0">
              <a:latin typeface="HG丸ｺﾞｼｯｸM-PRO" panose="020F0600000000000000" pitchFamily="50" charset="-128"/>
              <a:ea typeface="HG丸ｺﾞｼｯｸM-PRO" panose="020F0600000000000000" pitchFamily="50" charset="-128"/>
            </a:endParaRPr>
          </a:p>
          <a:p>
            <a:r>
              <a:rPr kumimoji="1" lang="en-US" altLang="ja-JP" sz="1400" dirty="0" smtClean="0">
                <a:latin typeface="HG丸ｺﾞｼｯｸM-PRO" panose="020F0600000000000000" pitchFamily="50" charset="-128"/>
                <a:ea typeface="HG丸ｺﾞｼｯｸM-PRO" panose="020F0600000000000000" pitchFamily="50" charset="-128"/>
              </a:rPr>
              <a:t>‐AI,RPA</a:t>
            </a:r>
            <a:r>
              <a:rPr kumimoji="1" lang="ja-JP" altLang="en-US" sz="1400" dirty="0">
                <a:latin typeface="HG丸ｺﾞｼｯｸM-PRO" panose="020F0600000000000000" pitchFamily="50" charset="-128"/>
                <a:ea typeface="HG丸ｺﾞｼｯｸM-PRO" panose="020F0600000000000000" pitchFamily="50" charset="-128"/>
              </a:rPr>
              <a:t>推進</a:t>
            </a:r>
            <a:r>
              <a:rPr kumimoji="1" lang="ja-JP" altLang="en-US" sz="1400" dirty="0" smtClean="0">
                <a:latin typeface="HG丸ｺﾞｼｯｸM-PRO" panose="020F0600000000000000" pitchFamily="50" charset="-128"/>
                <a:ea typeface="HG丸ｺﾞｼｯｸM-PRO" panose="020F0600000000000000" pitchFamily="50" charset="-128"/>
              </a:rPr>
              <a:t>ベンダーとしての認知度向上</a:t>
            </a:r>
          </a:p>
        </p:txBody>
      </p:sp>
    </p:spTree>
    <p:extLst>
      <p:ext uri="{BB962C8B-B14F-4D97-AF65-F5344CB8AC3E}">
        <p14:creationId xmlns:p14="http://schemas.microsoft.com/office/powerpoint/2010/main" val="4077962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a:t>
            </a:r>
            <a:r>
              <a:rPr kumimoji="1" lang="ja-JP" altLang="en-US" dirty="0" smtClean="0"/>
              <a:t> 実行施策の結果と評価 </a:t>
            </a:r>
            <a:endParaRPr kumimoji="1" lang="ja-JP" altLang="en-US" dirty="0"/>
          </a:p>
        </p:txBody>
      </p:sp>
      <p:sp>
        <p:nvSpPr>
          <p:cNvPr id="3" name="フッター プレースホルダー 2"/>
          <p:cNvSpPr>
            <a:spLocks noGrp="1"/>
          </p:cNvSpPr>
          <p:nvPr>
            <p:ph type="ftr" sz="quarter" idx="11"/>
          </p:nvPr>
        </p:nvSpPr>
        <p:spPr/>
        <p:txBody>
          <a:bodyPr/>
          <a:lstStyle/>
          <a:p>
            <a:r>
              <a:rPr lang="en-US" altLang="ja-JP" smtClean="0"/>
              <a:t>©</a:t>
            </a:r>
            <a:r>
              <a:rPr lang="ja-JP" altLang="en-US" smtClean="0"/>
              <a:t> </a:t>
            </a:r>
            <a:r>
              <a:rPr lang="en-US" altLang="ja-JP" smtClean="0"/>
              <a:t>2018</a:t>
            </a:r>
            <a:r>
              <a:rPr lang="ja-JP" altLang="en-US" smtClean="0"/>
              <a:t> </a:t>
            </a:r>
            <a:r>
              <a:rPr lang="en-US" altLang="ja-JP" smtClean="0"/>
              <a:t>Primagest, Inc.</a:t>
            </a:r>
            <a:r>
              <a:rPr lang="ja-JP" altLang="en-US" smtClean="0"/>
              <a:t> </a:t>
            </a:r>
            <a:r>
              <a:rPr lang="en-US" altLang="ja-JP" smtClean="0"/>
              <a:t>All</a:t>
            </a:r>
            <a:r>
              <a:rPr lang="ja-JP" altLang="en-US" smtClean="0"/>
              <a:t> </a:t>
            </a:r>
            <a:r>
              <a:rPr lang="en-US" altLang="ja-JP" smtClean="0"/>
              <a:t>rights</a:t>
            </a:r>
            <a:r>
              <a:rPr lang="ja-JP" altLang="en-US" smtClean="0"/>
              <a:t> </a:t>
            </a:r>
            <a:r>
              <a:rPr lang="en-US" altLang="ja-JP" smtClean="0"/>
              <a:t>reserved</a:t>
            </a:r>
            <a:endParaRPr lang="ja-JP" altLang="en-US" dirty="0"/>
          </a:p>
        </p:txBody>
      </p:sp>
      <p:sp>
        <p:nvSpPr>
          <p:cNvPr id="4" name="スライド番号プレースホルダー 3"/>
          <p:cNvSpPr>
            <a:spLocks noGrp="1"/>
          </p:cNvSpPr>
          <p:nvPr>
            <p:ph type="sldNum" sz="quarter" idx="12"/>
          </p:nvPr>
        </p:nvSpPr>
        <p:spPr/>
        <p:txBody>
          <a:bodyPr/>
          <a:lstStyle/>
          <a:p>
            <a:fld id="{67A8FEA0-19F5-4513-A0C9-59C5EE52ABEB}" type="slidenum">
              <a:rPr kumimoji="1" lang="ja-JP" altLang="en-US" smtClean="0"/>
              <a:t>3</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3021591568"/>
              </p:ext>
            </p:extLst>
          </p:nvPr>
        </p:nvGraphicFramePr>
        <p:xfrm>
          <a:off x="360000" y="790224"/>
          <a:ext cx="8606030" cy="5669280"/>
        </p:xfrm>
        <a:graphic>
          <a:graphicData uri="http://schemas.openxmlformats.org/drawingml/2006/table">
            <a:tbl>
              <a:tblPr firstRow="1" bandRow="1">
                <a:tableStyleId>{5C22544A-7EE6-4342-B048-85BDC9FD1C3A}</a:tableStyleId>
              </a:tblPr>
              <a:tblGrid>
                <a:gridCol w="1301491">
                  <a:extLst>
                    <a:ext uri="{9D8B030D-6E8A-4147-A177-3AD203B41FA5}">
                      <a16:colId xmlns:a16="http://schemas.microsoft.com/office/drawing/2014/main" val="2816527083"/>
                    </a:ext>
                  </a:extLst>
                </a:gridCol>
                <a:gridCol w="4782509">
                  <a:extLst>
                    <a:ext uri="{9D8B030D-6E8A-4147-A177-3AD203B41FA5}">
                      <a16:colId xmlns:a16="http://schemas.microsoft.com/office/drawing/2014/main" val="3435219067"/>
                    </a:ext>
                  </a:extLst>
                </a:gridCol>
                <a:gridCol w="2018030">
                  <a:extLst>
                    <a:ext uri="{9D8B030D-6E8A-4147-A177-3AD203B41FA5}">
                      <a16:colId xmlns:a16="http://schemas.microsoft.com/office/drawing/2014/main" val="2312328131"/>
                    </a:ext>
                  </a:extLst>
                </a:gridCol>
                <a:gridCol w="504000">
                  <a:extLst>
                    <a:ext uri="{9D8B030D-6E8A-4147-A177-3AD203B41FA5}">
                      <a16:colId xmlns:a16="http://schemas.microsoft.com/office/drawing/2014/main" val="1985929186"/>
                    </a:ext>
                  </a:extLst>
                </a:gridCol>
              </a:tblGrid>
              <a:tr h="265641">
                <a:tc>
                  <a:txBody>
                    <a:bodyPr/>
                    <a:lstStyle/>
                    <a:p>
                      <a:pPr algn="ct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重点実施</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nchor="ctr"/>
                </a:tc>
                <a:tc>
                  <a:txBody>
                    <a:bodyPr/>
                    <a:lstStyle/>
                    <a:p>
                      <a:pPr algn="ct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結果</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nchor="ctr"/>
                </a:tc>
                <a:tc>
                  <a:txBody>
                    <a:bodyPr/>
                    <a:lstStyle/>
                    <a:p>
                      <a:pPr algn="ct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対 </a:t>
                      </a:r>
                      <a:r>
                        <a:rPr kumimoji="1" lang="en-US" altLang="ja-JP" sz="1200" dirty="0" smtClean="0">
                          <a:latin typeface="Arial" panose="020B0604020202020204" pitchFamily="34" charset="0"/>
                          <a:ea typeface="HG丸ｺﾞｼｯｸM-PRO" panose="020F0600000000000000" pitchFamily="50" charset="-128"/>
                          <a:cs typeface="Arial" panose="020B0604020202020204" pitchFamily="34" charset="0"/>
                        </a:rPr>
                        <a:t>KPI</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nchor="ctr"/>
                </a:tc>
                <a:tc>
                  <a:txBody>
                    <a:bodyPr/>
                    <a:lstStyle/>
                    <a:p>
                      <a:pPr algn="ct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評価</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nchor="ctr"/>
                </a:tc>
                <a:extLst>
                  <a:ext uri="{0D108BD9-81ED-4DB2-BD59-A6C34878D82A}">
                    <a16:rowId xmlns:a16="http://schemas.microsoft.com/office/drawing/2014/main" val="3161486010"/>
                  </a:ext>
                </a:extLst>
              </a:tr>
              <a:tr h="640080">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人材育成</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確保</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＆推進体制構築</a:t>
                      </a:r>
                      <a:endParaRPr lang="ja-JP" altLang="en-US" sz="1200" b="1" dirty="0" smtClean="0">
                        <a:solidFill>
                          <a:schemeClr val="accent5">
                            <a:lumMod val="75000"/>
                          </a:schemeClr>
                        </a:solidFill>
                        <a:latin typeface="HG丸ｺﾞｼｯｸM-PRO" panose="020F0600000000000000" pitchFamily="50" charset="-128"/>
                        <a:ea typeface="HG丸ｺﾞｼｯｸM-PRO" panose="020F0600000000000000" pitchFamily="50" charset="-128"/>
                      </a:endParaRPr>
                    </a:p>
                  </a:txBody>
                  <a:tcPr/>
                </a:tc>
                <a:tc rowSpan="3">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7/1</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より、旧</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)SW</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開発部を発展解消させ、</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CEO</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直轄の</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ビジネス推進室として活動開始。</a:t>
                      </a:r>
                    </a:p>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2018</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年度上期までに、</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2018</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年度計画を推進可能な体制が整い、　以降、</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2019</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年度の製品開発に向け、さらに優れた</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技術を持つ即戦力となる人員の採用の推進を継続。</a:t>
                      </a:r>
                      <a:endParaRPr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・社内募集メンバー</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4</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名のスキル底上げを目的に社外教育 </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株</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)STANDARD</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e-Learning</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100</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時間を実施。　</a:t>
                      </a:r>
                      <a:endParaRPr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・日本ディープラーニング協会の認定試験（</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G</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検定）に社員募集メンバーから</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4</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名合格、さらに</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E</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検定に</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名合格</a:t>
                      </a:r>
                      <a:endParaRPr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デザイナ採用</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エンジニア採用</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txBody>
                  <a:tcPr>
                    <a:lnB w="12700" cap="flat" cmpd="sng" algn="ctr">
                      <a:solidFill>
                        <a:schemeClr val="bg1"/>
                      </a:solidFill>
                      <a:prstDash val="solid"/>
                      <a:round/>
                      <a:headEnd type="none" w="med" len="med"/>
                      <a:tailEnd type="none" w="med" len="med"/>
                    </a:lnB>
                  </a:tcPr>
                </a:tc>
                <a:tc>
                  <a:txBody>
                    <a:bodyPr/>
                    <a:lstStyle/>
                    <a:p>
                      <a:pPr algn="ct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7134856"/>
                  </a:ext>
                </a:extLst>
              </a:tr>
              <a:tr h="640080">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エンジニアの教育開始</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32373483"/>
                  </a:ext>
                </a:extLst>
              </a:tr>
              <a:tr h="317520">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推進体制立ち上げ</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txBody>
                  <a:tcPr>
                    <a:lnT w="12700" cap="flat" cmpd="sng" algn="ctr">
                      <a:solidFill>
                        <a:schemeClr val="bg1"/>
                      </a:solidFill>
                      <a:prstDash val="solid"/>
                      <a:round/>
                      <a:headEnd type="none" w="med" len="med"/>
                      <a:tailEnd type="none" w="med" len="med"/>
                    </a:lnT>
                  </a:tcPr>
                </a:tc>
                <a:tc>
                  <a:txBody>
                    <a:bodyPr/>
                    <a:lstStyle/>
                    <a:p>
                      <a:pPr algn="ct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756152126"/>
                  </a:ext>
                </a:extLst>
              </a:tr>
              <a:tr h="265641">
                <a:tc rowSpan="3">
                  <a:txBody>
                    <a:bodyPr/>
                    <a:lstStyle/>
                    <a:p>
                      <a:pPr marL="0" indent="0">
                        <a:buFont typeface="Wingdings" panose="05000000000000000000" pitchFamily="2" charset="2"/>
                        <a:buNone/>
                        <a:defRPr/>
                      </a:pPr>
                      <a:r>
                        <a:rPr lang="en-US" altLang="ja-JP" sz="1200" b="0" dirty="0" smtClean="0">
                          <a:solidFill>
                            <a:schemeClr val="tx1"/>
                          </a:solidFill>
                          <a:latin typeface="HG丸ｺﾞｼｯｸM-PRO" panose="020F0600000000000000" pitchFamily="50" charset="-128"/>
                          <a:ea typeface="HG丸ｺﾞｼｯｸM-PRO" panose="020F0600000000000000" pitchFamily="50" charset="-128"/>
                        </a:rPr>
                        <a:t>AI-OCR</a:t>
                      </a:r>
                    </a:p>
                    <a:p>
                      <a:pPr marL="0" indent="0">
                        <a:buFont typeface="Wingdings" panose="05000000000000000000" pitchFamily="2" charset="2"/>
                        <a:buNone/>
                        <a:defRPr/>
                      </a:pPr>
                      <a:r>
                        <a:rPr lang="en-US" altLang="ja-JP" sz="1200" b="0" dirty="0" smtClean="0">
                          <a:solidFill>
                            <a:schemeClr val="tx1"/>
                          </a:solidFill>
                          <a:latin typeface="HG丸ｺﾞｼｯｸM-PRO" panose="020F0600000000000000" pitchFamily="50" charset="-128"/>
                          <a:ea typeface="HG丸ｺﾞｼｯｸM-PRO" panose="020F0600000000000000" pitchFamily="50" charset="-128"/>
                        </a:rPr>
                        <a:t>POC</a:t>
                      </a:r>
                      <a:r>
                        <a:rPr lang="ja-JP" altLang="en-US" sz="1200" b="0" dirty="0" smtClean="0">
                          <a:solidFill>
                            <a:schemeClr val="tx1"/>
                          </a:solidFill>
                          <a:latin typeface="HG丸ｺﾞｼｯｸM-PRO" panose="020F0600000000000000" pitchFamily="50" charset="-128"/>
                          <a:ea typeface="HG丸ｺﾞｼｯｸM-PRO" panose="020F0600000000000000" pitchFamily="50" charset="-128"/>
                        </a:rPr>
                        <a:t>実施</a:t>
                      </a:r>
                      <a:endParaRPr lang="ja-JP" altLang="en-US" sz="1200" b="1" dirty="0" smtClean="0">
                        <a:solidFill>
                          <a:schemeClr val="accent5">
                            <a:lumMod val="75000"/>
                          </a:schemeClr>
                        </a:solidFill>
                        <a:latin typeface="HG丸ｺﾞｼｯｸM-PRO" panose="020F0600000000000000" pitchFamily="50" charset="-128"/>
                        <a:ea typeface="HG丸ｺﾞｼｯｸM-PRO" panose="020F0600000000000000" pitchFamily="50" charset="-128"/>
                      </a:endParaRPr>
                    </a:p>
                  </a:txBody>
                  <a:tcPr/>
                </a:tc>
                <a:tc rowSpan="3">
                  <a:txBody>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OCR</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以外の</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活用テーマの確定</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1.AI</a:t>
                      </a:r>
                      <a:r>
                        <a:rPr kumimoji="1" lang="ja-JP" altLang="en-US" sz="12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プラットフォーム企画</a:t>
                      </a:r>
                      <a:r>
                        <a:rPr kumimoji="1" lang="en-US" altLang="ja-JP" sz="12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12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業務アプリ企画</a:t>
                      </a:r>
                      <a:r>
                        <a:rPr kumimoji="1" lang="en-US" altLang="ja-JP" sz="12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(Image2Slide</a:t>
                      </a:r>
                      <a:r>
                        <a:rPr kumimoji="1" lang="en-US" altLang="ja-JP" sz="1200" b="1" baseline="0"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 .etc.</a:t>
                      </a:r>
                      <a:r>
                        <a:rPr kumimoji="1" lang="en-US" altLang="ja-JP" sz="12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r>
                        <a:rPr kumimoji="1" lang="ja-JP" altLang="en-US" sz="12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2.AI</a:t>
                      </a:r>
                      <a:r>
                        <a:rPr kumimoji="1" lang="ja-JP" altLang="en-US" sz="12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技術開発パートナー強化戦略</a:t>
                      </a:r>
                      <a:endParaRPr kumimoji="1" lang="en-US" altLang="ja-JP" sz="12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実施対象の確定（</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受注）</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・上記推進体制による</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2018</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年度末に向けての計画の明確化</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実施計画策定</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lnB w="12700" cap="flat" cmpd="sng" algn="ctr">
                      <a:solidFill>
                        <a:schemeClr val="bg1"/>
                      </a:solidFill>
                      <a:prstDash val="solid"/>
                      <a:round/>
                      <a:headEnd type="none" w="med" len="med"/>
                      <a:tailEnd type="none" w="med" len="med"/>
                    </a:lnB>
                  </a:tcPr>
                </a:tc>
                <a:tc>
                  <a:txBody>
                    <a:bodyPr/>
                    <a:lstStyle/>
                    <a:p>
                      <a:pPr algn="ct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49508181"/>
                  </a:ext>
                </a:extLst>
              </a:tr>
              <a:tr h="265641">
                <a:tc vMerge="1">
                  <a:txBody>
                    <a:bodyPr/>
                    <a:lstStyle/>
                    <a:p>
                      <a:endParaRPr kumimoji="1" lang="ja-JP" altLang="en-US"/>
                    </a:p>
                  </a:txBody>
                  <a:tcPr/>
                </a:tc>
                <a:tc vMerge="1">
                  <a:txBody>
                    <a:bodyPr/>
                    <a:lstStyle/>
                    <a:p>
                      <a:endParaRPr kumimoji="1" lang="ja-JP" altLang="en-US"/>
                    </a:p>
                  </a:txBody>
                  <a:tcPr/>
                </a:tc>
                <a:tc>
                  <a:txBody>
                    <a:bodyPr/>
                    <a:lstStyle/>
                    <a:p>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実施先の確保</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16251882"/>
                  </a:ext>
                </a:extLst>
              </a:tr>
              <a:tr h="265641">
                <a:tc vMerge="1">
                  <a:txBody>
                    <a:bodyPr/>
                    <a:lstStyle/>
                    <a:p>
                      <a:endParaRPr kumimoji="1" lang="ja-JP" altLang="en-US"/>
                    </a:p>
                  </a:txBody>
                  <a:tcPr/>
                </a:tc>
                <a:tc vMerge="1">
                  <a:txBody>
                    <a:bodyPr/>
                    <a:lstStyle/>
                    <a:p>
                      <a:endParaRPr kumimoji="1" lang="ja-JP" altLang="en-US"/>
                    </a:p>
                  </a:txBody>
                  <a:tcPr/>
                </a:tc>
                <a:tc>
                  <a:txBody>
                    <a:bodyPr/>
                    <a:lstStyle/>
                    <a:p>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完了</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&amp;</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製品化計画提示</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lnT w="12700" cap="flat" cmpd="sng" algn="ctr">
                      <a:solidFill>
                        <a:schemeClr val="bg1"/>
                      </a:solidFill>
                      <a:prstDash val="solid"/>
                      <a:round/>
                      <a:headEnd type="none" w="med" len="med"/>
                      <a:tailEnd type="none" w="med" len="med"/>
                    </a:lnT>
                  </a:tcPr>
                </a:tc>
                <a:tc>
                  <a:txBody>
                    <a:bodyPr/>
                    <a:lstStyle/>
                    <a:p>
                      <a:pPr algn="ctr"/>
                      <a:r>
                        <a:rPr kumimoji="1" lang="en-US" altLang="ja-JP" sz="1200" dirty="0" smtClean="0">
                          <a:latin typeface="Arial" panose="020B0604020202020204" pitchFamily="34" charset="0"/>
                          <a:ea typeface="HG丸ｺﾞｼｯｸM-PRO" panose="020F0600000000000000" pitchFamily="50" charset="-128"/>
                          <a:cs typeface="Arial" panose="020B0604020202020204" pitchFamily="34" charset="0"/>
                        </a:rPr>
                        <a:t>×</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791735547"/>
                  </a:ext>
                </a:extLst>
              </a:tr>
              <a:tr h="265641">
                <a:tc rowSpan="2">
                  <a:txBody>
                    <a:bodyPr/>
                    <a:lstStyle/>
                    <a:p>
                      <a:pPr marL="0" indent="0">
                        <a:buFont typeface="Wingdings" panose="05000000000000000000" pitchFamily="2" charset="2"/>
                        <a:buNone/>
                        <a:defRPr/>
                      </a:pPr>
                      <a:r>
                        <a:rPr lang="en-US" altLang="ja-JP" sz="1200" b="0" dirty="0" smtClean="0">
                          <a:solidFill>
                            <a:schemeClr val="tx1"/>
                          </a:solidFill>
                          <a:latin typeface="HG丸ｺﾞｼｯｸM-PRO" panose="020F0600000000000000" pitchFamily="50" charset="-128"/>
                          <a:ea typeface="HG丸ｺﾞｼｯｸM-PRO" panose="020F0600000000000000" pitchFamily="50" charset="-128"/>
                        </a:rPr>
                        <a:t>OCR</a:t>
                      </a:r>
                      <a:r>
                        <a:rPr lang="ja-JP" altLang="en-US" sz="1200" b="0" dirty="0" smtClean="0">
                          <a:solidFill>
                            <a:schemeClr val="tx1"/>
                          </a:solidFill>
                          <a:latin typeface="HG丸ｺﾞｼｯｸM-PRO" panose="020F0600000000000000" pitchFamily="50" charset="-128"/>
                          <a:ea typeface="HG丸ｺﾞｼｯｸM-PRO" panose="020F0600000000000000" pitchFamily="50" charset="-128"/>
                        </a:rPr>
                        <a:t>ロードマップ</a:t>
                      </a:r>
                      <a:endParaRPr lang="ja-JP" altLang="en-US" sz="1200" b="1" dirty="0" smtClean="0">
                        <a:solidFill>
                          <a:schemeClr val="accent5">
                            <a:lumMod val="75000"/>
                          </a:schemeClr>
                        </a:solidFill>
                        <a:latin typeface="HG丸ｺﾞｼｯｸM-PRO" panose="020F0600000000000000" pitchFamily="50" charset="-128"/>
                        <a:ea typeface="HG丸ｺﾞｼｯｸM-PRO" panose="020F0600000000000000" pitchFamily="50" charset="-128"/>
                      </a:endParaRPr>
                    </a:p>
                  </a:txBody>
                  <a:tcPr/>
                </a:tc>
                <a:tc rowSpan="2">
                  <a:txBody>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・預金者照会用の準定型製品リリース</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b="1"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11</a:t>
                      </a:r>
                      <a:r>
                        <a:rPr kumimoji="1" lang="ja-JP" altLang="en-US" sz="1200" b="1"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月予定通りリリース</a:t>
                      </a:r>
                      <a:r>
                        <a:rPr kumimoji="1" lang="en-US" altLang="ja-JP" sz="1200" b="1"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(11/8</a:t>
                      </a:r>
                      <a:r>
                        <a:rPr kumimoji="1" lang="ja-JP" altLang="en-US" sz="1200" b="1"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完了報告済み</a:t>
                      </a:r>
                      <a:r>
                        <a:rPr kumimoji="1" lang="en-US" altLang="ja-JP" sz="1200" b="1"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a:t>
                      </a:r>
                    </a:p>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・預金者照会に続く準定型</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/AI-OCR</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の製品リリースロードマップの確定</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預金者照会用ﾘﾘｰｽ</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lnB w="12700" cap="flat" cmpd="sng" algn="ctr">
                      <a:solidFill>
                        <a:schemeClr val="bg1"/>
                      </a:solidFill>
                      <a:prstDash val="solid"/>
                      <a:round/>
                      <a:headEnd type="none" w="med" len="med"/>
                      <a:tailEnd type="none" w="med" len="med"/>
                    </a:lnB>
                  </a:tcPr>
                </a:tc>
                <a:tc>
                  <a:txBody>
                    <a:bodyPr/>
                    <a:lstStyle/>
                    <a:p>
                      <a:pPr algn="ct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82601794"/>
                  </a:ext>
                </a:extLst>
              </a:tr>
              <a:tr h="265641">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製品化計画提示</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lnT w="12700" cap="flat" cmpd="sng" algn="ctr">
                      <a:solidFill>
                        <a:schemeClr val="bg1"/>
                      </a:solidFill>
                      <a:prstDash val="solid"/>
                      <a:round/>
                      <a:headEnd type="none" w="med" len="med"/>
                      <a:tailEnd type="none" w="med" len="med"/>
                    </a:lnT>
                  </a:tcPr>
                </a:tc>
                <a:tc>
                  <a:txBody>
                    <a:bodyPr/>
                    <a:lstStyle/>
                    <a:p>
                      <a:pPr algn="ct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742763893"/>
                  </a:ext>
                </a:extLst>
              </a:tr>
              <a:tr h="280445">
                <a:tc rowSpan="3">
                  <a:txBody>
                    <a:bodyPr/>
                    <a:lstStyle/>
                    <a:p>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RPA</a:t>
                      </a:r>
                    </a:p>
                  </a:txBody>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ベンダの選定と契約完了</a:t>
                      </a:r>
                      <a:endParaRPr kumimoji="1" lang="en-US" altLang="ja-JP" sz="1200"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b="1"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verint:6</a:t>
                      </a:r>
                      <a:r>
                        <a:rPr kumimoji="1" lang="ja-JP" altLang="en-US" sz="1200" b="1"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月完了、</a:t>
                      </a:r>
                      <a:r>
                        <a:rPr kumimoji="1" lang="en-US" altLang="ja-JP" sz="1200" b="1"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RPA-T(</a:t>
                      </a:r>
                      <a:r>
                        <a:rPr kumimoji="1" lang="en-US" altLang="ja-JP" sz="1200" b="1" dirty="0" err="1"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BizRobo</a:t>
                      </a:r>
                      <a:r>
                        <a:rPr kumimoji="1" lang="en-US" altLang="ja-JP" sz="1200" b="1"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b="1"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交渉継続中</a:t>
                      </a:r>
                      <a:endParaRPr kumimoji="1" lang="en-US" altLang="ja-JP" sz="1200" b="1"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・体制構築と導入ノウハウの蓄積</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(BOP</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部門へのパイロット導入</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　ゆう</a:t>
                      </a:r>
                      <a:r>
                        <a:rPr kumimoji="1" lang="ja-JP" altLang="en-US" sz="1200" b="1" dirty="0" err="1"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ちょ</a:t>
                      </a:r>
                      <a:r>
                        <a:rPr kumimoji="1" lang="en-US" altLang="ja-JP" sz="1200" b="1"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200" b="1"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業務へ</a:t>
                      </a:r>
                      <a:r>
                        <a:rPr kumimoji="1" lang="en-US" altLang="ja-JP" sz="1200" b="1"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Robot</a:t>
                      </a:r>
                      <a:r>
                        <a:rPr kumimoji="1" lang="ja-JP" altLang="en-US" sz="1200" b="1"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開発提供済み</a:t>
                      </a:r>
                      <a:r>
                        <a:rPr kumimoji="1" lang="en-US" altLang="ja-JP" sz="1200" b="1"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b="1"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削減効果</a:t>
                      </a:r>
                      <a:r>
                        <a:rPr kumimoji="1" lang="en-US" altLang="ja-JP" sz="1200" b="1"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:42h/</a:t>
                      </a:r>
                      <a:r>
                        <a:rPr kumimoji="1" lang="ja-JP" altLang="en-US" sz="1200" b="1"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月</a:t>
                      </a:r>
                      <a:r>
                        <a:rPr kumimoji="1" lang="en-US" altLang="ja-JP" sz="1200" b="1"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a:t>
                      </a: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の</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1st</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ユーザ導入 </a:t>
                      </a:r>
                      <a:r>
                        <a:rPr kumimoji="1" lang="en-US" altLang="ja-JP" sz="1200"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クラシアン様</a:t>
                      </a:r>
                      <a:r>
                        <a:rPr kumimoji="1" lang="en-US" altLang="ja-JP" sz="1200"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業務分析→</a:t>
                      </a:r>
                      <a:r>
                        <a:rPr kumimoji="1" lang="en-US" altLang="ja-JP" sz="1200" dirty="0" err="1"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200"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導入提案中</a:t>
                      </a:r>
                      <a:r>
                        <a:rPr kumimoji="1" lang="en-US" altLang="ja-JP" sz="1200"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txBody>
                  <a:tcPr/>
                </a:tc>
                <a:tc>
                  <a:txBody>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ベンダ契約完了</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lnB w="12700" cap="flat" cmpd="sng" algn="ctr">
                      <a:solidFill>
                        <a:schemeClr val="bg1"/>
                      </a:solidFill>
                      <a:prstDash val="solid"/>
                      <a:round/>
                      <a:headEnd type="none" w="med" len="med"/>
                      <a:tailEnd type="none" w="med" len="med"/>
                    </a:lnB>
                  </a:tcPr>
                </a:tc>
                <a:tc>
                  <a:txBody>
                    <a:bodyPr/>
                    <a:lstStyle/>
                    <a:p>
                      <a:pPr algn="ct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12422736"/>
                  </a:ext>
                </a:extLst>
              </a:tr>
              <a:tr h="256018">
                <a:tc vMerge="1">
                  <a:txBody>
                    <a:bodyPr/>
                    <a:lstStyle/>
                    <a:p>
                      <a:endParaRPr kumimoji="1" lang="ja-JP" altLang="en-US"/>
                    </a:p>
                  </a:txBody>
                  <a:tcPr/>
                </a:tc>
                <a:tc vMerge="1">
                  <a:txBody>
                    <a:bodyPr/>
                    <a:lstStyle/>
                    <a:p>
                      <a:endParaRPr kumimoji="1" lang="ja-JP" altLang="en-US"/>
                    </a:p>
                  </a:txBody>
                  <a:tcPr/>
                </a:tc>
                <a:tc>
                  <a:txBody>
                    <a:bodyPr/>
                    <a:lstStyle/>
                    <a:p>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BPO</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部門へのパイロット導入</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53577590"/>
                  </a:ext>
                </a:extLst>
              </a:tr>
              <a:tr h="256018">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案件受注</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lnT w="12700" cap="flat" cmpd="sng" algn="ctr">
                      <a:solidFill>
                        <a:schemeClr val="bg1"/>
                      </a:solidFill>
                      <a:prstDash val="solid"/>
                      <a:round/>
                      <a:headEnd type="none" w="med" len="med"/>
                      <a:tailEnd type="none" w="med" len="med"/>
                    </a:lnT>
                  </a:tcPr>
                </a:tc>
                <a:tc>
                  <a:txBody>
                    <a:bodyPr/>
                    <a:lstStyle/>
                    <a:p>
                      <a:pPr algn="ct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290339621"/>
                  </a:ext>
                </a:extLst>
              </a:tr>
              <a:tr h="502920">
                <a:tc rowSpan="2">
                  <a:txBody>
                    <a:bodyPr/>
                    <a:lstStyle/>
                    <a:p>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AI/RPA</a:t>
                      </a:r>
                    </a:p>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マーケティング</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txBody>
                  <a:tcPr/>
                </a:tc>
                <a:tc rowSpan="2">
                  <a:txBody>
                    <a:bodyPr/>
                    <a:lstStyle/>
                    <a:p>
                      <a:pPr>
                        <a:defRPr/>
                      </a:pP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推進ベンダーとしての認知度向上</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a:defRPr/>
                      </a:pPr>
                      <a:r>
                        <a:rPr kumimoji="1" lang="ja-JP" altLang="en-US" sz="1200" dirty="0" smtClean="0">
                          <a:latin typeface="Meiryo UI" panose="020B0604030504040204" pitchFamily="50" charset="-128"/>
                          <a:ea typeface="Meiryo UI" panose="020B0604030504040204" pitchFamily="50" charset="-128"/>
                          <a:cs typeface="Arial" panose="020B0604020202020204" pitchFamily="34" charset="0"/>
                        </a:rPr>
                        <a:t>→マーケティング施策を実施</a:t>
                      </a:r>
                      <a:endParaRPr kumimoji="1" lang="en-US" altLang="ja-JP" sz="1200" dirty="0" smtClean="0">
                        <a:latin typeface="Meiryo UI" panose="020B0604030504040204" pitchFamily="50" charset="-128"/>
                        <a:ea typeface="Meiryo UI" panose="020B0604030504040204" pitchFamily="50" charset="-128"/>
                        <a:cs typeface="Arial" panose="020B0604020202020204" pitchFamily="34" charset="0"/>
                      </a:endParaRPr>
                    </a:p>
                    <a:p>
                      <a:pPr>
                        <a:defRPr/>
                      </a:pPr>
                      <a:r>
                        <a:rPr kumimoji="1" lang="ja-JP" altLang="en-US" sz="1200" dirty="0" smtClean="0">
                          <a:latin typeface="Meiryo UI" panose="020B0604030504040204" pitchFamily="50" charset="-128"/>
                          <a:ea typeface="Meiryo UI" panose="020B0604030504040204" pitchFamily="50" charset="-128"/>
                          <a:cs typeface="Arial" panose="020B0604020202020204" pitchFamily="34" charset="0"/>
                        </a:rPr>
                        <a:t>　</a:t>
                      </a:r>
                      <a:r>
                        <a:rPr kumimoji="1" lang="en-US" altLang="ja-JP" sz="1200" dirty="0" smtClean="0">
                          <a:latin typeface="Meiryo UI" panose="020B0604030504040204" pitchFamily="50" charset="-128"/>
                          <a:ea typeface="Meiryo UI" panose="020B0604030504040204" pitchFamily="50" charset="-128"/>
                          <a:cs typeface="Arial" panose="020B0604020202020204" pitchFamily="34" charset="0"/>
                        </a:rPr>
                        <a:t>1.</a:t>
                      </a:r>
                      <a:r>
                        <a:rPr kumimoji="1" lang="ja-JP" altLang="en-US" sz="1200" dirty="0" smtClean="0">
                          <a:latin typeface="Meiryo UI" panose="020B0604030504040204" pitchFamily="50" charset="-128"/>
                          <a:ea typeface="Meiryo UI" panose="020B0604030504040204" pitchFamily="50" charset="-128"/>
                          <a:cs typeface="Arial" panose="020B0604020202020204" pitchFamily="34" charset="0"/>
                        </a:rPr>
                        <a:t>紙面</a:t>
                      </a:r>
                      <a:r>
                        <a:rPr kumimoji="1" lang="en-US" altLang="ja-JP" sz="1200" dirty="0" smtClean="0">
                          <a:latin typeface="Meiryo UI" panose="020B0604030504040204" pitchFamily="50" charset="-128"/>
                          <a:ea typeface="Meiryo UI" panose="020B0604030504040204" pitchFamily="50" charset="-128"/>
                          <a:cs typeface="Arial" panose="020B0604020202020204" pitchFamily="34" charset="0"/>
                        </a:rPr>
                        <a:t>PR</a:t>
                      </a:r>
                      <a:r>
                        <a:rPr kumimoji="1" lang="ja-JP" altLang="en-US" sz="1200" dirty="0" smtClean="0">
                          <a:latin typeface="Meiryo UI" panose="020B0604030504040204" pitchFamily="50" charset="-128"/>
                          <a:ea typeface="Meiryo UI" panose="020B0604030504040204" pitchFamily="50" charset="-128"/>
                          <a:cs typeface="Arial" panose="020B0604020202020204" pitchFamily="34" charset="0"/>
                        </a:rPr>
                        <a:t>（日経「</a:t>
                      </a:r>
                      <a:r>
                        <a:rPr kumimoji="1" lang="en-US" altLang="ja-JP" sz="1200" dirty="0" smtClean="0">
                          <a:latin typeface="Meiryo UI" panose="020B0604030504040204" pitchFamily="50" charset="-128"/>
                          <a:ea typeface="Meiryo UI" panose="020B0604030504040204" pitchFamily="50" charset="-128"/>
                          <a:cs typeface="Arial" panose="020B0604020202020204" pitchFamily="34" charset="0"/>
                        </a:rPr>
                        <a:t>RPA</a:t>
                      </a:r>
                      <a:r>
                        <a:rPr kumimoji="1" lang="ja-JP" altLang="en-US" sz="1200" dirty="0" smtClean="0">
                          <a:latin typeface="Meiryo UI" panose="020B0604030504040204" pitchFamily="50" charset="-128"/>
                          <a:ea typeface="Meiryo UI" panose="020B0604030504040204" pitchFamily="50" charset="-128"/>
                          <a:cs typeface="Arial" panose="020B0604020202020204" pitchFamily="34" charset="0"/>
                        </a:rPr>
                        <a:t>総覧」へ掲載）</a:t>
                      </a:r>
                      <a:endParaRPr kumimoji="1" lang="en-US" altLang="ja-JP" sz="1200" dirty="0" smtClean="0">
                        <a:latin typeface="Meiryo UI" panose="020B0604030504040204" pitchFamily="50" charset="-128"/>
                        <a:ea typeface="Meiryo UI" panose="020B0604030504040204" pitchFamily="50" charset="-128"/>
                        <a:cs typeface="Arial" panose="020B0604020202020204" pitchFamily="34" charset="0"/>
                      </a:endParaRPr>
                    </a:p>
                    <a:p>
                      <a:pPr>
                        <a:defRPr/>
                      </a:pPr>
                      <a:r>
                        <a:rPr kumimoji="1" lang="ja-JP" altLang="en-US" sz="1200" dirty="0" smtClean="0">
                          <a:latin typeface="Meiryo UI" panose="020B0604030504040204" pitchFamily="50" charset="-128"/>
                          <a:ea typeface="Meiryo UI" panose="020B0604030504040204" pitchFamily="50" charset="-128"/>
                          <a:cs typeface="Arial" panose="020B0604020202020204" pitchFamily="34" charset="0"/>
                        </a:rPr>
                        <a:t>　</a:t>
                      </a:r>
                      <a:r>
                        <a:rPr kumimoji="1" lang="en-US" altLang="ja-JP" sz="1200" dirty="0" smtClean="0">
                          <a:latin typeface="Meiryo UI" panose="020B0604030504040204" pitchFamily="50" charset="-128"/>
                          <a:ea typeface="Meiryo UI" panose="020B0604030504040204" pitchFamily="50" charset="-128"/>
                          <a:cs typeface="Arial" panose="020B0604020202020204" pitchFamily="34" charset="0"/>
                        </a:rPr>
                        <a:t>2.HP</a:t>
                      </a:r>
                      <a:r>
                        <a:rPr kumimoji="1" lang="ja-JP" altLang="en-US" sz="1200" dirty="0" smtClean="0">
                          <a:latin typeface="Meiryo UI" panose="020B0604030504040204" pitchFamily="50" charset="-128"/>
                          <a:ea typeface="Meiryo UI" panose="020B0604030504040204" pitchFamily="50" charset="-128"/>
                          <a:cs typeface="Arial" panose="020B0604020202020204" pitchFamily="34" charset="0"/>
                        </a:rPr>
                        <a:t>リニューアル</a:t>
                      </a:r>
                      <a:endParaRPr kumimoji="1" lang="en-US" altLang="ja-JP" sz="1200" dirty="0" smtClean="0">
                        <a:latin typeface="Meiryo UI" panose="020B0604030504040204" pitchFamily="50" charset="-128"/>
                        <a:ea typeface="Meiryo UI" panose="020B0604030504040204" pitchFamily="50" charset="-128"/>
                        <a:cs typeface="Arial" panose="020B0604020202020204" pitchFamily="34" charset="0"/>
                      </a:endParaRPr>
                    </a:p>
                    <a:p>
                      <a:pPr>
                        <a:defRPr/>
                      </a:pPr>
                      <a:r>
                        <a:rPr kumimoji="1" lang="ja-JP" altLang="en-US" sz="1200" dirty="0" smtClean="0">
                          <a:latin typeface="Meiryo UI" panose="020B0604030504040204" pitchFamily="50" charset="-128"/>
                          <a:ea typeface="Meiryo UI" panose="020B0604030504040204" pitchFamily="50" charset="-128"/>
                          <a:cs typeface="Arial" panose="020B0604020202020204" pitchFamily="34" charset="0"/>
                        </a:rPr>
                        <a:t>　</a:t>
                      </a:r>
                      <a:r>
                        <a:rPr kumimoji="1" lang="en-US" altLang="ja-JP" sz="1200" b="1" dirty="0" smtClean="0">
                          <a:solidFill>
                            <a:schemeClr val="accent1">
                              <a:lumMod val="50000"/>
                            </a:schemeClr>
                          </a:solidFill>
                          <a:latin typeface="Meiryo UI" panose="020B0604030504040204" pitchFamily="50" charset="-128"/>
                          <a:ea typeface="Meiryo UI" panose="020B0604030504040204" pitchFamily="50" charset="-128"/>
                          <a:cs typeface="Arial" panose="020B0604020202020204" pitchFamily="34" charset="0"/>
                        </a:rPr>
                        <a:t>3.AI</a:t>
                      </a:r>
                      <a:r>
                        <a:rPr kumimoji="1" lang="ja-JP" altLang="en-US" sz="1200" b="1" dirty="0" smtClean="0">
                          <a:solidFill>
                            <a:schemeClr val="accent1">
                              <a:lumMod val="50000"/>
                            </a:schemeClr>
                          </a:solidFill>
                          <a:latin typeface="Meiryo UI" panose="020B0604030504040204" pitchFamily="50" charset="-128"/>
                          <a:ea typeface="Meiryo UI" panose="020B0604030504040204" pitchFamily="50" charset="-128"/>
                          <a:cs typeface="Arial" panose="020B0604020202020204" pitchFamily="34" charset="0"/>
                        </a:rPr>
                        <a:t> ビジネス推進コンソーシアム</a:t>
                      </a:r>
                      <a:r>
                        <a:rPr kumimoji="1" lang="en-US" altLang="ja-JP" sz="1200" b="1" dirty="0" smtClean="0">
                          <a:solidFill>
                            <a:schemeClr val="accent1">
                              <a:lumMod val="50000"/>
                            </a:schemeClr>
                          </a:solidFill>
                          <a:latin typeface="Meiryo UI" panose="020B0604030504040204" pitchFamily="50" charset="-128"/>
                          <a:ea typeface="Meiryo UI" panose="020B0604030504040204" pitchFamily="50" charset="-128"/>
                          <a:cs typeface="Arial" panose="020B0604020202020204" pitchFamily="34" charset="0"/>
                        </a:rPr>
                        <a:t>(CTC</a:t>
                      </a:r>
                      <a:r>
                        <a:rPr kumimoji="1" lang="ja-JP" altLang="en-US" sz="1200" b="1" dirty="0" smtClean="0">
                          <a:solidFill>
                            <a:schemeClr val="accent1">
                              <a:lumMod val="50000"/>
                            </a:schemeClr>
                          </a:solidFill>
                          <a:latin typeface="Meiryo UI" panose="020B0604030504040204" pitchFamily="50" charset="-128"/>
                          <a:ea typeface="Meiryo UI" panose="020B0604030504040204" pitchFamily="50" charset="-128"/>
                          <a:cs typeface="Arial" panose="020B0604020202020204" pitchFamily="34" charset="0"/>
                        </a:rPr>
                        <a:t>社主催</a:t>
                      </a:r>
                      <a:r>
                        <a:rPr kumimoji="1" lang="en-US" altLang="ja-JP" sz="1200" b="1" dirty="0" smtClean="0">
                          <a:solidFill>
                            <a:schemeClr val="accent1">
                              <a:lumMod val="50000"/>
                            </a:schemeClr>
                          </a:solidFill>
                          <a:latin typeface="Meiryo UI" panose="020B0604030504040204" pitchFamily="50" charset="-128"/>
                          <a:ea typeface="Meiryo UI" panose="020B0604030504040204" pitchFamily="50" charset="-128"/>
                          <a:cs typeface="Arial" panose="020B0604020202020204" pitchFamily="34" charset="0"/>
                        </a:rPr>
                        <a:t>)</a:t>
                      </a:r>
                      <a:r>
                        <a:rPr kumimoji="1" lang="ja-JP" altLang="en-US" sz="1200" b="1" dirty="0" smtClean="0">
                          <a:solidFill>
                            <a:schemeClr val="accent1">
                              <a:lumMod val="50000"/>
                            </a:schemeClr>
                          </a:solidFill>
                          <a:latin typeface="Meiryo UI" panose="020B0604030504040204" pitchFamily="50" charset="-128"/>
                          <a:ea typeface="Meiryo UI" panose="020B0604030504040204" pitchFamily="50" charset="-128"/>
                          <a:cs typeface="Arial" panose="020B0604020202020204" pitchFamily="34" charset="0"/>
                        </a:rPr>
                        <a:t> へ参加</a:t>
                      </a:r>
                      <a:r>
                        <a:rPr kumimoji="1" lang="en-US" altLang="ja-JP" sz="1200" b="1" dirty="0" smtClean="0">
                          <a:solidFill>
                            <a:schemeClr val="accent1">
                              <a:lumMod val="50000"/>
                            </a:schemeClr>
                          </a:solidFill>
                          <a:latin typeface="Meiryo UI" panose="020B0604030504040204" pitchFamily="50" charset="-128"/>
                          <a:ea typeface="Meiryo UI" panose="020B0604030504040204" pitchFamily="50" charset="-128"/>
                          <a:cs typeface="Arial" panose="020B0604020202020204" pitchFamily="34" charset="0"/>
                        </a:rPr>
                        <a:t>(</a:t>
                      </a:r>
                      <a:r>
                        <a:rPr kumimoji="1" lang="ja-JP" altLang="en-US" sz="1200" b="1" dirty="0" smtClean="0">
                          <a:solidFill>
                            <a:schemeClr val="accent1">
                              <a:lumMod val="50000"/>
                            </a:schemeClr>
                          </a:solidFill>
                          <a:latin typeface="Meiryo UI" panose="020B0604030504040204" pitchFamily="50" charset="-128"/>
                          <a:ea typeface="Meiryo UI" panose="020B0604030504040204" pitchFamily="50" charset="-128"/>
                          <a:cs typeface="Arial" panose="020B0604020202020204" pitchFamily="34" charset="0"/>
                        </a:rPr>
                        <a:t>追加施策</a:t>
                      </a:r>
                      <a:r>
                        <a:rPr kumimoji="1" lang="en-US" altLang="ja-JP" sz="1200" b="1" dirty="0" smtClean="0">
                          <a:solidFill>
                            <a:schemeClr val="accent1">
                              <a:lumMod val="50000"/>
                            </a:schemeClr>
                          </a:solidFill>
                          <a:latin typeface="Meiryo UI" panose="020B0604030504040204" pitchFamily="50" charset="-128"/>
                          <a:ea typeface="Meiryo UI" panose="020B0604030504040204" pitchFamily="50" charset="-128"/>
                          <a:cs typeface="Arial" panose="020B0604020202020204" pitchFamily="34" charset="0"/>
                        </a:rPr>
                        <a:t>)</a:t>
                      </a:r>
                      <a:endParaRPr kumimoji="1" lang="ja-JP" altLang="en-US" sz="1200" b="1" dirty="0">
                        <a:solidFill>
                          <a:schemeClr val="accent1">
                            <a:lumMod val="50000"/>
                          </a:schemeClr>
                        </a:solidFill>
                        <a:latin typeface="Arial" panose="020B0604020202020204" pitchFamily="34" charset="0"/>
                        <a:ea typeface="HG丸ｺﾞｼｯｸM-PRO" panose="020F0600000000000000" pitchFamily="50" charset="-128"/>
                        <a:cs typeface="Arial" panose="020B0604020202020204" pitchFamily="34" charset="0"/>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日経「</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総覧」掲載</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lnB w="12700" cap="flat" cmpd="sng" algn="ctr">
                      <a:solidFill>
                        <a:schemeClr val="bg1"/>
                      </a:solidFill>
                      <a:prstDash val="solid"/>
                      <a:round/>
                      <a:headEnd type="none" w="med" len="med"/>
                      <a:tailEnd type="none" w="med" len="med"/>
                    </a:lnB>
                  </a:tcPr>
                </a:tc>
                <a:tc>
                  <a:txBody>
                    <a:bodyPr/>
                    <a:lstStyle/>
                    <a:p>
                      <a:pPr algn="ct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16984797"/>
                  </a:ext>
                </a:extLst>
              </a:tr>
              <a:tr h="502920">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当社</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HP</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リニューアル</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lnT w="12700" cap="flat" cmpd="sng" algn="ctr">
                      <a:solidFill>
                        <a:schemeClr val="bg1"/>
                      </a:solidFill>
                      <a:prstDash val="solid"/>
                      <a:round/>
                      <a:headEnd type="none" w="med" len="med"/>
                      <a:tailEnd type="none" w="med" len="med"/>
                    </a:lnT>
                  </a:tcPr>
                </a:tc>
                <a:tc>
                  <a:txBody>
                    <a:bodyPr/>
                    <a:lstStyle/>
                    <a:p>
                      <a:pPr algn="ctr"/>
                      <a:r>
                        <a:rPr kumimoji="1" lang="ja-JP" altLang="en-US" sz="1200" dirty="0" smtClean="0">
                          <a:latin typeface="Arial" panose="020B0604020202020204" pitchFamily="34" charset="0"/>
                          <a:ea typeface="HG丸ｺﾞｼｯｸM-PRO" panose="020F0600000000000000" pitchFamily="50" charset="-128"/>
                          <a:cs typeface="Arial" panose="020B0604020202020204" pitchFamily="34" charset="0"/>
                        </a:rPr>
                        <a:t>○</a:t>
                      </a:r>
                      <a:endParaRPr kumimoji="1" lang="ja-JP" altLang="en-US" sz="1200" dirty="0">
                        <a:latin typeface="Arial" panose="020B0604020202020204" pitchFamily="34" charset="0"/>
                        <a:ea typeface="HG丸ｺﾞｼｯｸM-PRO" panose="020F0600000000000000" pitchFamily="50" charset="-128"/>
                        <a:cs typeface="Arial" panose="020B0604020202020204" pitchFamily="34" charset="0"/>
                      </a:endParaRP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044607430"/>
                  </a:ext>
                </a:extLst>
              </a:tr>
            </a:tbl>
          </a:graphicData>
        </a:graphic>
      </p:graphicFrame>
      <p:sp>
        <p:nvSpPr>
          <p:cNvPr id="6" name="テキスト ボックス 5"/>
          <p:cNvSpPr txBox="1"/>
          <p:nvPr/>
        </p:nvSpPr>
        <p:spPr>
          <a:xfrm>
            <a:off x="6876442" y="276195"/>
            <a:ext cx="391454" cy="400110"/>
          </a:xfrm>
          <a:prstGeom prst="rect">
            <a:avLst/>
          </a:prstGeom>
          <a:solidFill>
            <a:schemeClr val="accent2"/>
          </a:solidFill>
          <a:effectLst>
            <a:outerShdw blurRad="50800" dist="76200" dir="2700000" algn="tl" rotWithShape="0">
              <a:prstClr val="black">
                <a:alpha val="40000"/>
              </a:prstClr>
            </a:outerShdw>
          </a:effectLst>
        </p:spPr>
        <p:txBody>
          <a:bodyPr wrap="none" rtlCol="0">
            <a:spAutoFit/>
          </a:bodyPr>
          <a:lstStyle/>
          <a:p>
            <a:r>
              <a:rPr kumimoji="1" lang="en-US" altLang="ja-JP" sz="2000" dirty="0" smtClean="0">
                <a:solidFill>
                  <a:schemeClr val="bg1"/>
                </a:solidFill>
                <a:latin typeface="HG丸ｺﾞｼｯｸM-PRO" panose="020F0600000000000000" pitchFamily="50" charset="-128"/>
                <a:ea typeface="HG丸ｺﾞｼｯｸM-PRO" panose="020F0600000000000000" pitchFamily="50" charset="-128"/>
              </a:rPr>
              <a:t>D</a:t>
            </a:r>
            <a:endParaRPr kumimoji="1" lang="ja-JP" altLang="en-US" sz="2000" dirty="0" smtClean="0">
              <a:solidFill>
                <a:schemeClr val="bg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863214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smtClean="0"/>
              <a:t> 要因分析</a:t>
            </a:r>
            <a:endParaRPr kumimoji="1" lang="ja-JP" altLang="en-US" dirty="0"/>
          </a:p>
        </p:txBody>
      </p:sp>
      <p:sp>
        <p:nvSpPr>
          <p:cNvPr id="3" name="フッター プレースホルダー 2"/>
          <p:cNvSpPr>
            <a:spLocks noGrp="1"/>
          </p:cNvSpPr>
          <p:nvPr>
            <p:ph type="ftr" sz="quarter" idx="11"/>
          </p:nvPr>
        </p:nvSpPr>
        <p:spPr/>
        <p:txBody>
          <a:bodyPr/>
          <a:lstStyle/>
          <a:p>
            <a:r>
              <a:rPr lang="en-US" altLang="ja-JP" dirty="0" smtClean="0"/>
              <a:t>©</a:t>
            </a:r>
            <a:r>
              <a:rPr lang="ja-JP" altLang="en-US" dirty="0" smtClean="0"/>
              <a:t> </a:t>
            </a:r>
            <a:r>
              <a:rPr lang="en-US" altLang="ja-JP" dirty="0" smtClean="0"/>
              <a:t>2018</a:t>
            </a:r>
            <a:r>
              <a:rPr lang="ja-JP" altLang="en-US" dirty="0" smtClean="0"/>
              <a:t> </a:t>
            </a:r>
            <a:r>
              <a:rPr lang="en-US" altLang="ja-JP" dirty="0" err="1" smtClean="0"/>
              <a:t>Primagest</a:t>
            </a:r>
            <a:r>
              <a:rPr lang="en-US" altLang="ja-JP" dirty="0" smtClean="0"/>
              <a:t>, Inc.</a:t>
            </a:r>
            <a:r>
              <a:rPr lang="ja-JP" altLang="en-US" dirty="0" smtClean="0"/>
              <a:t> </a:t>
            </a:r>
            <a:r>
              <a:rPr lang="en-US" altLang="ja-JP" dirty="0" smtClean="0"/>
              <a:t>All</a:t>
            </a:r>
            <a:r>
              <a:rPr lang="ja-JP" altLang="en-US" dirty="0" smtClean="0"/>
              <a:t> </a:t>
            </a:r>
            <a:r>
              <a:rPr lang="en-US" altLang="ja-JP" dirty="0" smtClean="0"/>
              <a:t>rights</a:t>
            </a:r>
            <a:r>
              <a:rPr lang="ja-JP" altLang="en-US" dirty="0" smtClean="0"/>
              <a:t> </a:t>
            </a:r>
            <a:r>
              <a:rPr lang="en-US" altLang="ja-JP" dirty="0" smtClean="0"/>
              <a:t>reserved</a:t>
            </a:r>
            <a:endParaRPr lang="ja-JP" altLang="en-US" dirty="0"/>
          </a:p>
        </p:txBody>
      </p:sp>
      <p:sp>
        <p:nvSpPr>
          <p:cNvPr id="4" name="スライド番号プレースホルダー 3"/>
          <p:cNvSpPr>
            <a:spLocks noGrp="1"/>
          </p:cNvSpPr>
          <p:nvPr>
            <p:ph type="sldNum" sz="quarter" idx="12"/>
          </p:nvPr>
        </p:nvSpPr>
        <p:spPr/>
        <p:txBody>
          <a:bodyPr/>
          <a:lstStyle/>
          <a:p>
            <a:fld id="{67A8FEA0-19F5-4513-A0C9-59C5EE52ABEB}" type="slidenum">
              <a:rPr kumimoji="1" lang="ja-JP" altLang="en-US" smtClean="0"/>
              <a:t>4</a:t>
            </a:fld>
            <a:endParaRPr kumimoji="1" lang="ja-JP" altLang="en-US"/>
          </a:p>
        </p:txBody>
      </p:sp>
      <p:sp>
        <p:nvSpPr>
          <p:cNvPr id="5" name="テキスト ボックス 4"/>
          <p:cNvSpPr txBox="1"/>
          <p:nvPr/>
        </p:nvSpPr>
        <p:spPr>
          <a:xfrm>
            <a:off x="6876442" y="262107"/>
            <a:ext cx="385042" cy="400110"/>
          </a:xfrm>
          <a:prstGeom prst="rect">
            <a:avLst/>
          </a:prstGeom>
          <a:solidFill>
            <a:srgbClr val="C00000"/>
          </a:solidFill>
          <a:effectLst>
            <a:outerShdw blurRad="50800" dist="76200" dir="2700000" algn="tl" rotWithShape="0">
              <a:prstClr val="black">
                <a:alpha val="40000"/>
              </a:prstClr>
            </a:outerShdw>
          </a:effectLst>
        </p:spPr>
        <p:txBody>
          <a:bodyPr wrap="none" rtlCol="0">
            <a:spAutoFit/>
          </a:bodyPr>
          <a:lstStyle/>
          <a:p>
            <a:r>
              <a:rPr kumimoji="1" lang="en-US" altLang="ja-JP" sz="2000" dirty="0" smtClean="0">
                <a:solidFill>
                  <a:schemeClr val="bg1"/>
                </a:solidFill>
                <a:latin typeface="HG丸ｺﾞｼｯｸM-PRO" panose="020F0600000000000000" pitchFamily="50" charset="-128"/>
                <a:ea typeface="HG丸ｺﾞｼｯｸM-PRO" panose="020F0600000000000000" pitchFamily="50" charset="-128"/>
              </a:rPr>
              <a:t>C</a:t>
            </a:r>
            <a:endParaRPr kumimoji="1" lang="ja-JP" altLang="en-US" sz="2000" dirty="0" smtClean="0">
              <a:solidFill>
                <a:schemeClr val="bg1"/>
              </a:solidFill>
              <a:latin typeface="HG丸ｺﾞｼｯｸM-PRO" panose="020F0600000000000000" pitchFamily="50" charset="-128"/>
              <a:ea typeface="HG丸ｺﾞｼｯｸM-PRO" panose="020F0600000000000000" pitchFamily="50" charset="-128"/>
            </a:endParaRPr>
          </a:p>
        </p:txBody>
      </p:sp>
      <p:sp>
        <p:nvSpPr>
          <p:cNvPr id="7" name="テキスト ボックス 6"/>
          <p:cNvSpPr txBox="1"/>
          <p:nvPr/>
        </p:nvSpPr>
        <p:spPr>
          <a:xfrm>
            <a:off x="252000" y="810546"/>
            <a:ext cx="4104000" cy="400110"/>
          </a:xfrm>
          <a:prstGeom prst="rect">
            <a:avLst/>
          </a:prstGeom>
          <a:solidFill>
            <a:srgbClr val="C00000"/>
          </a:solidFill>
          <a:effectLst>
            <a:outerShdw blurRad="50800" dist="88900" dir="2700000" algn="tl" rotWithShape="0">
              <a:prstClr val="black">
                <a:alpha val="40000"/>
              </a:prstClr>
            </a:outerShdw>
          </a:effectLst>
        </p:spPr>
        <p:txBody>
          <a:bodyPr wrap="square" rtlCol="0">
            <a:spAutoFit/>
          </a:bodyPr>
          <a:lstStyle/>
          <a:p>
            <a:r>
              <a:rPr kumimoji="1" lang="ja-JP" altLang="en-US" sz="2000" dirty="0" smtClean="0">
                <a:solidFill>
                  <a:schemeClr val="bg1"/>
                </a:solidFill>
                <a:latin typeface="HG丸ｺﾞｼｯｸM-PRO" panose="020F0600000000000000" pitchFamily="50" charset="-128"/>
                <a:ea typeface="HG丸ｺﾞｼｯｸM-PRO" panose="020F0600000000000000" pitchFamily="50" charset="-128"/>
              </a:rPr>
              <a:t>結果から分かったこと</a:t>
            </a:r>
            <a:endParaRPr kumimoji="1" lang="en-US" altLang="ja-JP" sz="2000" dirty="0" smtClean="0">
              <a:solidFill>
                <a:schemeClr val="bg1"/>
              </a:solidFill>
              <a:latin typeface="HG丸ｺﾞｼｯｸM-PRO" panose="020F0600000000000000" pitchFamily="50" charset="-128"/>
              <a:ea typeface="HG丸ｺﾞｼｯｸM-PRO" panose="020F0600000000000000" pitchFamily="50" charset="-128"/>
            </a:endParaRPr>
          </a:p>
        </p:txBody>
      </p:sp>
      <p:sp>
        <p:nvSpPr>
          <p:cNvPr id="8" name="テキスト ボックス 7"/>
          <p:cNvSpPr txBox="1"/>
          <p:nvPr/>
        </p:nvSpPr>
        <p:spPr>
          <a:xfrm>
            <a:off x="4788000" y="810546"/>
            <a:ext cx="4104000" cy="400110"/>
          </a:xfrm>
          <a:prstGeom prst="rect">
            <a:avLst/>
          </a:prstGeom>
          <a:solidFill>
            <a:srgbClr val="C00000"/>
          </a:solidFill>
          <a:effectLst>
            <a:outerShdw blurRad="50800" dist="88900" dir="2700000" algn="tl" rotWithShape="0">
              <a:prstClr val="black">
                <a:alpha val="40000"/>
              </a:prstClr>
            </a:outerShdw>
          </a:effectLst>
        </p:spPr>
        <p:txBody>
          <a:bodyPr wrap="square" rtlCol="0">
            <a:spAutoFit/>
          </a:bodyPr>
          <a:lstStyle/>
          <a:p>
            <a:r>
              <a:rPr kumimoji="1" lang="ja-JP" altLang="en-US" sz="2000" dirty="0" smtClean="0">
                <a:solidFill>
                  <a:schemeClr val="bg1"/>
                </a:solidFill>
                <a:latin typeface="HG丸ｺﾞｼｯｸM-PRO" panose="020F0600000000000000" pitchFamily="50" charset="-128"/>
                <a:ea typeface="HG丸ｺﾞｼｯｸM-PRO" panose="020F0600000000000000" pitchFamily="50" charset="-128"/>
              </a:rPr>
              <a:t>その結果となった要因分析</a:t>
            </a:r>
            <a:endParaRPr kumimoji="1" lang="en-US" altLang="ja-JP" sz="2000" dirty="0" smtClean="0">
              <a:solidFill>
                <a:schemeClr val="bg1"/>
              </a:solidFill>
              <a:latin typeface="HG丸ｺﾞｼｯｸM-PRO" panose="020F0600000000000000" pitchFamily="50" charset="-128"/>
              <a:ea typeface="HG丸ｺﾞｼｯｸM-PRO" panose="020F0600000000000000" pitchFamily="50" charset="-128"/>
            </a:endParaRPr>
          </a:p>
        </p:txBody>
      </p:sp>
      <p:sp>
        <p:nvSpPr>
          <p:cNvPr id="9" name="右矢印 8"/>
          <p:cNvSpPr/>
          <p:nvPr/>
        </p:nvSpPr>
        <p:spPr>
          <a:xfrm>
            <a:off x="4428000" y="830601"/>
            <a:ext cx="288000" cy="360000"/>
          </a:xfrm>
          <a:prstGeom prst="rightArrow">
            <a:avLst/>
          </a:prstGeom>
          <a:solidFill>
            <a:srgbClr val="C0000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2000" y="1341000"/>
            <a:ext cx="8802410" cy="5262979"/>
          </a:xfrm>
          <a:prstGeom prst="rect">
            <a:avLst/>
          </a:prstGeom>
          <a:noFill/>
        </p:spPr>
        <p:txBody>
          <a:bodyPr wrap="none" rtlCol="0">
            <a:spAutoFit/>
          </a:bodyPr>
          <a:lstStyle/>
          <a:p>
            <a:pPr>
              <a:defRPr/>
            </a:pP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■人材</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育成</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確保＆</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推進体制</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構築（ソリューション開発本部：大原さん→</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AIB</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綿貫）</a:t>
            </a:r>
            <a:endPar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a:defRPr/>
            </a:pPr>
            <a:r>
              <a:rPr kumimoji="1" lang="ja-JP" altLang="en-US" sz="1400" dirty="0" smtClean="0">
                <a:latin typeface="Meiryo UI" panose="020B0604030504040204" pitchFamily="50" charset="-128"/>
                <a:ea typeface="Meiryo UI" panose="020B0604030504040204" pitchFamily="50" charset="-128"/>
              </a:rPr>
              <a:t>　</a:t>
            </a:r>
            <a:r>
              <a:rPr kumimoji="1" lang="en-US" altLang="ja-JP" sz="1400" dirty="0" smtClean="0">
                <a:latin typeface="Meiryo UI" panose="020B0604030504040204" pitchFamily="50" charset="-128"/>
                <a:ea typeface="Meiryo UI" panose="020B0604030504040204" pitchFamily="50" charset="-128"/>
              </a:rPr>
              <a:t>1.</a:t>
            </a:r>
            <a:r>
              <a:rPr kumimoji="1" lang="ja-JP" altLang="en-US" sz="1400" dirty="0" smtClean="0">
                <a:latin typeface="Meiryo UI" panose="020B0604030504040204" pitchFamily="50" charset="-128"/>
                <a:ea typeface="Meiryo UI" panose="020B0604030504040204" pitchFamily="50" charset="-128"/>
              </a:rPr>
              <a:t>推進体制構築</a:t>
            </a:r>
            <a:endParaRPr kumimoji="1" lang="en-US" altLang="ja-JP" sz="1400" dirty="0" smtClean="0">
              <a:latin typeface="Meiryo UI" panose="020B0604030504040204" pitchFamily="50" charset="-128"/>
              <a:ea typeface="Meiryo UI" panose="020B0604030504040204" pitchFamily="50" charset="-128"/>
            </a:endParaRPr>
          </a:p>
          <a:p>
            <a:pPr>
              <a:defRPr/>
            </a:pPr>
            <a:r>
              <a:rPr kumimoji="1" lang="ja-JP" altLang="en-US" sz="1400" dirty="0">
                <a:latin typeface="Meiryo UI" panose="020B0604030504040204" pitchFamily="50" charset="-128"/>
                <a:ea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rPr>
              <a:t>　</a:t>
            </a:r>
            <a:r>
              <a:rPr kumimoji="1" lang="en-US" altLang="ja-JP" sz="1400" dirty="0" smtClean="0">
                <a:latin typeface="Meiryo UI" panose="020B0604030504040204" pitchFamily="50" charset="-128"/>
                <a:ea typeface="Meiryo UI" panose="020B0604030504040204" pitchFamily="50" charset="-128"/>
              </a:rPr>
              <a:t>2018</a:t>
            </a:r>
            <a:r>
              <a:rPr kumimoji="1" lang="ja-JP" altLang="en-US" sz="1400" dirty="0" smtClean="0">
                <a:latin typeface="Meiryo UI" panose="020B0604030504040204" pitchFamily="50" charset="-128"/>
                <a:ea typeface="Meiryo UI" panose="020B0604030504040204" pitchFamily="50" charset="-128"/>
              </a:rPr>
              <a:t>年度、推進体制の確立は完了したが、</a:t>
            </a:r>
            <a:r>
              <a:rPr kumimoji="1" lang="en-US" altLang="ja-JP" sz="1400" dirty="0" smtClean="0">
                <a:latin typeface="Meiryo UI" panose="020B0604030504040204" pitchFamily="50" charset="-128"/>
                <a:ea typeface="Meiryo UI" panose="020B0604030504040204" pitchFamily="50" charset="-128"/>
              </a:rPr>
              <a:t>2019</a:t>
            </a:r>
            <a:r>
              <a:rPr kumimoji="1" lang="ja-JP" altLang="en-US" sz="1400" dirty="0" smtClean="0">
                <a:latin typeface="Meiryo UI" panose="020B0604030504040204" pitchFamily="50" charset="-128"/>
                <a:ea typeface="Meiryo UI" panose="020B0604030504040204" pitchFamily="50" charset="-128"/>
              </a:rPr>
              <a:t>年度以降の</a:t>
            </a:r>
            <a:r>
              <a:rPr kumimoji="1" lang="en-US" altLang="ja-JP" sz="1400" dirty="0" smtClean="0">
                <a:latin typeface="Meiryo UI" panose="020B0604030504040204" pitchFamily="50" charset="-128"/>
                <a:ea typeface="Meiryo UI" panose="020B0604030504040204" pitchFamily="50" charset="-128"/>
              </a:rPr>
              <a:t>PGI,AI</a:t>
            </a:r>
            <a:r>
              <a:rPr kumimoji="1" lang="ja-JP" altLang="en-US" sz="1400" dirty="0" smtClean="0">
                <a:latin typeface="Meiryo UI" panose="020B0604030504040204" pitchFamily="50" charset="-128"/>
                <a:ea typeface="Meiryo UI" panose="020B0604030504040204" pitchFamily="50" charset="-128"/>
              </a:rPr>
              <a:t>事業貢献</a:t>
            </a:r>
            <a:r>
              <a:rPr kumimoji="1" lang="en-US" altLang="ja-JP" sz="1400" dirty="0" smtClean="0">
                <a:latin typeface="Meiryo UI" panose="020B0604030504040204" pitchFamily="50" charset="-128"/>
                <a:ea typeface="Meiryo UI" panose="020B0604030504040204" pitchFamily="50" charset="-128"/>
              </a:rPr>
              <a:t>(AI-OCR</a:t>
            </a:r>
            <a:r>
              <a:rPr kumimoji="1" lang="ja-JP" altLang="en-US" sz="1400" dirty="0" smtClean="0">
                <a:latin typeface="Meiryo UI" panose="020B0604030504040204" pitchFamily="50" charset="-128"/>
                <a:ea typeface="Meiryo UI" panose="020B0604030504040204" pitchFamily="50" charset="-128"/>
              </a:rPr>
              <a:t>以外</a:t>
            </a:r>
            <a:r>
              <a:rPr kumimoji="1" lang="en-US" altLang="ja-JP" sz="1400" dirty="0" smtClean="0">
                <a:latin typeface="Meiryo UI" panose="020B0604030504040204" pitchFamily="50" charset="-128"/>
                <a:ea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rPr>
              <a:t>の</a:t>
            </a:r>
            <a:endParaRPr kumimoji="1" lang="en-US" altLang="ja-JP" sz="1400" dirty="0" smtClean="0">
              <a:latin typeface="Meiryo UI" panose="020B0604030504040204" pitchFamily="50" charset="-128"/>
              <a:ea typeface="Meiryo UI" panose="020B0604030504040204" pitchFamily="50" charset="-128"/>
            </a:endParaRPr>
          </a:p>
          <a:p>
            <a:pPr>
              <a:defRPr/>
            </a:pPr>
            <a:r>
              <a:rPr kumimoji="1" lang="ja-JP" altLang="en-US" sz="1400" dirty="0">
                <a:latin typeface="Meiryo UI" panose="020B0604030504040204" pitchFamily="50" charset="-128"/>
                <a:ea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rPr>
              <a:t>　ための組織編制構築が必要である。</a:t>
            </a:r>
            <a:r>
              <a:rPr kumimoji="1" lang="en-US" altLang="ja-JP" sz="1400" dirty="0" smtClean="0">
                <a:latin typeface="Meiryo UI" panose="020B0604030504040204" pitchFamily="50" charset="-128"/>
                <a:ea typeface="Meiryo UI" panose="020B0604030504040204" pitchFamily="50" charset="-128"/>
              </a:rPr>
              <a:t>2019</a:t>
            </a:r>
            <a:r>
              <a:rPr kumimoji="1" lang="ja-JP" altLang="en-US" sz="1400" dirty="0" smtClean="0">
                <a:latin typeface="Meiryo UI" panose="020B0604030504040204" pitchFamily="50" charset="-128"/>
                <a:ea typeface="Meiryo UI" panose="020B0604030504040204" pitchFamily="50" charset="-128"/>
              </a:rPr>
              <a:t>年度は、以下の</a:t>
            </a:r>
            <a:r>
              <a:rPr kumimoji="1" lang="en-US" altLang="ja-JP" sz="1400" dirty="0" smtClean="0">
                <a:latin typeface="Meiryo UI" panose="020B0604030504040204" pitchFamily="50" charset="-128"/>
                <a:ea typeface="Meiryo UI" panose="020B0604030504040204" pitchFamily="50" charset="-128"/>
              </a:rPr>
              <a:t>2</a:t>
            </a:r>
            <a:r>
              <a:rPr kumimoji="1" lang="ja-JP" altLang="en-US" sz="1400" dirty="0" smtClean="0">
                <a:latin typeface="Meiryo UI" panose="020B0604030504040204" pitchFamily="50" charset="-128"/>
                <a:ea typeface="Meiryo UI" panose="020B0604030504040204" pitchFamily="50" charset="-128"/>
              </a:rPr>
              <a:t>課体制で</a:t>
            </a:r>
            <a:r>
              <a:rPr kumimoji="1" lang="en-US" altLang="ja-JP" sz="1400" dirty="0" smtClean="0">
                <a:latin typeface="Meiryo UI" panose="020B0604030504040204" pitchFamily="50" charset="-128"/>
                <a:ea typeface="Meiryo UI" panose="020B0604030504040204" pitchFamily="50" charset="-128"/>
              </a:rPr>
              <a:t>PGI</a:t>
            </a:r>
            <a:r>
              <a:rPr kumimoji="1" lang="ja-JP" altLang="en-US" sz="1400" dirty="0" smtClean="0">
                <a:latin typeface="Meiryo UI" panose="020B0604030504040204" pitchFamily="50" charset="-128"/>
                <a:ea typeface="Meiryo UI" panose="020B0604030504040204" pitchFamily="50" charset="-128"/>
              </a:rPr>
              <a:t>事業貢献を計画する。</a:t>
            </a:r>
            <a:endParaRPr kumimoji="1" lang="en-US" altLang="ja-JP" sz="1400" dirty="0" smtClean="0">
              <a:latin typeface="Meiryo UI" panose="020B0604030504040204" pitchFamily="50" charset="-128"/>
              <a:ea typeface="Meiryo UI" panose="020B0604030504040204" pitchFamily="50" charset="-128"/>
            </a:endParaRPr>
          </a:p>
          <a:p>
            <a:pPr>
              <a:defRPr/>
            </a:pPr>
            <a:r>
              <a:rPr kumimoji="1" lang="ja-JP" altLang="en-US" sz="1400" dirty="0" smtClean="0">
                <a:latin typeface="Meiryo UI" panose="020B0604030504040204" pitchFamily="50" charset="-128"/>
                <a:ea typeface="Meiryo UI" panose="020B0604030504040204" pitchFamily="50" charset="-128"/>
              </a:rPr>
              <a:t>　　</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t>
            </a:r>
            <a:r>
              <a:rPr kumimoji="1" lang="en-US" altLang="ja-JP"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AI</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ソリューション開発課</a:t>
            </a:r>
            <a:r>
              <a:rPr kumimoji="1" lang="en-US" altLang="ja-JP"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	</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t>
            </a:r>
            <a:r>
              <a:rPr kumimoji="1" lang="en-US" altLang="ja-JP"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AI</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ソリューション</a:t>
            </a:r>
            <a:r>
              <a:rPr kumimoji="1" lang="en-US" altLang="ja-JP"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(AI-OCR</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含</a:t>
            </a:r>
            <a:r>
              <a:rPr kumimoji="1" lang="en-US" altLang="ja-JP"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企画および、開発を担う</a:t>
            </a:r>
            <a:endParaRPr kumimoji="1" lang="en-US" altLang="ja-JP"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defRPr/>
            </a:pPr>
            <a:r>
              <a:rPr kumimoji="1" lang="ja-JP" altLang="en-US" sz="1400" b="1" dirty="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　</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　・</a:t>
            </a:r>
            <a:r>
              <a:rPr kumimoji="1" lang="en-US" altLang="ja-JP"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AI</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ビジネス企画課</a:t>
            </a:r>
            <a:r>
              <a:rPr kumimoji="1" lang="en-US" altLang="ja-JP"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		</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t>
            </a:r>
            <a:r>
              <a:rPr kumimoji="1" lang="en-US" altLang="ja-JP"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AI</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ソリューション企画および、拡販、さらに全社営業支援</a:t>
            </a:r>
            <a:r>
              <a:rPr kumimoji="1" lang="en-US" altLang="ja-JP"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(AI</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提案支援</a:t>
            </a:r>
            <a:r>
              <a:rPr kumimoji="1" lang="en-US" altLang="ja-JP"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を担う</a:t>
            </a:r>
            <a:endParaRPr kumimoji="1" lang="en-US" altLang="ja-JP"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defRPr/>
            </a:pPr>
            <a:r>
              <a:rPr kumimoji="1" lang="ja-JP" altLang="en-US" sz="1400" dirty="0" smtClean="0">
                <a:latin typeface="Meiryo UI" panose="020B0604030504040204" pitchFamily="50" charset="-128"/>
                <a:ea typeface="Meiryo UI" panose="020B0604030504040204" pitchFamily="50" charset="-128"/>
              </a:rPr>
              <a:t>　</a:t>
            </a:r>
            <a:r>
              <a:rPr kumimoji="1" lang="en-US" altLang="ja-JP" sz="1400" dirty="0" smtClean="0">
                <a:latin typeface="Meiryo UI" panose="020B0604030504040204" pitchFamily="50" charset="-128"/>
                <a:ea typeface="Meiryo UI" panose="020B0604030504040204" pitchFamily="50" charset="-128"/>
              </a:rPr>
              <a:t>2.</a:t>
            </a:r>
            <a:r>
              <a:rPr kumimoji="1" lang="ja-JP" altLang="en-US" sz="1400" dirty="0" smtClean="0">
                <a:latin typeface="Meiryo UI" panose="020B0604030504040204" pitchFamily="50" charset="-128"/>
                <a:ea typeface="Meiryo UI" panose="020B0604030504040204" pitchFamily="50" charset="-128"/>
              </a:rPr>
              <a:t>人材育成</a:t>
            </a:r>
            <a:r>
              <a:rPr kumimoji="1" lang="en-US" altLang="ja-JP" sz="1400" dirty="0" smtClean="0">
                <a:latin typeface="Meiryo UI" panose="020B0604030504040204" pitchFamily="50" charset="-128"/>
                <a:ea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rPr>
              <a:t>確保</a:t>
            </a:r>
            <a:endParaRPr kumimoji="1" lang="en-US" altLang="ja-JP" sz="1400" dirty="0" smtClean="0">
              <a:latin typeface="Meiryo UI" panose="020B0604030504040204" pitchFamily="50" charset="-128"/>
              <a:ea typeface="Meiryo UI" panose="020B0604030504040204" pitchFamily="50" charset="-128"/>
            </a:endParaRPr>
          </a:p>
          <a:p>
            <a:pPr>
              <a:defRPr/>
            </a:pPr>
            <a:r>
              <a:rPr kumimoji="1" lang="ja-JP" altLang="en-US" sz="1400" dirty="0">
                <a:latin typeface="Meiryo UI" panose="020B0604030504040204" pitchFamily="50" charset="-128"/>
                <a:ea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rPr>
              <a:t>　メンバーに対する</a:t>
            </a:r>
            <a:r>
              <a:rPr kumimoji="1" lang="en-US" altLang="ja-JP" sz="1400" dirty="0" smtClean="0">
                <a:latin typeface="Meiryo UI" panose="020B0604030504040204" pitchFamily="50" charset="-128"/>
                <a:ea typeface="Meiryo UI" panose="020B0604030504040204" pitchFamily="50" charset="-128"/>
              </a:rPr>
              <a:t>AI</a:t>
            </a:r>
            <a:r>
              <a:rPr kumimoji="1" lang="ja-JP" altLang="en-US" sz="1400" dirty="0" smtClean="0">
                <a:latin typeface="Meiryo UI" panose="020B0604030504040204" pitchFamily="50" charset="-128"/>
                <a:ea typeface="Meiryo UI" panose="020B0604030504040204" pitchFamily="50" charset="-128"/>
              </a:rPr>
              <a:t>技術教育は順調である、要因としては、教育環境が整備されていたこと</a:t>
            </a:r>
            <a:r>
              <a:rPr kumimoji="1" lang="en-US" altLang="ja-JP" sz="1400" dirty="0" smtClean="0">
                <a:latin typeface="Meiryo UI" panose="020B0604030504040204" pitchFamily="50" charset="-128"/>
                <a:ea typeface="Meiryo UI" panose="020B0604030504040204" pitchFamily="50" charset="-128"/>
              </a:rPr>
              <a:t>(On-line</a:t>
            </a:r>
            <a:r>
              <a:rPr kumimoji="1" lang="ja-JP" altLang="en-US" sz="1400" dirty="0" smtClean="0">
                <a:latin typeface="Meiryo UI" panose="020B0604030504040204" pitchFamily="50" charset="-128"/>
                <a:ea typeface="Meiryo UI" panose="020B0604030504040204" pitchFamily="50" charset="-128"/>
              </a:rPr>
              <a:t>学習、</a:t>
            </a:r>
            <a:endParaRPr kumimoji="1" lang="en-US" altLang="ja-JP" sz="1400" dirty="0" smtClean="0">
              <a:latin typeface="Meiryo UI" panose="020B0604030504040204" pitchFamily="50" charset="-128"/>
              <a:ea typeface="Meiryo UI" panose="020B0604030504040204" pitchFamily="50" charset="-128"/>
            </a:endParaRPr>
          </a:p>
          <a:p>
            <a:pPr>
              <a:defRPr/>
            </a:pPr>
            <a:r>
              <a:rPr kumimoji="1" lang="ja-JP" altLang="en-US" sz="1400" dirty="0">
                <a:latin typeface="Meiryo UI" panose="020B0604030504040204" pitchFamily="50" charset="-128"/>
                <a:ea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rPr>
              <a:t>　経験者</a:t>
            </a:r>
            <a:r>
              <a:rPr kumimoji="1" lang="en-US" altLang="ja-JP" sz="1400" dirty="0" smtClean="0">
                <a:latin typeface="Meiryo UI" panose="020B0604030504040204" pitchFamily="50" charset="-128"/>
                <a:ea typeface="Meiryo UI" panose="020B0604030504040204" pitchFamily="50" charset="-128"/>
              </a:rPr>
              <a:t>(AI</a:t>
            </a:r>
            <a:r>
              <a:rPr kumimoji="1" lang="ja-JP" altLang="en-US" sz="1400" dirty="0" smtClean="0">
                <a:latin typeface="Meiryo UI" panose="020B0604030504040204" pitchFamily="50" charset="-128"/>
                <a:ea typeface="Meiryo UI" panose="020B0604030504040204" pitchFamily="50" charset="-128"/>
              </a:rPr>
              <a:t>研究開発経験者</a:t>
            </a:r>
            <a:r>
              <a:rPr kumimoji="1" lang="en-US" altLang="ja-JP" sz="1400" dirty="0" smtClean="0">
                <a:latin typeface="Meiryo UI" panose="020B0604030504040204" pitchFamily="50" charset="-128"/>
                <a:ea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rPr>
              <a:t>からの</a:t>
            </a:r>
            <a:r>
              <a:rPr kumimoji="1" lang="en-US" altLang="ja-JP" sz="1400" dirty="0" smtClean="0">
                <a:latin typeface="Meiryo UI" panose="020B0604030504040204" pitchFamily="50" charset="-128"/>
                <a:ea typeface="Meiryo UI" panose="020B0604030504040204" pitchFamily="50" charset="-128"/>
              </a:rPr>
              <a:t>OJT,</a:t>
            </a:r>
            <a:r>
              <a:rPr kumimoji="1" lang="ja-JP" altLang="en-US" sz="1400" dirty="0" smtClean="0">
                <a:latin typeface="Meiryo UI" panose="020B0604030504040204" pitchFamily="50" charset="-128"/>
                <a:ea typeface="Meiryo UI" panose="020B0604030504040204" pitchFamily="50" charset="-128"/>
              </a:rPr>
              <a:t> </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さらにメンバー自身の学習意欲が後押しとなり、予想よりも大分</a:t>
            </a:r>
            <a:endParaRPr kumimoji="1" lang="en-US" altLang="ja-JP"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defRPr/>
            </a:pPr>
            <a:r>
              <a:rPr kumimoji="1" lang="ja-JP" altLang="en-US" sz="1400" b="1" dirty="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　</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　早く、</a:t>
            </a:r>
            <a:r>
              <a:rPr kumimoji="1" lang="en-US" altLang="ja-JP"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AI-OCR(</a:t>
            </a:r>
            <a:r>
              <a:rPr kumimoji="1" lang="en-US" altLang="ja-JP" sz="1400" b="1" dirty="0" err="1"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PoC</a:t>
            </a:r>
            <a:r>
              <a:rPr kumimoji="1" lang="en-US" altLang="ja-JP"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が進捗している</a:t>
            </a:r>
            <a:r>
              <a:rPr kumimoji="1" lang="en-US" altLang="ja-JP"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現在、</a:t>
            </a:r>
            <a:r>
              <a:rPr kumimoji="1" lang="en-US" altLang="ja-JP" sz="1400" b="1" dirty="0" err="1"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PoC</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の域を超え、業務</a:t>
            </a:r>
            <a:r>
              <a:rPr kumimoji="1" lang="ja-JP" altLang="en-US" sz="1400" b="1" dirty="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投入</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ができる可能性が</a:t>
            </a:r>
            <a:r>
              <a:rPr kumimoji="1" lang="ja-JP" altLang="en-US" sz="1400" b="1" dirty="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高</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い）</a:t>
            </a:r>
            <a:endParaRPr kumimoji="1" lang="en-US" altLang="ja-JP"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defRPr/>
            </a:pPr>
            <a:endParaRPr kumimoji="1" lang="en-US" altLang="ja-JP" sz="1400" dirty="0">
              <a:latin typeface="Meiryo UI" panose="020B0604030504040204" pitchFamily="50" charset="-128"/>
              <a:ea typeface="Meiryo UI" panose="020B0604030504040204" pitchFamily="50" charset="-128"/>
            </a:endParaRPr>
          </a:p>
          <a:p>
            <a:pPr>
              <a:defRPr/>
            </a:pPr>
            <a:r>
              <a:rPr kumimoji="1" lang="ja-JP" altLang="en-US" sz="1400" dirty="0"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AI-OCR(POC</a:t>
            </a:r>
            <a:r>
              <a:rPr kumimoji="1" lang="ja-JP" altLang="en-US" sz="1400" dirty="0" smtClean="0">
                <a:latin typeface="Meiryo UI" panose="020B0604030504040204" pitchFamily="50" charset="-128"/>
                <a:ea typeface="Meiryo UI" panose="020B0604030504040204" pitchFamily="50" charset="-128"/>
              </a:rPr>
              <a:t>企画、実施</a:t>
            </a:r>
            <a:r>
              <a:rPr kumimoji="1" lang="en-US" altLang="ja-JP" sz="1400" dirty="0" smtClean="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 （ソリューション開発</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本部：大原</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さん→</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AIB</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：綿貫）</a:t>
            </a:r>
            <a:endParaRPr kumimoji="1" lang="en-US" altLang="ja-JP" sz="1400" dirty="0" smtClean="0">
              <a:latin typeface="Meiryo UI" panose="020B0604030504040204" pitchFamily="50" charset="-128"/>
              <a:ea typeface="Meiryo UI" panose="020B0604030504040204" pitchFamily="50" charset="-128"/>
            </a:endParaRPr>
          </a:p>
          <a:p>
            <a:pPr>
              <a:defRPr/>
            </a:pPr>
            <a:r>
              <a:rPr kumimoji="1" lang="ja-JP" altLang="en-US" sz="1400" dirty="0">
                <a:latin typeface="Meiryo UI" panose="020B0604030504040204" pitchFamily="50" charset="-128"/>
                <a:ea typeface="Meiryo UI" panose="020B0604030504040204" pitchFamily="50" charset="-128"/>
              </a:rPr>
              <a:t>　</a:t>
            </a:r>
            <a:r>
              <a:rPr kumimoji="1" lang="en-US" altLang="ja-JP" sz="1400" dirty="0" smtClean="0">
                <a:latin typeface="Meiryo UI" panose="020B0604030504040204" pitchFamily="50" charset="-128"/>
                <a:ea typeface="Meiryo UI" panose="020B0604030504040204" pitchFamily="50" charset="-128"/>
              </a:rPr>
              <a:t>2018</a:t>
            </a:r>
            <a:r>
              <a:rPr kumimoji="1" lang="ja-JP" altLang="en-US" sz="1400" dirty="0" smtClean="0">
                <a:latin typeface="Meiryo UI" panose="020B0604030504040204" pitchFamily="50" charset="-128"/>
                <a:ea typeface="Meiryo UI" panose="020B0604030504040204" pitchFamily="50" charset="-128"/>
              </a:rPr>
              <a:t>年度上期までに、どのような</a:t>
            </a:r>
            <a:r>
              <a:rPr kumimoji="1" lang="en-US" altLang="ja-JP" sz="1400" dirty="0" smtClean="0">
                <a:latin typeface="Meiryo UI" panose="020B0604030504040204" pitchFamily="50" charset="-128"/>
                <a:ea typeface="Meiryo UI" panose="020B0604030504040204" pitchFamily="50" charset="-128"/>
              </a:rPr>
              <a:t>AI</a:t>
            </a:r>
            <a:r>
              <a:rPr kumimoji="1" lang="ja-JP" altLang="en-US" sz="1400" dirty="0" smtClean="0">
                <a:latin typeface="Meiryo UI" panose="020B0604030504040204" pitchFamily="50" charset="-128"/>
                <a:ea typeface="Meiryo UI" panose="020B0604030504040204" pitchFamily="50" charset="-128"/>
              </a:rPr>
              <a:t>ソリューションを提供するかの製品戦略の合意をいただき、</a:t>
            </a:r>
            <a:r>
              <a:rPr kumimoji="1" lang="en-US" altLang="ja-JP" sz="1400" dirty="0" smtClean="0">
                <a:latin typeface="Meiryo UI" panose="020B0604030504040204" pitchFamily="50" charset="-128"/>
                <a:ea typeface="Meiryo UI" panose="020B0604030504040204" pitchFamily="50" charset="-128"/>
              </a:rPr>
              <a:t>AI-OCR</a:t>
            </a:r>
            <a:r>
              <a:rPr kumimoji="1" lang="ja-JP" altLang="en-US" sz="1400" dirty="0" smtClean="0">
                <a:latin typeface="Meiryo UI" panose="020B0604030504040204" pitchFamily="50" charset="-128"/>
                <a:ea typeface="Meiryo UI" panose="020B0604030504040204" pitchFamily="50" charset="-128"/>
              </a:rPr>
              <a:t>補完機能を</a:t>
            </a:r>
            <a:endParaRPr kumimoji="1" lang="en-US" altLang="ja-JP" sz="1400" dirty="0" smtClean="0">
              <a:latin typeface="Meiryo UI" panose="020B0604030504040204" pitchFamily="50" charset="-128"/>
              <a:ea typeface="Meiryo UI" panose="020B0604030504040204" pitchFamily="50" charset="-128"/>
            </a:endParaRPr>
          </a:p>
          <a:p>
            <a:pPr>
              <a:defRPr/>
            </a:pPr>
            <a:r>
              <a:rPr kumimoji="1" lang="ja-JP" altLang="en-US" sz="1400" dirty="0">
                <a:latin typeface="Meiryo UI" panose="020B0604030504040204" pitchFamily="50" charset="-128"/>
                <a:ea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rPr>
              <a:t>開発</a:t>
            </a:r>
            <a:r>
              <a:rPr kumimoji="1" lang="en-US" altLang="ja-JP" sz="1400" dirty="0" smtClean="0">
                <a:latin typeface="Meiryo UI" panose="020B0604030504040204" pitchFamily="50" charset="-128"/>
                <a:ea typeface="Meiryo UI" panose="020B0604030504040204" pitchFamily="50" charset="-128"/>
              </a:rPr>
              <a:t>(</a:t>
            </a:r>
            <a:r>
              <a:rPr kumimoji="1" lang="en-US" altLang="ja-JP" sz="1400" dirty="0" err="1" smtClean="0">
                <a:latin typeface="Meiryo UI" panose="020B0604030504040204" pitchFamily="50" charset="-128"/>
                <a:ea typeface="Meiryo UI" panose="020B0604030504040204" pitchFamily="50" charset="-128"/>
              </a:rPr>
              <a:t>PoC</a:t>
            </a:r>
            <a:r>
              <a:rPr kumimoji="1" lang="ja-JP" altLang="en-US" sz="1400" dirty="0" smtClean="0">
                <a:latin typeface="Meiryo UI" panose="020B0604030504040204" pitchFamily="50" charset="-128"/>
                <a:ea typeface="Meiryo UI" panose="020B0604030504040204" pitchFamily="50" charset="-128"/>
              </a:rPr>
              <a:t>実施</a:t>
            </a:r>
            <a:r>
              <a:rPr kumimoji="1" lang="en-US" altLang="ja-JP" sz="1400" dirty="0" smtClean="0">
                <a:latin typeface="Meiryo UI" panose="020B0604030504040204" pitchFamily="50" charset="-128"/>
                <a:ea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rPr>
              <a:t>することに決定、</a:t>
            </a:r>
            <a:r>
              <a:rPr kumimoji="1" lang="en-US" altLang="ja-JP" sz="1400" dirty="0" smtClean="0">
                <a:latin typeface="Meiryo UI" panose="020B0604030504040204" pitchFamily="50" charset="-128"/>
                <a:ea typeface="Meiryo UI" panose="020B0604030504040204" pitchFamily="50" charset="-128"/>
              </a:rPr>
              <a:t>SMTB</a:t>
            </a:r>
            <a:r>
              <a:rPr kumimoji="1" lang="ja-JP" altLang="en-US" sz="1400" dirty="0" smtClean="0">
                <a:latin typeface="Meiryo UI" panose="020B0604030504040204" pitchFamily="50" charset="-128"/>
                <a:ea typeface="Meiryo UI" panose="020B0604030504040204" pitchFamily="50" charset="-128"/>
              </a:rPr>
              <a:t>教育式贈与信託で利用している実帳票のご提供を受け、</a:t>
            </a:r>
            <a:r>
              <a:rPr kumimoji="1" lang="en-US" altLang="ja-JP" sz="1400" dirty="0" err="1" smtClean="0">
                <a:latin typeface="Meiryo UI" panose="020B0604030504040204" pitchFamily="50" charset="-128"/>
                <a:ea typeface="Meiryo UI" panose="020B0604030504040204" pitchFamily="50" charset="-128"/>
              </a:rPr>
              <a:t>PoC</a:t>
            </a:r>
            <a:r>
              <a:rPr kumimoji="1" lang="ja-JP" altLang="en-US" sz="1400" dirty="0" smtClean="0">
                <a:latin typeface="Meiryo UI" panose="020B0604030504040204" pitchFamily="50" charset="-128"/>
                <a:ea typeface="Meiryo UI" panose="020B0604030504040204" pitchFamily="50" charset="-128"/>
              </a:rPr>
              <a:t>を開始した。</a:t>
            </a:r>
            <a:endParaRPr kumimoji="1" lang="en-US" altLang="ja-JP" sz="1400" dirty="0" smtClean="0">
              <a:latin typeface="Meiryo UI" panose="020B0604030504040204" pitchFamily="50" charset="-128"/>
              <a:ea typeface="Meiryo UI" panose="020B0604030504040204" pitchFamily="50" charset="-128"/>
            </a:endParaRPr>
          </a:p>
          <a:p>
            <a:pPr>
              <a:defRPr/>
            </a:pPr>
            <a:r>
              <a:rPr kumimoji="1" lang="ja-JP" altLang="en-US" sz="1400" dirty="0">
                <a:latin typeface="Meiryo UI" panose="020B0604030504040204" pitchFamily="50" charset="-128"/>
                <a:ea typeface="Meiryo UI" panose="020B0604030504040204" pitchFamily="50" charset="-128"/>
              </a:rPr>
              <a:t>　</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現在は</a:t>
            </a:r>
            <a:r>
              <a:rPr kumimoji="1" lang="en-US" altLang="ja-JP" sz="1400" b="1" dirty="0" err="1"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PoC</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の範囲を</a:t>
            </a:r>
            <a:r>
              <a:rPr kumimoji="1" lang="ja-JP" altLang="en-US" sz="1400" b="1" dirty="0" smtClean="0">
                <a:solidFill>
                  <a:schemeClr val="tx2"/>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超えて、製品化</a:t>
            </a:r>
            <a:r>
              <a:rPr kumimoji="1" lang="en-US" altLang="ja-JP" sz="1400" b="1" dirty="0" smtClean="0">
                <a:solidFill>
                  <a:schemeClr val="tx2"/>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kumimoji="1" lang="ja-JP" altLang="en-US" sz="1400" b="1" dirty="0" smtClean="0">
                <a:solidFill>
                  <a:schemeClr val="tx2"/>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事業利用</a:t>
            </a:r>
            <a:r>
              <a:rPr kumimoji="1" lang="en-US" altLang="ja-JP" sz="1400" b="1" dirty="0" smtClean="0">
                <a:solidFill>
                  <a:schemeClr val="tx2"/>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kumimoji="1" lang="ja-JP" altLang="en-US" sz="1400" b="1" dirty="0" smtClean="0">
                <a:solidFill>
                  <a:schemeClr val="tx2"/>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の可能性が大きくなりつつある。要因は研究開発メンバー</a:t>
            </a:r>
            <a:endParaRPr kumimoji="1" lang="en-US" altLang="ja-JP" sz="1400" b="1" dirty="0" smtClean="0">
              <a:solidFill>
                <a:schemeClr val="tx2"/>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a:p>
            <a:pPr>
              <a:defRPr/>
            </a:pPr>
            <a:r>
              <a:rPr kumimoji="1" lang="ja-JP" altLang="en-US" sz="1400" b="1" dirty="0">
                <a:solidFill>
                  <a:schemeClr val="tx2"/>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　</a:t>
            </a:r>
            <a:r>
              <a:rPr kumimoji="1" lang="ja-JP" altLang="en-US" sz="1400" b="1" dirty="0" smtClean="0">
                <a:solidFill>
                  <a:schemeClr val="tx2"/>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の取組意欲・意識の高さに起因すると思われる。</a:t>
            </a:r>
            <a:endParaRPr kumimoji="1" lang="en-US" altLang="ja-JP" sz="1400" b="1" dirty="0" smtClean="0">
              <a:solidFill>
                <a:schemeClr val="tx2"/>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a:p>
            <a:pPr>
              <a:defRPr/>
            </a:pPr>
            <a:r>
              <a:rPr kumimoji="1" lang="ja-JP" altLang="en-US" sz="1400" dirty="0">
                <a:latin typeface="HG丸ｺﾞｼｯｸM-PRO" panose="020F0600000000000000" pitchFamily="50" charset="-128"/>
                <a:ea typeface="HG丸ｺﾞｼｯｸM-PRO" panose="020F0600000000000000" pitchFamily="50" charset="-128"/>
              </a:rPr>
              <a:t>　</a:t>
            </a:r>
            <a:r>
              <a:rPr kumimoji="1" lang="ja-JP" altLang="en-US" sz="1400" dirty="0" smtClean="0">
                <a:latin typeface="HG丸ｺﾞｼｯｸM-PRO" panose="020F0600000000000000" pitchFamily="50" charset="-128"/>
                <a:ea typeface="HG丸ｺﾞｼｯｸM-PRO" panose="020F0600000000000000" pitchFamily="50" charset="-128"/>
              </a:rPr>
              <a:t>しかし、製品化へ向けての完成度を高めるための課題</a:t>
            </a:r>
            <a:r>
              <a:rPr kumimoji="1" lang="en-US" altLang="ja-JP" sz="1400" dirty="0" smtClean="0">
                <a:latin typeface="HG丸ｺﾞｼｯｸM-PRO" panose="020F0600000000000000" pitchFamily="50" charset="-128"/>
                <a:ea typeface="HG丸ｺﾞｼｯｸM-PRO" panose="020F0600000000000000" pitchFamily="50" charset="-128"/>
              </a:rPr>
              <a:t>(</a:t>
            </a:r>
            <a:r>
              <a:rPr kumimoji="1" lang="ja-JP" altLang="en-US" sz="1400" dirty="0" smtClean="0">
                <a:latin typeface="HG丸ｺﾞｼｯｸM-PRO" panose="020F0600000000000000" pitchFamily="50" charset="-128"/>
                <a:ea typeface="HG丸ｺﾞｼｯｸM-PRO" panose="020F0600000000000000" pitchFamily="50" charset="-128"/>
              </a:rPr>
              <a:t>難題</a:t>
            </a:r>
            <a:r>
              <a:rPr kumimoji="1" lang="en-US" altLang="ja-JP" sz="1400" dirty="0" smtClean="0">
                <a:latin typeface="HG丸ｺﾞｼｯｸM-PRO" panose="020F0600000000000000" pitchFamily="50" charset="-128"/>
                <a:ea typeface="HG丸ｺﾞｼｯｸM-PRO" panose="020F0600000000000000" pitchFamily="50" charset="-128"/>
              </a:rPr>
              <a:t>)</a:t>
            </a:r>
            <a:r>
              <a:rPr kumimoji="1" lang="ja-JP" altLang="en-US" sz="1400" dirty="0" smtClean="0">
                <a:latin typeface="HG丸ｺﾞｼｯｸM-PRO" panose="020F0600000000000000" pitchFamily="50" charset="-128"/>
                <a:ea typeface="HG丸ｺﾞｼｯｸM-PRO" panose="020F0600000000000000" pitchFamily="50" charset="-128"/>
              </a:rPr>
              <a:t>が多く、開発が難航している。</a:t>
            </a:r>
            <a:endParaRPr kumimoji="1" lang="en-US" altLang="ja-JP" sz="1400" dirty="0" smtClean="0">
              <a:latin typeface="HG丸ｺﾞｼｯｸM-PRO" panose="020F0600000000000000" pitchFamily="50" charset="-128"/>
              <a:ea typeface="HG丸ｺﾞｼｯｸM-PRO" panose="020F0600000000000000" pitchFamily="50" charset="-128"/>
            </a:endParaRPr>
          </a:p>
          <a:p>
            <a:pPr>
              <a:defRPr/>
            </a:pPr>
            <a:r>
              <a:rPr kumimoji="1" lang="ja-JP" altLang="en-US" sz="1400" dirty="0">
                <a:latin typeface="HG丸ｺﾞｼｯｸM-PRO" panose="020F0600000000000000" pitchFamily="50" charset="-128"/>
                <a:ea typeface="HG丸ｺﾞｼｯｸM-PRO" panose="020F0600000000000000" pitchFamily="50" charset="-128"/>
              </a:rPr>
              <a:t>　</a:t>
            </a:r>
            <a:r>
              <a:rPr kumimoji="1" lang="ja-JP" altLang="en-US" sz="1400" dirty="0" smtClean="0">
                <a:latin typeface="HG丸ｺﾞｼｯｸM-PRO" panose="020F0600000000000000" pitchFamily="50" charset="-128"/>
                <a:ea typeface="HG丸ｺﾞｼｯｸM-PRO" panose="020F0600000000000000" pitchFamily="50" charset="-128"/>
              </a:rPr>
              <a:t>開発難航の局面を打開するため、</a:t>
            </a:r>
            <a:r>
              <a:rPr kumimoji="1" lang="en-US" altLang="ja-JP" sz="1400" dirty="0" smtClean="0">
                <a:latin typeface="HG丸ｺﾞｼｯｸM-PRO" panose="020F0600000000000000" pitchFamily="50" charset="-128"/>
                <a:ea typeface="HG丸ｺﾞｼｯｸM-PRO" panose="020F0600000000000000" pitchFamily="50" charset="-128"/>
              </a:rPr>
              <a:t>AI</a:t>
            </a:r>
            <a:r>
              <a:rPr kumimoji="1" lang="ja-JP" altLang="en-US" sz="1400" dirty="0" smtClean="0">
                <a:latin typeface="HG丸ｺﾞｼｯｸM-PRO" panose="020F0600000000000000" pitchFamily="50" charset="-128"/>
                <a:ea typeface="HG丸ｺﾞｼｯｸM-PRO" panose="020F0600000000000000" pitchFamily="50" charset="-128"/>
              </a:rPr>
              <a:t>技術開発パートナー強化戦略を推進し、開発パートナー候補様へ</a:t>
            </a:r>
            <a:endParaRPr kumimoji="1" lang="en-US" altLang="ja-JP" sz="1400" dirty="0" smtClean="0">
              <a:latin typeface="HG丸ｺﾞｼｯｸM-PRO" panose="020F0600000000000000" pitchFamily="50" charset="-128"/>
              <a:ea typeface="HG丸ｺﾞｼｯｸM-PRO" panose="020F0600000000000000" pitchFamily="50" charset="-128"/>
            </a:endParaRPr>
          </a:p>
          <a:p>
            <a:pPr>
              <a:defRPr/>
            </a:pPr>
            <a:r>
              <a:rPr kumimoji="1" lang="ja-JP" altLang="en-US" sz="1400" dirty="0">
                <a:latin typeface="HG丸ｺﾞｼｯｸM-PRO" panose="020F0600000000000000" pitchFamily="50" charset="-128"/>
                <a:ea typeface="HG丸ｺﾞｼｯｸM-PRO" panose="020F0600000000000000" pitchFamily="50" charset="-128"/>
              </a:rPr>
              <a:t>　</a:t>
            </a:r>
            <a:r>
              <a:rPr kumimoji="1" lang="ja-JP" altLang="en-US" sz="1400" dirty="0" smtClean="0">
                <a:latin typeface="HG丸ｺﾞｼｯｸM-PRO" panose="020F0600000000000000" pitchFamily="50" charset="-128"/>
                <a:ea typeface="HG丸ｺﾞｼｯｸM-PRO" panose="020F0600000000000000" pitchFamily="50" charset="-128"/>
              </a:rPr>
              <a:t>課題を共有して、ソリューション提案を頂く取組みを開始、継続している。</a:t>
            </a:r>
            <a:endParaRPr kumimoji="1" lang="en-US" altLang="ja-JP" sz="1400" dirty="0" smtClean="0">
              <a:latin typeface="HG丸ｺﾞｼｯｸM-PRO" panose="020F0600000000000000" pitchFamily="50" charset="-128"/>
              <a:ea typeface="HG丸ｺﾞｼｯｸM-PRO" panose="020F0600000000000000" pitchFamily="50" charset="-128"/>
            </a:endParaRPr>
          </a:p>
          <a:p>
            <a:pPr>
              <a:defRPr/>
            </a:pPr>
            <a:endParaRPr kumimoji="1" lang="en-US" altLang="ja-JP" sz="1400" dirty="0" smtClean="0">
              <a:latin typeface="HG丸ｺﾞｼｯｸM-PRO" panose="020F0600000000000000" pitchFamily="50" charset="-128"/>
              <a:ea typeface="HG丸ｺﾞｼｯｸM-PRO" panose="020F0600000000000000" pitchFamily="50" charset="-128"/>
            </a:endParaRPr>
          </a:p>
          <a:p>
            <a:pPr>
              <a:defRPr/>
            </a:pPr>
            <a:r>
              <a:rPr kumimoji="1" lang="ja-JP" altLang="en-US" sz="1400" dirty="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AI-OCR</a:t>
            </a:r>
            <a:r>
              <a:rPr kumimoji="1" lang="ja-JP" altLang="en-US" sz="1400" dirty="0" smtClean="0">
                <a:latin typeface="Meiryo UI" panose="020B0604030504040204" pitchFamily="50" charset="-128"/>
                <a:ea typeface="Meiryo UI" panose="020B0604030504040204" pitchFamily="50" charset="-128"/>
              </a:rPr>
              <a:t>製品評価、事業利用（コンサルティング部：藤倉さん）</a:t>
            </a:r>
            <a:endParaRPr kumimoji="1" lang="en-US" altLang="ja-JP" sz="1400" dirty="0">
              <a:latin typeface="HG丸ｺﾞｼｯｸM-PRO" panose="020F0600000000000000" pitchFamily="50" charset="-128"/>
              <a:ea typeface="HG丸ｺﾞｼｯｸM-PRO" panose="020F0600000000000000" pitchFamily="50" charset="-128"/>
            </a:endParaRPr>
          </a:p>
          <a:p>
            <a:pPr>
              <a:defRPr/>
            </a:pPr>
            <a:r>
              <a:rPr kumimoji="1" lang="ja-JP" altLang="en-US" sz="1400" dirty="0" smtClean="0">
                <a:latin typeface="HG丸ｺﾞｼｯｸM-PRO" panose="020F0600000000000000" pitchFamily="50" charset="-128"/>
                <a:ea typeface="HG丸ｺﾞｼｯｸM-PRO" panose="020F0600000000000000" pitchFamily="50" charset="-128"/>
              </a:rPr>
              <a:t>　</a:t>
            </a:r>
            <a:r>
              <a:rPr kumimoji="1" lang="en-US" altLang="ja-JP" sz="1400" dirty="0" smtClean="0">
                <a:latin typeface="HG丸ｺﾞｼｯｸM-PRO" panose="020F0600000000000000" pitchFamily="50" charset="-128"/>
                <a:ea typeface="HG丸ｺﾞｼｯｸM-PRO" panose="020F0600000000000000" pitchFamily="50" charset="-128"/>
              </a:rPr>
              <a:t>AI-OCR</a:t>
            </a:r>
            <a:r>
              <a:rPr kumimoji="1" lang="ja-JP" altLang="en-US" sz="1400" dirty="0" smtClean="0">
                <a:latin typeface="HG丸ｺﾞｼｯｸM-PRO" panose="020F0600000000000000" pitchFamily="50" charset="-128"/>
                <a:ea typeface="HG丸ｺﾞｼｯｸM-PRO" panose="020F0600000000000000" pitchFamily="50" charset="-128"/>
              </a:rPr>
              <a:t>ベンダーの製品評価</a:t>
            </a:r>
            <a:r>
              <a:rPr kumimoji="1" lang="en-US" altLang="ja-JP" sz="1400" dirty="0" smtClean="0">
                <a:latin typeface="HG丸ｺﾞｼｯｸM-PRO" panose="020F0600000000000000" pitchFamily="50" charset="-128"/>
                <a:ea typeface="HG丸ｺﾞｼｯｸM-PRO" panose="020F0600000000000000" pitchFamily="50" charset="-128"/>
              </a:rPr>
              <a:t>(</a:t>
            </a:r>
            <a:r>
              <a:rPr kumimoji="1" lang="en-US" altLang="ja-JP" sz="1400" dirty="0" err="1" smtClean="0">
                <a:latin typeface="HG丸ｺﾞｼｯｸM-PRO" panose="020F0600000000000000" pitchFamily="50" charset="-128"/>
                <a:ea typeface="HG丸ｺﾞｼｯｸM-PRO" panose="020F0600000000000000" pitchFamily="50" charset="-128"/>
              </a:rPr>
              <a:t>PoC</a:t>
            </a:r>
            <a:r>
              <a:rPr kumimoji="1" lang="en-US" altLang="ja-JP" sz="1400" dirty="0" smtClean="0">
                <a:latin typeface="HG丸ｺﾞｼｯｸM-PRO" panose="020F0600000000000000" pitchFamily="50" charset="-128"/>
                <a:ea typeface="HG丸ｺﾞｼｯｸM-PRO" panose="020F0600000000000000" pitchFamily="50" charset="-128"/>
              </a:rPr>
              <a:t>)</a:t>
            </a:r>
            <a:r>
              <a:rPr kumimoji="1" lang="ja-JP" altLang="en-US" sz="1400" dirty="0" smtClean="0">
                <a:latin typeface="HG丸ｺﾞｼｯｸM-PRO" panose="020F0600000000000000" pitchFamily="50" charset="-128"/>
                <a:ea typeface="HG丸ｺﾞｼｯｸM-PRO" panose="020F0600000000000000" pitchFamily="50" charset="-128"/>
              </a:rPr>
              <a:t>は、計</a:t>
            </a:r>
            <a:r>
              <a:rPr kumimoji="1" lang="en-US" altLang="ja-JP" sz="1400" dirty="0" smtClean="0">
                <a:latin typeface="HG丸ｺﾞｼｯｸM-PRO" panose="020F0600000000000000" pitchFamily="50" charset="-128"/>
                <a:ea typeface="HG丸ｺﾞｼｯｸM-PRO" panose="020F0600000000000000" pitchFamily="50" charset="-128"/>
              </a:rPr>
              <a:t>5</a:t>
            </a:r>
            <a:r>
              <a:rPr kumimoji="1" lang="ja-JP" altLang="en-US" sz="1400" dirty="0" smtClean="0">
                <a:latin typeface="HG丸ｺﾞｼｯｸM-PRO" panose="020F0600000000000000" pitchFamily="50" charset="-128"/>
                <a:ea typeface="HG丸ｺﾞｼｯｸM-PRO" panose="020F0600000000000000" pitchFamily="50" charset="-128"/>
              </a:rPr>
              <a:t>社との提携の基に実施、リソース不足により、推進担当の</a:t>
            </a:r>
            <a:endParaRPr kumimoji="1" lang="en-US" altLang="ja-JP" sz="1400" dirty="0" smtClean="0">
              <a:latin typeface="HG丸ｺﾞｼｯｸM-PRO" panose="020F0600000000000000" pitchFamily="50" charset="-128"/>
              <a:ea typeface="HG丸ｺﾞｼｯｸM-PRO" panose="020F0600000000000000" pitchFamily="50" charset="-128"/>
            </a:endParaRPr>
          </a:p>
          <a:p>
            <a:pPr>
              <a:defRPr/>
            </a:pPr>
            <a:r>
              <a:rPr kumimoji="1" lang="ja-JP" altLang="en-US" sz="1400" dirty="0">
                <a:latin typeface="HG丸ｺﾞｼｯｸM-PRO" panose="020F0600000000000000" pitchFamily="50" charset="-128"/>
                <a:ea typeface="HG丸ｺﾞｼｯｸM-PRO" panose="020F0600000000000000" pitchFamily="50" charset="-128"/>
              </a:rPr>
              <a:t>　</a:t>
            </a:r>
            <a:r>
              <a:rPr kumimoji="1" lang="ja-JP" altLang="en-US" sz="1400" dirty="0" smtClean="0">
                <a:latin typeface="HG丸ｺﾞｼｯｸM-PRO" panose="020F0600000000000000" pitchFamily="50" charset="-128"/>
                <a:ea typeface="HG丸ｺﾞｼｯｸM-PRO" panose="020F0600000000000000" pitchFamily="50" charset="-128"/>
              </a:rPr>
              <a:t>藤倉氏が孤軍奮闘状態が続き、</a:t>
            </a:r>
            <a:r>
              <a:rPr kumimoji="1" lang="en-US" altLang="ja-JP" sz="1400" dirty="0" smtClean="0">
                <a:latin typeface="HG丸ｺﾞｼｯｸM-PRO" panose="020F0600000000000000" pitchFamily="50" charset="-128"/>
                <a:ea typeface="HG丸ｺﾞｼｯｸM-PRO" panose="020F0600000000000000" pitchFamily="50" charset="-128"/>
              </a:rPr>
              <a:t>9</a:t>
            </a:r>
            <a:r>
              <a:rPr kumimoji="1" lang="ja-JP" altLang="en-US" sz="1400" dirty="0" smtClean="0">
                <a:latin typeface="HG丸ｺﾞｼｯｸM-PRO" panose="020F0600000000000000" pitchFamily="50" charset="-128"/>
                <a:ea typeface="HG丸ｺﾞｼｯｸM-PRO" panose="020F0600000000000000" pitchFamily="50" charset="-128"/>
              </a:rPr>
              <a:t>月より支援（</a:t>
            </a:r>
            <a:r>
              <a:rPr kumimoji="1" lang="en-US" altLang="ja-JP" sz="1400" dirty="0" smtClean="0">
                <a:latin typeface="HG丸ｺﾞｼｯｸM-PRO" panose="020F0600000000000000" pitchFamily="50" charset="-128"/>
                <a:ea typeface="HG丸ｺﾞｼｯｸM-PRO" panose="020F0600000000000000" pitchFamily="50" charset="-128"/>
              </a:rPr>
              <a:t>AIB</a:t>
            </a:r>
            <a:r>
              <a:rPr kumimoji="1" lang="ja-JP" altLang="en-US" sz="1400" dirty="0" smtClean="0">
                <a:latin typeface="HG丸ｺﾞｼｯｸM-PRO" panose="020F0600000000000000" pitchFamily="50" charset="-128"/>
                <a:ea typeface="HG丸ｺﾞｼｯｸM-PRO" panose="020F0600000000000000" pitchFamily="50" charset="-128"/>
              </a:rPr>
              <a:t>）を開始し、体制の立て直しを実施。</a:t>
            </a:r>
            <a:r>
              <a:rPr kumimoji="1" lang="ja-JP" altLang="en-US" sz="1400" b="1" dirty="0" smtClean="0">
                <a:solidFill>
                  <a:schemeClr val="tx2"/>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評価作業から</a:t>
            </a:r>
            <a:endParaRPr kumimoji="1" lang="en-US" altLang="ja-JP" sz="1400" b="1" dirty="0" smtClean="0">
              <a:solidFill>
                <a:schemeClr val="tx2"/>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a:p>
            <a:pPr>
              <a:defRPr/>
            </a:pPr>
            <a:r>
              <a:rPr kumimoji="1" lang="ja-JP" altLang="en-US" sz="1400" b="1" dirty="0">
                <a:solidFill>
                  <a:schemeClr val="tx2"/>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　</a:t>
            </a:r>
            <a:r>
              <a:rPr kumimoji="1" lang="ja-JP" altLang="en-US" sz="1400" b="1" dirty="0" smtClean="0">
                <a:solidFill>
                  <a:schemeClr val="tx2"/>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多くの知見を得ているが、推進組織体制の強化が必要である。</a:t>
            </a:r>
            <a:r>
              <a:rPr kumimoji="1" lang="en-US" altLang="ja-JP" sz="1400" b="1" dirty="0" smtClean="0">
                <a:solidFill>
                  <a:schemeClr val="tx2"/>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2019</a:t>
            </a:r>
            <a:r>
              <a:rPr kumimoji="1" lang="ja-JP" altLang="en-US" sz="1400" b="1" dirty="0" smtClean="0">
                <a:solidFill>
                  <a:schemeClr val="tx2"/>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年度にむけて対策を検討する予定。</a:t>
            </a:r>
            <a:endParaRPr kumimoji="1" lang="en-US" altLang="ja-JP" sz="1400" b="1" dirty="0" smtClean="0">
              <a:solidFill>
                <a:schemeClr val="tx2"/>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656621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smtClean="0"/>
              <a:t> 要因分析</a:t>
            </a:r>
            <a:endParaRPr kumimoji="1" lang="ja-JP" altLang="en-US" dirty="0"/>
          </a:p>
        </p:txBody>
      </p:sp>
      <p:sp>
        <p:nvSpPr>
          <p:cNvPr id="3" name="フッター プレースホルダー 2"/>
          <p:cNvSpPr>
            <a:spLocks noGrp="1"/>
          </p:cNvSpPr>
          <p:nvPr>
            <p:ph type="ftr" sz="quarter" idx="11"/>
          </p:nvPr>
        </p:nvSpPr>
        <p:spPr/>
        <p:txBody>
          <a:bodyPr/>
          <a:lstStyle/>
          <a:p>
            <a:r>
              <a:rPr lang="en-US" altLang="ja-JP" dirty="0" smtClean="0"/>
              <a:t>©</a:t>
            </a:r>
            <a:r>
              <a:rPr lang="ja-JP" altLang="en-US" dirty="0" smtClean="0"/>
              <a:t> </a:t>
            </a:r>
            <a:r>
              <a:rPr lang="en-US" altLang="ja-JP" dirty="0" smtClean="0"/>
              <a:t>2018</a:t>
            </a:r>
            <a:r>
              <a:rPr lang="ja-JP" altLang="en-US" dirty="0" smtClean="0"/>
              <a:t> </a:t>
            </a:r>
            <a:r>
              <a:rPr lang="en-US" altLang="ja-JP" dirty="0" err="1" smtClean="0"/>
              <a:t>Primagest</a:t>
            </a:r>
            <a:r>
              <a:rPr lang="en-US" altLang="ja-JP" dirty="0" smtClean="0"/>
              <a:t>, Inc.</a:t>
            </a:r>
            <a:r>
              <a:rPr lang="ja-JP" altLang="en-US" dirty="0" smtClean="0"/>
              <a:t> </a:t>
            </a:r>
            <a:r>
              <a:rPr lang="en-US" altLang="ja-JP" dirty="0" smtClean="0"/>
              <a:t>All</a:t>
            </a:r>
            <a:r>
              <a:rPr lang="ja-JP" altLang="en-US" dirty="0" smtClean="0"/>
              <a:t> </a:t>
            </a:r>
            <a:r>
              <a:rPr lang="en-US" altLang="ja-JP" dirty="0" smtClean="0"/>
              <a:t>rights</a:t>
            </a:r>
            <a:r>
              <a:rPr lang="ja-JP" altLang="en-US" dirty="0" smtClean="0"/>
              <a:t> </a:t>
            </a:r>
            <a:r>
              <a:rPr lang="en-US" altLang="ja-JP" dirty="0" smtClean="0"/>
              <a:t>reserved</a:t>
            </a:r>
            <a:endParaRPr lang="ja-JP" altLang="en-US" dirty="0"/>
          </a:p>
        </p:txBody>
      </p:sp>
      <p:sp>
        <p:nvSpPr>
          <p:cNvPr id="4" name="スライド番号プレースホルダー 3"/>
          <p:cNvSpPr>
            <a:spLocks noGrp="1"/>
          </p:cNvSpPr>
          <p:nvPr>
            <p:ph type="sldNum" sz="quarter" idx="12"/>
          </p:nvPr>
        </p:nvSpPr>
        <p:spPr/>
        <p:txBody>
          <a:bodyPr/>
          <a:lstStyle/>
          <a:p>
            <a:fld id="{67A8FEA0-19F5-4513-A0C9-59C5EE52ABEB}" type="slidenum">
              <a:rPr kumimoji="1" lang="ja-JP" altLang="en-US" smtClean="0"/>
              <a:t>5</a:t>
            </a:fld>
            <a:endParaRPr kumimoji="1" lang="ja-JP" altLang="en-US"/>
          </a:p>
        </p:txBody>
      </p:sp>
      <p:sp>
        <p:nvSpPr>
          <p:cNvPr id="5" name="テキスト ボックス 4"/>
          <p:cNvSpPr txBox="1"/>
          <p:nvPr/>
        </p:nvSpPr>
        <p:spPr>
          <a:xfrm>
            <a:off x="6876442" y="262107"/>
            <a:ext cx="385042" cy="400110"/>
          </a:xfrm>
          <a:prstGeom prst="rect">
            <a:avLst/>
          </a:prstGeom>
          <a:solidFill>
            <a:srgbClr val="C00000"/>
          </a:solidFill>
          <a:effectLst>
            <a:outerShdw blurRad="50800" dist="76200" dir="2700000" algn="tl" rotWithShape="0">
              <a:prstClr val="black">
                <a:alpha val="40000"/>
              </a:prstClr>
            </a:outerShdw>
          </a:effectLst>
        </p:spPr>
        <p:txBody>
          <a:bodyPr wrap="none" rtlCol="0">
            <a:spAutoFit/>
          </a:bodyPr>
          <a:lstStyle/>
          <a:p>
            <a:r>
              <a:rPr kumimoji="1" lang="en-US" altLang="ja-JP" sz="2000" dirty="0" smtClean="0">
                <a:solidFill>
                  <a:schemeClr val="bg1"/>
                </a:solidFill>
                <a:latin typeface="HG丸ｺﾞｼｯｸM-PRO" panose="020F0600000000000000" pitchFamily="50" charset="-128"/>
                <a:ea typeface="HG丸ｺﾞｼｯｸM-PRO" panose="020F0600000000000000" pitchFamily="50" charset="-128"/>
              </a:rPr>
              <a:t>C</a:t>
            </a:r>
            <a:endParaRPr kumimoji="1" lang="ja-JP" altLang="en-US" sz="2000" dirty="0" smtClean="0">
              <a:solidFill>
                <a:schemeClr val="bg1"/>
              </a:solidFill>
              <a:latin typeface="HG丸ｺﾞｼｯｸM-PRO" panose="020F0600000000000000" pitchFamily="50" charset="-128"/>
              <a:ea typeface="HG丸ｺﾞｼｯｸM-PRO" panose="020F0600000000000000" pitchFamily="50" charset="-128"/>
            </a:endParaRPr>
          </a:p>
        </p:txBody>
      </p:sp>
      <p:sp>
        <p:nvSpPr>
          <p:cNvPr id="6" name="テキスト ボックス 5"/>
          <p:cNvSpPr txBox="1"/>
          <p:nvPr/>
        </p:nvSpPr>
        <p:spPr>
          <a:xfrm>
            <a:off x="252000" y="1341000"/>
            <a:ext cx="7723589" cy="2031325"/>
          </a:xfrm>
          <a:prstGeom prst="rect">
            <a:avLst/>
          </a:prstGeom>
          <a:noFill/>
        </p:spPr>
        <p:txBody>
          <a:bodyPr wrap="none" rtlCol="0">
            <a:spAutoFit/>
          </a:bodyPr>
          <a:lstStyle/>
          <a:p>
            <a:pPr>
              <a:defRPr/>
            </a:pP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OCR</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ロードマップ（ソフトウェア技術部：鈴木部長）</a:t>
            </a:r>
            <a:endPar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3</a:t>
            </a:r>
            <a:r>
              <a:rPr lang="ja-JP" altLang="ja-JP" sz="1400" dirty="0">
                <a:latin typeface="Meiryo UI" panose="020B0604030504040204" pitchFamily="50" charset="-128"/>
                <a:ea typeface="Meiryo UI" panose="020B0604030504040204" pitchFamily="50" charset="-128"/>
              </a:rPr>
              <a:t>月プロダクト会議にて準定型</a:t>
            </a:r>
            <a:r>
              <a:rPr lang="en-US" altLang="ja-JP" sz="1400" dirty="0">
                <a:latin typeface="Meiryo UI" panose="020B0604030504040204" pitchFamily="50" charset="-128"/>
                <a:ea typeface="Meiryo UI" panose="020B0604030504040204" pitchFamily="50" charset="-128"/>
              </a:rPr>
              <a:t>OCR</a:t>
            </a:r>
            <a:r>
              <a:rPr lang="ja-JP" altLang="ja-JP" sz="1400" dirty="0">
                <a:latin typeface="Meiryo UI" panose="020B0604030504040204" pitchFamily="50" charset="-128"/>
                <a:ea typeface="Meiryo UI" panose="020B0604030504040204" pitchFamily="50" charset="-128"/>
              </a:rPr>
              <a:t>開発承認を受け、開発をスタートした。</a:t>
            </a:r>
          </a:p>
          <a:p>
            <a:r>
              <a:rPr lang="ja-JP" altLang="ja-JP" sz="1400" dirty="0">
                <a:latin typeface="Meiryo UI" panose="020B0604030504040204" pitchFamily="50" charset="-128"/>
                <a:ea typeface="Meiryo UI" panose="020B0604030504040204" pitchFamily="50" charset="-128"/>
              </a:rPr>
              <a:t>　当初の予定通り、</a:t>
            </a:r>
            <a:r>
              <a:rPr lang="en-US" altLang="ja-JP" sz="1400" dirty="0">
                <a:latin typeface="Meiryo UI" panose="020B0604030504040204" pitchFamily="50" charset="-128"/>
                <a:ea typeface="Meiryo UI" panose="020B0604030504040204" pitchFamily="50" charset="-128"/>
              </a:rPr>
              <a:t>6</a:t>
            </a:r>
            <a:r>
              <a:rPr lang="ja-JP" altLang="ja-JP" sz="1400" dirty="0">
                <a:latin typeface="Meiryo UI" panose="020B0604030504040204" pitchFamily="50" charset="-128"/>
                <a:ea typeface="Meiryo UI" panose="020B0604030504040204" pitchFamily="50" charset="-128"/>
              </a:rPr>
              <a:t>月に</a:t>
            </a:r>
            <a:r>
              <a:rPr lang="en-US" altLang="ja-JP" sz="1400" dirty="0">
                <a:latin typeface="Meiryo UI" panose="020B0604030504040204" pitchFamily="50" charset="-128"/>
                <a:ea typeface="Meiryo UI" panose="020B0604030504040204" pitchFamily="50" charset="-128"/>
              </a:rPr>
              <a:t>Polaris</a:t>
            </a:r>
            <a:r>
              <a:rPr lang="ja-JP" altLang="ja-JP" sz="1400" dirty="0">
                <a:latin typeface="Meiryo UI" panose="020B0604030504040204" pitchFamily="50" charset="-128"/>
                <a:ea typeface="Meiryo UI" panose="020B0604030504040204" pitchFamily="50" charset="-128"/>
              </a:rPr>
              <a:t>チームに</a:t>
            </a:r>
            <a:r>
              <a:rPr lang="en-US" altLang="ja-JP" sz="1400" dirty="0">
                <a:latin typeface="Meiryo UI" panose="020B0604030504040204" pitchFamily="50" charset="-128"/>
                <a:ea typeface="Meiryo UI" panose="020B0604030504040204" pitchFamily="50" charset="-128"/>
              </a:rPr>
              <a:t>β</a:t>
            </a:r>
            <a:r>
              <a:rPr lang="ja-JP" altLang="ja-JP" sz="1400" dirty="0">
                <a:latin typeface="Meiryo UI" panose="020B0604030504040204" pitchFamily="50" charset="-128"/>
                <a:ea typeface="Meiryo UI" panose="020B0604030504040204" pitchFamily="50" charset="-128"/>
              </a:rPr>
              <a:t>版を提供、</a:t>
            </a:r>
            <a:r>
              <a:rPr lang="en-US" altLang="ja-JP" sz="1400" dirty="0">
                <a:latin typeface="Meiryo UI" panose="020B0604030504040204" pitchFamily="50" charset="-128"/>
                <a:ea typeface="Meiryo UI" panose="020B0604030504040204" pitchFamily="50" charset="-128"/>
              </a:rPr>
              <a:t>7</a:t>
            </a:r>
            <a:r>
              <a:rPr lang="ja-JP" altLang="ja-JP" sz="1400" dirty="0">
                <a:latin typeface="Meiryo UI" panose="020B0604030504040204" pitchFamily="50" charset="-128"/>
                <a:ea typeface="Meiryo UI" panose="020B0604030504040204" pitchFamily="50" charset="-128"/>
              </a:rPr>
              <a:t>月に</a:t>
            </a:r>
            <a:r>
              <a:rPr lang="en-US" altLang="ja-JP" sz="1400" dirty="0">
                <a:latin typeface="Meiryo UI" panose="020B0604030504040204" pitchFamily="50" charset="-128"/>
                <a:ea typeface="Meiryo UI" panose="020B0604030504040204" pitchFamily="50" charset="-128"/>
              </a:rPr>
              <a:t>Polaris</a:t>
            </a:r>
            <a:r>
              <a:rPr lang="ja-JP" altLang="ja-JP" sz="1400" dirty="0">
                <a:latin typeface="Meiryo UI" panose="020B0604030504040204" pitchFamily="50" charset="-128"/>
                <a:ea typeface="Meiryo UI" panose="020B0604030504040204" pitchFamily="50" charset="-128"/>
              </a:rPr>
              <a:t>チームから</a:t>
            </a:r>
            <a:r>
              <a:rPr lang="en-US" altLang="ja-JP" sz="1400" dirty="0">
                <a:latin typeface="Meiryo UI" panose="020B0604030504040204" pitchFamily="50" charset="-128"/>
                <a:ea typeface="Meiryo UI" panose="020B0604030504040204" pitchFamily="50" charset="-128"/>
              </a:rPr>
              <a:t>β</a:t>
            </a:r>
            <a:r>
              <a:rPr lang="ja-JP" altLang="ja-JP" sz="1400" dirty="0">
                <a:latin typeface="Meiryo UI" panose="020B0604030504040204" pitchFamily="50" charset="-128"/>
                <a:ea typeface="Meiryo UI" panose="020B0604030504040204" pitchFamily="50" charset="-128"/>
              </a:rPr>
              <a:t>版を</a:t>
            </a:r>
            <a:r>
              <a:rPr lang="en-US" altLang="ja-JP" sz="1400" dirty="0">
                <a:latin typeface="Meiryo UI" panose="020B0604030504040204" pitchFamily="50" charset="-128"/>
                <a:ea typeface="Meiryo UI" panose="020B0604030504040204" pitchFamily="50" charset="-128"/>
              </a:rPr>
              <a:t>LUCA</a:t>
            </a:r>
            <a:r>
              <a:rPr lang="ja-JP" altLang="ja-JP" sz="1400" dirty="0">
                <a:latin typeface="Meiryo UI" panose="020B0604030504040204" pitchFamily="50" charset="-128"/>
                <a:ea typeface="Meiryo UI" panose="020B0604030504040204" pitchFamily="50" charset="-128"/>
              </a:rPr>
              <a:t>チームへ提供、</a:t>
            </a:r>
          </a:p>
          <a:p>
            <a:r>
              <a:rPr lang="ja-JP" altLang="ja-JP" sz="1400" dirty="0">
                <a:latin typeface="Meiryo UI" panose="020B0604030504040204" pitchFamily="50" charset="-128"/>
                <a:ea typeface="Meiryo UI" panose="020B0604030504040204" pitchFamily="50" charset="-128"/>
              </a:rPr>
              <a:t>　続いて</a:t>
            </a:r>
            <a:r>
              <a:rPr lang="en-US" altLang="ja-JP" sz="1400" dirty="0">
                <a:latin typeface="Meiryo UI" panose="020B0604030504040204" pitchFamily="50" charset="-128"/>
                <a:ea typeface="Meiryo UI" panose="020B0604030504040204" pitchFamily="50" charset="-128"/>
              </a:rPr>
              <a:t>LUCA</a:t>
            </a:r>
            <a:r>
              <a:rPr lang="ja-JP" altLang="ja-JP" sz="1400" dirty="0">
                <a:latin typeface="Meiryo UI" panose="020B0604030504040204" pitchFamily="50" charset="-128"/>
                <a:ea typeface="Meiryo UI" panose="020B0604030504040204" pitchFamily="50" charset="-128"/>
              </a:rPr>
              <a:t>チームから開発環境を</a:t>
            </a:r>
            <a:r>
              <a:rPr lang="en-US" altLang="ja-JP" sz="1400" dirty="0">
                <a:latin typeface="Meiryo UI" panose="020B0604030504040204" pitchFamily="50" charset="-128"/>
                <a:ea typeface="Meiryo UI" panose="020B0604030504040204" pitchFamily="50" charset="-128"/>
              </a:rPr>
              <a:t>FFG</a:t>
            </a:r>
            <a:r>
              <a:rPr lang="ja-JP" altLang="ja-JP" sz="1400" dirty="0">
                <a:latin typeface="Meiryo UI" panose="020B0604030504040204" pitchFamily="50" charset="-128"/>
                <a:ea typeface="Meiryo UI" panose="020B0604030504040204" pitchFamily="50" charset="-128"/>
              </a:rPr>
              <a:t>チームに提供を行った。</a:t>
            </a:r>
          </a:p>
          <a:p>
            <a:r>
              <a:rPr lang="ja-JP" altLang="ja-JP" sz="1400" dirty="0">
                <a:latin typeface="Meiryo UI" panose="020B0604030504040204" pitchFamily="50" charset="-128"/>
                <a:ea typeface="Meiryo UI" panose="020B0604030504040204" pitchFamily="50" charset="-128"/>
              </a:rPr>
              <a:t>　最後に</a:t>
            </a:r>
            <a:r>
              <a:rPr lang="en-US" altLang="ja-JP" sz="1400" dirty="0">
                <a:latin typeface="Meiryo UI" panose="020B0604030504040204" pitchFamily="50" charset="-128"/>
                <a:ea typeface="Meiryo UI" panose="020B0604030504040204" pitchFamily="50" charset="-128"/>
              </a:rPr>
              <a:t>FFG</a:t>
            </a:r>
            <a:r>
              <a:rPr lang="ja-JP" altLang="ja-JP" sz="1400" dirty="0">
                <a:latin typeface="Meiryo UI" panose="020B0604030504040204" pitchFamily="50" charset="-128"/>
                <a:ea typeface="Meiryo UI" panose="020B0604030504040204" pitchFamily="50" charset="-128"/>
              </a:rPr>
              <a:t>案件の実帳票を用いて実用性の確認を行い、</a:t>
            </a:r>
            <a:r>
              <a:rPr lang="en-US" altLang="ja-JP" sz="1400" dirty="0">
                <a:latin typeface="Meiryo UI" panose="020B0604030504040204" pitchFamily="50" charset="-128"/>
                <a:ea typeface="Meiryo UI" panose="020B0604030504040204" pitchFamily="50" charset="-128"/>
              </a:rPr>
              <a:t>11</a:t>
            </a:r>
            <a:r>
              <a:rPr lang="ja-JP" altLang="ja-JP" sz="1400" dirty="0">
                <a:latin typeface="Meiryo UI" panose="020B0604030504040204" pitchFamily="50" charset="-128"/>
                <a:ea typeface="Meiryo UI" panose="020B0604030504040204" pitchFamily="50" charset="-128"/>
              </a:rPr>
              <a:t>月プロダクト会議で開発完了報告を行った。</a:t>
            </a:r>
          </a:p>
          <a:p>
            <a:r>
              <a:rPr lang="ja-JP" altLang="ja-JP" sz="1400" dirty="0">
                <a:latin typeface="Meiryo UI" panose="020B0604030504040204" pitchFamily="50" charset="-128"/>
                <a:ea typeface="Meiryo UI" panose="020B0604030504040204" pitchFamily="50" charset="-128"/>
              </a:rPr>
              <a:t>　テキスト部分の抽出、認識やルール</a:t>
            </a:r>
            <a:r>
              <a:rPr lang="en-US" altLang="ja-JP" sz="1400" dirty="0">
                <a:latin typeface="Meiryo UI" panose="020B0604030504040204" pitchFamily="50" charset="-128"/>
                <a:ea typeface="Meiryo UI" panose="020B0604030504040204" pitchFamily="50" charset="-128"/>
              </a:rPr>
              <a:t>Drool</a:t>
            </a:r>
            <a:r>
              <a:rPr lang="ja-JP" altLang="ja-JP" sz="1400" dirty="0">
                <a:latin typeface="Meiryo UI" panose="020B0604030504040204" pitchFamily="50" charset="-128"/>
                <a:ea typeface="Meiryo UI" panose="020B0604030504040204" pitchFamily="50" charset="-128"/>
              </a:rPr>
              <a:t>の複雑さなど困難な部分が多かったが、</a:t>
            </a:r>
          </a:p>
          <a:p>
            <a:r>
              <a:rPr lang="ja-JP"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FFG</a:t>
            </a:r>
            <a:r>
              <a:rPr lang="ja-JP" altLang="ja-JP" sz="1400" dirty="0">
                <a:latin typeface="Meiryo UI" panose="020B0604030504040204" pitchFamily="50" charset="-128"/>
                <a:ea typeface="Meiryo UI" panose="020B0604030504040204" pitchFamily="50" charset="-128"/>
              </a:rPr>
              <a:t>案件実帳票を利用することができ、また社内有識者の協力を得て完了することができた。</a:t>
            </a:r>
          </a:p>
          <a:p>
            <a:r>
              <a:rPr lang="ja-JP" altLang="ja-JP" sz="1400" dirty="0">
                <a:latin typeface="Meiryo UI" panose="020B0604030504040204" pitchFamily="50" charset="-128"/>
                <a:ea typeface="Meiryo UI" panose="020B0604030504040204" pitchFamily="50" charset="-128"/>
              </a:rPr>
              <a:t>　ルール作成の難しさやテキスト部分の認識精度を上げるなどの残課題については作業を継続し、</a:t>
            </a:r>
          </a:p>
          <a:p>
            <a:r>
              <a:rPr lang="ja-JP" altLang="ja-JP" sz="1400" dirty="0">
                <a:latin typeface="Meiryo UI" panose="020B0604030504040204" pitchFamily="50" charset="-128"/>
                <a:ea typeface="Meiryo UI" panose="020B0604030504040204" pitchFamily="50" charset="-128"/>
              </a:rPr>
              <a:t>　今後の案件に対応できる製品にブラッシュアップしていく予定である</a:t>
            </a:r>
            <a:r>
              <a:rPr lang="ja-JP" altLang="ja-JP" sz="1400" dirty="0" smtClean="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ボックス 9"/>
          <p:cNvSpPr txBox="1"/>
          <p:nvPr/>
        </p:nvSpPr>
        <p:spPr>
          <a:xfrm>
            <a:off x="252000" y="810546"/>
            <a:ext cx="4104000" cy="400110"/>
          </a:xfrm>
          <a:prstGeom prst="rect">
            <a:avLst/>
          </a:prstGeom>
          <a:solidFill>
            <a:srgbClr val="C00000"/>
          </a:solidFill>
          <a:effectLst>
            <a:outerShdw blurRad="50800" dist="88900" dir="2700000" algn="tl" rotWithShape="0">
              <a:prstClr val="black">
                <a:alpha val="40000"/>
              </a:prstClr>
            </a:outerShdw>
          </a:effectLst>
        </p:spPr>
        <p:txBody>
          <a:bodyPr wrap="square" rtlCol="0">
            <a:spAutoFit/>
          </a:bodyPr>
          <a:lstStyle/>
          <a:p>
            <a:r>
              <a:rPr kumimoji="1" lang="ja-JP" altLang="en-US" sz="2000" dirty="0" smtClean="0">
                <a:solidFill>
                  <a:schemeClr val="bg1"/>
                </a:solidFill>
                <a:latin typeface="HG丸ｺﾞｼｯｸM-PRO" panose="020F0600000000000000" pitchFamily="50" charset="-128"/>
                <a:ea typeface="HG丸ｺﾞｼｯｸM-PRO" panose="020F0600000000000000" pitchFamily="50" charset="-128"/>
              </a:rPr>
              <a:t>結果から分かったこと</a:t>
            </a:r>
            <a:endParaRPr kumimoji="1" lang="en-US" altLang="ja-JP" sz="2000" dirty="0" smtClean="0">
              <a:solidFill>
                <a:schemeClr val="bg1"/>
              </a:solidFill>
              <a:latin typeface="HG丸ｺﾞｼｯｸM-PRO" panose="020F0600000000000000" pitchFamily="50" charset="-128"/>
              <a:ea typeface="HG丸ｺﾞｼｯｸM-PRO" panose="020F0600000000000000" pitchFamily="50" charset="-128"/>
            </a:endParaRPr>
          </a:p>
        </p:txBody>
      </p:sp>
      <p:sp>
        <p:nvSpPr>
          <p:cNvPr id="11" name="テキスト ボックス 10"/>
          <p:cNvSpPr txBox="1"/>
          <p:nvPr/>
        </p:nvSpPr>
        <p:spPr>
          <a:xfrm>
            <a:off x="4788000" y="810546"/>
            <a:ext cx="4104000" cy="400110"/>
          </a:xfrm>
          <a:prstGeom prst="rect">
            <a:avLst/>
          </a:prstGeom>
          <a:solidFill>
            <a:srgbClr val="C00000"/>
          </a:solidFill>
          <a:effectLst>
            <a:outerShdw blurRad="50800" dist="88900" dir="2700000" algn="tl" rotWithShape="0">
              <a:prstClr val="black">
                <a:alpha val="40000"/>
              </a:prstClr>
            </a:outerShdw>
          </a:effectLst>
        </p:spPr>
        <p:txBody>
          <a:bodyPr wrap="square" rtlCol="0">
            <a:spAutoFit/>
          </a:bodyPr>
          <a:lstStyle/>
          <a:p>
            <a:r>
              <a:rPr kumimoji="1" lang="ja-JP" altLang="en-US" sz="2000" dirty="0" smtClean="0">
                <a:solidFill>
                  <a:schemeClr val="bg1"/>
                </a:solidFill>
                <a:latin typeface="HG丸ｺﾞｼｯｸM-PRO" panose="020F0600000000000000" pitchFamily="50" charset="-128"/>
                <a:ea typeface="HG丸ｺﾞｼｯｸM-PRO" panose="020F0600000000000000" pitchFamily="50" charset="-128"/>
              </a:rPr>
              <a:t>その結果となった要因分析</a:t>
            </a:r>
            <a:endParaRPr kumimoji="1" lang="en-US" altLang="ja-JP" sz="2000" dirty="0" smtClean="0">
              <a:solidFill>
                <a:schemeClr val="bg1"/>
              </a:solidFill>
              <a:latin typeface="HG丸ｺﾞｼｯｸM-PRO" panose="020F0600000000000000" pitchFamily="50" charset="-128"/>
              <a:ea typeface="HG丸ｺﾞｼｯｸM-PRO" panose="020F0600000000000000" pitchFamily="50" charset="-128"/>
            </a:endParaRPr>
          </a:p>
        </p:txBody>
      </p:sp>
      <p:sp>
        <p:nvSpPr>
          <p:cNvPr id="12" name="右矢印 11"/>
          <p:cNvSpPr/>
          <p:nvPr/>
        </p:nvSpPr>
        <p:spPr>
          <a:xfrm>
            <a:off x="4428000" y="830601"/>
            <a:ext cx="288000" cy="360000"/>
          </a:xfrm>
          <a:prstGeom prst="rightArrow">
            <a:avLst/>
          </a:prstGeom>
          <a:solidFill>
            <a:srgbClr val="C0000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graphicFrame>
        <p:nvGraphicFramePr>
          <p:cNvPr id="13" name="表 12"/>
          <p:cNvGraphicFramePr>
            <a:graphicFrameLocks noGrp="1"/>
          </p:cNvGraphicFramePr>
          <p:nvPr>
            <p:extLst>
              <p:ext uri="{D42A27DB-BD31-4B8C-83A1-F6EECF244321}">
                <p14:modId xmlns:p14="http://schemas.microsoft.com/office/powerpoint/2010/main" val="3474646125"/>
              </p:ext>
            </p:extLst>
          </p:nvPr>
        </p:nvGraphicFramePr>
        <p:xfrm>
          <a:off x="377082" y="3704694"/>
          <a:ext cx="8640000" cy="2651760"/>
        </p:xfrm>
        <a:graphic>
          <a:graphicData uri="http://schemas.openxmlformats.org/drawingml/2006/table">
            <a:tbl>
              <a:tblPr firstRow="1" bandRow="1">
                <a:tableStyleId>{5C22544A-7EE6-4342-B048-85BDC9FD1C3A}</a:tableStyleId>
              </a:tblPr>
              <a:tblGrid>
                <a:gridCol w="2880000">
                  <a:extLst>
                    <a:ext uri="{9D8B030D-6E8A-4147-A177-3AD203B41FA5}">
                      <a16:colId xmlns:a16="http://schemas.microsoft.com/office/drawing/2014/main" val="604933709"/>
                    </a:ext>
                  </a:extLst>
                </a:gridCol>
                <a:gridCol w="2880000">
                  <a:extLst>
                    <a:ext uri="{9D8B030D-6E8A-4147-A177-3AD203B41FA5}">
                      <a16:colId xmlns:a16="http://schemas.microsoft.com/office/drawing/2014/main" val="999068103"/>
                    </a:ext>
                  </a:extLst>
                </a:gridCol>
                <a:gridCol w="2880000">
                  <a:extLst>
                    <a:ext uri="{9D8B030D-6E8A-4147-A177-3AD203B41FA5}">
                      <a16:colId xmlns:a16="http://schemas.microsoft.com/office/drawing/2014/main" val="3998988273"/>
                    </a:ext>
                  </a:extLst>
                </a:gridCol>
              </a:tblGrid>
              <a:tr h="1392000">
                <a:tc>
                  <a:txBody>
                    <a:bodyPr/>
                    <a:lstStyle/>
                    <a:p>
                      <a:r>
                        <a:rPr kumimoji="1" lang="en-US" altLang="ja-JP" sz="1200" b="1" dirty="0" smtClean="0">
                          <a:solidFill>
                            <a:schemeClr val="tx1"/>
                          </a:solidFill>
                          <a:latin typeface="Meiryo UI" panose="020B0604030504040204" pitchFamily="50" charset="-128"/>
                          <a:ea typeface="Meiryo UI" panose="020B0604030504040204" pitchFamily="50" charset="-128"/>
                        </a:rPr>
                        <a:t>[</a:t>
                      </a:r>
                      <a:r>
                        <a:rPr kumimoji="1" lang="ja-JP" altLang="en-US" sz="1200" b="1" dirty="0" smtClean="0">
                          <a:solidFill>
                            <a:schemeClr val="tx1"/>
                          </a:solidFill>
                          <a:latin typeface="Meiryo UI" panose="020B0604030504040204" pitchFamily="50" charset="-128"/>
                          <a:ea typeface="Meiryo UI" panose="020B0604030504040204" pitchFamily="50" charset="-128"/>
                        </a:rPr>
                        <a:t>状　況</a:t>
                      </a:r>
                      <a:r>
                        <a:rPr kumimoji="1" lang="en-US" altLang="ja-JP" sz="1200" b="1" dirty="0" smtClean="0">
                          <a:solidFill>
                            <a:schemeClr val="tx1"/>
                          </a:solidFill>
                          <a:latin typeface="Meiryo UI" panose="020B0604030504040204" pitchFamily="50" charset="-128"/>
                          <a:ea typeface="Meiryo UI" panose="020B0604030504040204" pitchFamily="50" charset="-128"/>
                        </a:rPr>
                        <a:t>]</a:t>
                      </a:r>
                    </a:p>
                    <a:p>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b="0"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Verint</a:t>
                      </a:r>
                      <a:endPar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→リセラー契約は締結したものの、</a:t>
                      </a:r>
                      <a:r>
                        <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製品・市場でのプレゼンスは低い。</a:t>
                      </a:r>
                      <a:endPar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b="0"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BizRobo</a:t>
                      </a:r>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RPA-T</a:t>
                      </a:r>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社）</a:t>
                      </a:r>
                      <a:endPar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→国内プレゼンスの高い上記社とのリセラー契約交渉を</a:t>
                      </a:r>
                      <a:r>
                        <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ORIX</a:t>
                      </a:r>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様フォローで進捗中</a:t>
                      </a:r>
                      <a:endPar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b="0"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UiPath</a:t>
                      </a:r>
                      <a:endPar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→リセラー契約のハードルが高く、技術支援パートナーを模索中</a:t>
                      </a:r>
                      <a:endPar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Automation Anywhere</a:t>
                      </a:r>
                    </a:p>
                    <a:p>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→コンタクト初回コンタクトはしたが、リセラー契約の具体的交渉には未達。技術支援パートナーの道を模索。</a:t>
                      </a:r>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noFill/>
                  </a:tcPr>
                </a:tc>
                <a:tc>
                  <a:txBody>
                    <a:bodyPr/>
                    <a:lstStyle/>
                    <a:p>
                      <a:r>
                        <a:rPr kumimoji="1" lang="en-US" altLang="ja-JP" sz="1200" b="1" dirty="0" smtClean="0">
                          <a:solidFill>
                            <a:schemeClr val="accent1">
                              <a:lumMod val="75000"/>
                            </a:schemeClr>
                          </a:solidFill>
                          <a:latin typeface="Meiryo UI" panose="020B0604030504040204" pitchFamily="50" charset="-128"/>
                          <a:ea typeface="Meiryo UI" panose="020B0604030504040204" pitchFamily="50" charset="-128"/>
                        </a:rPr>
                        <a:t>[</a:t>
                      </a:r>
                      <a:r>
                        <a:rPr kumimoji="1" lang="ja-JP" altLang="en-US" sz="1200" b="1" dirty="0" smtClean="0">
                          <a:solidFill>
                            <a:schemeClr val="accent1">
                              <a:lumMod val="75000"/>
                            </a:schemeClr>
                          </a:solidFill>
                          <a:latin typeface="Meiryo UI" panose="020B0604030504040204" pitchFamily="50" charset="-128"/>
                          <a:ea typeface="Meiryo UI" panose="020B0604030504040204" pitchFamily="50" charset="-128"/>
                        </a:rPr>
                        <a:t>良い点</a:t>
                      </a:r>
                      <a:r>
                        <a:rPr kumimoji="1" lang="en-US" altLang="ja-JP" sz="1200" b="1" dirty="0" smtClean="0">
                          <a:solidFill>
                            <a:schemeClr val="accent1">
                              <a:lumMod val="75000"/>
                            </a:schemeClr>
                          </a:solidFill>
                          <a:latin typeface="Meiryo UI" panose="020B0604030504040204" pitchFamily="50" charset="-128"/>
                          <a:ea typeface="Meiryo UI" panose="020B0604030504040204" pitchFamily="50" charset="-128"/>
                        </a:rPr>
                        <a:t>]</a:t>
                      </a:r>
                    </a:p>
                    <a:p>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」は依然として</a:t>
                      </a:r>
                      <a:r>
                        <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HOT</a:t>
                      </a:r>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なワード（働き方改革、各種セミナー・・・）</a:t>
                      </a:r>
                      <a:endPar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有効活用にはデータ化が必須。業務全体を考慮すると、前処理・後処理（画像処理や補正入力）も必要。</a:t>
                      </a:r>
                      <a:endPar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」は商談のフックとして使える→</a:t>
                      </a:r>
                      <a:r>
                        <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の導入分析などから、</a:t>
                      </a:r>
                      <a:r>
                        <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OCR</a:t>
                      </a:r>
                      <a:r>
                        <a:rPr kumimoji="1" lang="ja-JP" altLang="en-US" sz="1200" b="0" dirty="0" err="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LUCA</a:t>
                      </a:r>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等の提案に繋げることが、</a:t>
                      </a:r>
                      <a:r>
                        <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PGI</a:t>
                      </a:r>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の強みを活かすことになる。</a:t>
                      </a:r>
                      <a:endPar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b="0" dirty="0" err="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SIer</a:t>
                      </a:r>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から</a:t>
                      </a:r>
                      <a:r>
                        <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OCR</a:t>
                      </a:r>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案件引き合いの期待</a:t>
                      </a:r>
                      <a:endPar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で繋がっておくと、既存</a:t>
                      </a:r>
                      <a:r>
                        <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リセラー各社から、</a:t>
                      </a:r>
                      <a:r>
                        <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OCR</a:t>
                      </a:r>
                      <a:r>
                        <a:rPr kumimoji="1" lang="ja-JP" altLang="en-US" sz="1200" b="0" dirty="0" err="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での</a:t>
                      </a:r>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課題等で問合せを受け、案件化になる可能性あり。</a:t>
                      </a:r>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noFill/>
                  </a:tcPr>
                </a:tc>
                <a:tc>
                  <a:txBody>
                    <a:bodyPr/>
                    <a:lstStyle/>
                    <a:p>
                      <a:r>
                        <a:rPr kumimoji="1" lang="en-US" altLang="ja-JP" sz="1200" b="1" dirty="0" smtClean="0">
                          <a:solidFill>
                            <a:srgbClr val="FF0000"/>
                          </a:solidFill>
                          <a:latin typeface="Meiryo UI" panose="020B0604030504040204" pitchFamily="50" charset="-128"/>
                          <a:ea typeface="Meiryo UI" panose="020B0604030504040204" pitchFamily="50" charset="-128"/>
                        </a:rPr>
                        <a:t>[</a:t>
                      </a:r>
                      <a:r>
                        <a:rPr kumimoji="1" lang="ja-JP" altLang="en-US" sz="1200" b="1" dirty="0" smtClean="0">
                          <a:solidFill>
                            <a:srgbClr val="FF0000"/>
                          </a:solidFill>
                          <a:latin typeface="Meiryo UI" panose="020B0604030504040204" pitchFamily="50" charset="-128"/>
                          <a:ea typeface="Meiryo UI" panose="020B0604030504040204" pitchFamily="50" charset="-128"/>
                        </a:rPr>
                        <a:t>悪い点（課題）</a:t>
                      </a:r>
                      <a:r>
                        <a:rPr kumimoji="1" lang="en-US" altLang="ja-JP" sz="1200" b="1" dirty="0" smtClean="0">
                          <a:solidFill>
                            <a:srgbClr val="FF0000"/>
                          </a:solidFill>
                          <a:latin typeface="Meiryo UI" panose="020B0604030504040204" pitchFamily="50" charset="-128"/>
                          <a:ea typeface="Meiryo UI" panose="020B0604030504040204" pitchFamily="50" charset="-128"/>
                        </a:rPr>
                        <a:t>]</a:t>
                      </a:r>
                    </a:p>
                    <a:p>
                      <a:r>
                        <a:rPr kumimoji="1" lang="ja-JP" altLang="en-US" sz="1200" b="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b="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200" b="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単体を販売するビジネスは想定しづらい</a:t>
                      </a:r>
                      <a:endParaRPr kumimoji="1" lang="en-US" altLang="ja-JP" sz="1200" b="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b="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→対象顧客が、既に</a:t>
                      </a:r>
                      <a:r>
                        <a:rPr kumimoji="1" lang="en-US" altLang="ja-JP" sz="1200" b="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200" b="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製品を自主的に検討、又は導入しているところが多い</a:t>
                      </a:r>
                      <a:endParaRPr kumimoji="1" lang="en-US" altLang="ja-JP" sz="1200" b="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→リセラーパートナー契約におけるハードルの高さ</a:t>
                      </a:r>
                      <a:r>
                        <a:rPr kumimoji="1" lang="ja-JP" altLang="en-US" sz="1200" b="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（下記例：</a:t>
                      </a:r>
                      <a:r>
                        <a:rPr kumimoji="1" lang="en-US" altLang="ja-JP" sz="1200" b="0" dirty="0" err="1"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UiPath</a:t>
                      </a:r>
                      <a:r>
                        <a:rPr kumimoji="1" lang="ja-JP" altLang="en-US" sz="1200" b="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リセラー契約条件）</a:t>
                      </a:r>
                      <a:endParaRPr kumimoji="1" lang="en-US" altLang="ja-JP" sz="1200" b="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→ローラーをかける体制、体力。それに見合うビジネスリターンは見込みづらい。</a:t>
                      </a:r>
                      <a:endParaRPr kumimoji="1" lang="en-US" altLang="ja-JP" sz="1200" b="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noFill/>
                  </a:tcPr>
                </a:tc>
                <a:extLst>
                  <a:ext uri="{0D108BD9-81ED-4DB2-BD59-A6C34878D82A}">
                    <a16:rowId xmlns:a16="http://schemas.microsoft.com/office/drawing/2014/main" val="303454124"/>
                  </a:ext>
                </a:extLst>
              </a:tr>
            </a:tbl>
          </a:graphicData>
        </a:graphic>
      </p:graphicFrame>
      <p:sp>
        <p:nvSpPr>
          <p:cNvPr id="14" name="テキスト ボックス 13"/>
          <p:cNvSpPr txBox="1"/>
          <p:nvPr/>
        </p:nvSpPr>
        <p:spPr>
          <a:xfrm>
            <a:off x="252000" y="3497507"/>
            <a:ext cx="5659947"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RPA</a:t>
            </a:r>
            <a:r>
              <a:rPr kumimoji="1" lang="ja-JP" altLang="en-US" sz="1400" dirty="0"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RPA</a:t>
            </a:r>
            <a:r>
              <a:rPr kumimoji="1" lang="ja-JP" altLang="en-US" sz="1400" dirty="0" smtClean="0">
                <a:latin typeface="Meiryo UI" panose="020B0604030504040204" pitchFamily="50" charset="-128"/>
                <a:ea typeface="Meiryo UI" panose="020B0604030504040204" pitchFamily="50" charset="-128"/>
              </a:rPr>
              <a:t>ベンダの選定と契約完了）（コンサルティング部：垣脇部長）</a:t>
            </a:r>
          </a:p>
        </p:txBody>
      </p:sp>
      <p:sp>
        <p:nvSpPr>
          <p:cNvPr id="15" name="テキスト ボックス 14"/>
          <p:cNvSpPr txBox="1"/>
          <p:nvPr/>
        </p:nvSpPr>
        <p:spPr>
          <a:xfrm>
            <a:off x="6228000" y="5668170"/>
            <a:ext cx="2646095" cy="784830"/>
          </a:xfrm>
          <a:prstGeom prst="rect">
            <a:avLst/>
          </a:prstGeom>
          <a:solidFill>
            <a:srgbClr val="FFCCCC"/>
          </a:solidFill>
        </p:spPr>
        <p:txBody>
          <a:bodyPr wrap="square" rtlCol="0">
            <a:spAutoFit/>
          </a:bodyPr>
          <a:lstStyle/>
          <a:p>
            <a:r>
              <a:rPr lang="ja-JP" altLang="en-US" sz="900" dirty="0">
                <a:latin typeface="Meiryo UI" panose="020B0604030504040204" pitchFamily="50" charset="-128"/>
                <a:ea typeface="Meiryo UI" panose="020B0604030504040204" pitchFamily="50" charset="-128"/>
                <a:cs typeface="Meiryo UI" panose="020B0604030504040204" pitchFamily="50" charset="-128"/>
              </a:rPr>
              <a:t>試算例：</a:t>
            </a:r>
            <a:r>
              <a:rPr lang="en-US" altLang="ja-JP" sz="900" dirty="0" err="1">
                <a:latin typeface="Meiryo UI" panose="020B0604030504040204" pitchFamily="50" charset="-128"/>
                <a:ea typeface="Meiryo UI" panose="020B0604030504040204" pitchFamily="50" charset="-128"/>
                <a:cs typeface="Meiryo UI" panose="020B0604030504040204" pitchFamily="50" charset="-128"/>
              </a:rPr>
              <a:t>UiPath</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の場合</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cs typeface="Meiryo UI" panose="020B0604030504040204" pitchFamily="50" charset="-128"/>
              </a:rPr>
              <a:t>※</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半期</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3,000</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万が契約条件</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cs typeface="Meiryo UI" panose="020B0604030504040204" pitchFamily="50" charset="-128"/>
              </a:rPr>
              <a:t>→</a:t>
            </a:r>
            <a:r>
              <a:rPr lang="en-US" altLang="ja-JP" sz="900" dirty="0" err="1">
                <a:latin typeface="Meiryo UI" panose="020B0604030504040204" pitchFamily="50" charset="-128"/>
                <a:ea typeface="Meiryo UI" panose="020B0604030504040204" pitchFamily="50" charset="-128"/>
                <a:cs typeface="Meiryo UI" panose="020B0604030504040204" pitchFamily="50" charset="-128"/>
              </a:rPr>
              <a:t>UiPath</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最小構成　約</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250</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万＊</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15</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件受注</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cs typeface="Meiryo UI" panose="020B0604030504040204" pitchFamily="50" charset="-128"/>
              </a:rPr>
              <a:t>→打率</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3</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割として</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50</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件のプロスペクトが必要。</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cs typeface="Meiryo UI" panose="020B0604030504040204" pitchFamily="50" charset="-128"/>
              </a:rPr>
              <a:t>それをクリアしても、値引率は</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18</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289503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smtClean="0"/>
              <a:t> 要因分析</a:t>
            </a:r>
            <a:endParaRPr kumimoji="1" lang="ja-JP" altLang="en-US" dirty="0"/>
          </a:p>
        </p:txBody>
      </p:sp>
      <p:sp>
        <p:nvSpPr>
          <p:cNvPr id="3" name="フッター プレースホルダー 2"/>
          <p:cNvSpPr>
            <a:spLocks noGrp="1"/>
          </p:cNvSpPr>
          <p:nvPr>
            <p:ph type="ftr" sz="quarter" idx="11"/>
          </p:nvPr>
        </p:nvSpPr>
        <p:spPr/>
        <p:txBody>
          <a:bodyPr/>
          <a:lstStyle/>
          <a:p>
            <a:r>
              <a:rPr lang="en-US" altLang="ja-JP" dirty="0" smtClean="0"/>
              <a:t>©</a:t>
            </a:r>
            <a:r>
              <a:rPr lang="ja-JP" altLang="en-US" dirty="0" smtClean="0"/>
              <a:t> </a:t>
            </a:r>
            <a:r>
              <a:rPr lang="en-US" altLang="ja-JP" dirty="0" smtClean="0"/>
              <a:t>2018</a:t>
            </a:r>
            <a:r>
              <a:rPr lang="ja-JP" altLang="en-US" dirty="0" smtClean="0"/>
              <a:t> </a:t>
            </a:r>
            <a:r>
              <a:rPr lang="en-US" altLang="ja-JP" dirty="0" err="1" smtClean="0"/>
              <a:t>Primagest</a:t>
            </a:r>
            <a:r>
              <a:rPr lang="en-US" altLang="ja-JP" dirty="0" smtClean="0"/>
              <a:t>, Inc.</a:t>
            </a:r>
            <a:r>
              <a:rPr lang="ja-JP" altLang="en-US" dirty="0" smtClean="0"/>
              <a:t> </a:t>
            </a:r>
            <a:r>
              <a:rPr lang="en-US" altLang="ja-JP" dirty="0" smtClean="0"/>
              <a:t>All</a:t>
            </a:r>
            <a:r>
              <a:rPr lang="ja-JP" altLang="en-US" dirty="0" smtClean="0"/>
              <a:t> </a:t>
            </a:r>
            <a:r>
              <a:rPr lang="en-US" altLang="ja-JP" dirty="0" smtClean="0"/>
              <a:t>rights</a:t>
            </a:r>
            <a:r>
              <a:rPr lang="ja-JP" altLang="en-US" dirty="0" smtClean="0"/>
              <a:t> </a:t>
            </a:r>
            <a:r>
              <a:rPr lang="en-US" altLang="ja-JP" dirty="0" smtClean="0"/>
              <a:t>reserved</a:t>
            </a:r>
            <a:endParaRPr lang="ja-JP" altLang="en-US" dirty="0"/>
          </a:p>
        </p:txBody>
      </p:sp>
      <p:sp>
        <p:nvSpPr>
          <p:cNvPr id="4" name="スライド番号プレースホルダー 3"/>
          <p:cNvSpPr>
            <a:spLocks noGrp="1"/>
          </p:cNvSpPr>
          <p:nvPr>
            <p:ph type="sldNum" sz="quarter" idx="12"/>
          </p:nvPr>
        </p:nvSpPr>
        <p:spPr/>
        <p:txBody>
          <a:bodyPr/>
          <a:lstStyle/>
          <a:p>
            <a:fld id="{67A8FEA0-19F5-4513-A0C9-59C5EE52ABEB}" type="slidenum">
              <a:rPr kumimoji="1" lang="ja-JP" altLang="en-US" smtClean="0"/>
              <a:t>6</a:t>
            </a:fld>
            <a:endParaRPr kumimoji="1" lang="ja-JP" altLang="en-US"/>
          </a:p>
        </p:txBody>
      </p:sp>
      <p:sp>
        <p:nvSpPr>
          <p:cNvPr id="5" name="テキスト ボックス 4"/>
          <p:cNvSpPr txBox="1"/>
          <p:nvPr/>
        </p:nvSpPr>
        <p:spPr>
          <a:xfrm>
            <a:off x="6876442" y="262107"/>
            <a:ext cx="385042" cy="400110"/>
          </a:xfrm>
          <a:prstGeom prst="rect">
            <a:avLst/>
          </a:prstGeom>
          <a:solidFill>
            <a:srgbClr val="C00000"/>
          </a:solidFill>
          <a:effectLst>
            <a:outerShdw blurRad="50800" dist="76200" dir="2700000" algn="tl" rotWithShape="0">
              <a:prstClr val="black">
                <a:alpha val="40000"/>
              </a:prstClr>
            </a:outerShdw>
          </a:effectLst>
        </p:spPr>
        <p:txBody>
          <a:bodyPr wrap="none" rtlCol="0">
            <a:spAutoFit/>
          </a:bodyPr>
          <a:lstStyle/>
          <a:p>
            <a:r>
              <a:rPr kumimoji="1" lang="en-US" altLang="ja-JP" sz="2000" dirty="0" smtClean="0">
                <a:solidFill>
                  <a:schemeClr val="bg1"/>
                </a:solidFill>
                <a:latin typeface="HG丸ｺﾞｼｯｸM-PRO" panose="020F0600000000000000" pitchFamily="50" charset="-128"/>
                <a:ea typeface="HG丸ｺﾞｼｯｸM-PRO" panose="020F0600000000000000" pitchFamily="50" charset="-128"/>
              </a:rPr>
              <a:t>C</a:t>
            </a:r>
            <a:endParaRPr kumimoji="1" lang="ja-JP" altLang="en-US" sz="2000" dirty="0" smtClean="0">
              <a:solidFill>
                <a:schemeClr val="bg1"/>
              </a:solidFill>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52000" y="810546"/>
            <a:ext cx="4104000" cy="400110"/>
          </a:xfrm>
          <a:prstGeom prst="rect">
            <a:avLst/>
          </a:prstGeom>
          <a:solidFill>
            <a:srgbClr val="C00000"/>
          </a:solidFill>
          <a:effectLst>
            <a:outerShdw blurRad="50800" dist="88900" dir="2700000" algn="tl" rotWithShape="0">
              <a:prstClr val="black">
                <a:alpha val="40000"/>
              </a:prstClr>
            </a:outerShdw>
          </a:effectLst>
        </p:spPr>
        <p:txBody>
          <a:bodyPr wrap="square" rtlCol="0">
            <a:spAutoFit/>
          </a:bodyPr>
          <a:lstStyle/>
          <a:p>
            <a:r>
              <a:rPr kumimoji="1" lang="ja-JP" altLang="en-US" sz="2000" dirty="0" smtClean="0">
                <a:solidFill>
                  <a:schemeClr val="bg1"/>
                </a:solidFill>
                <a:latin typeface="HG丸ｺﾞｼｯｸM-PRO" panose="020F0600000000000000" pitchFamily="50" charset="-128"/>
                <a:ea typeface="HG丸ｺﾞｼｯｸM-PRO" panose="020F0600000000000000" pitchFamily="50" charset="-128"/>
              </a:rPr>
              <a:t>結果から分かったこと</a:t>
            </a:r>
            <a:endParaRPr kumimoji="1" lang="en-US" altLang="ja-JP" sz="2000" dirty="0" smtClean="0">
              <a:solidFill>
                <a:schemeClr val="bg1"/>
              </a:solidFill>
              <a:latin typeface="HG丸ｺﾞｼｯｸM-PRO" panose="020F0600000000000000" pitchFamily="50" charset="-128"/>
              <a:ea typeface="HG丸ｺﾞｼｯｸM-PRO" panose="020F0600000000000000" pitchFamily="50" charset="-128"/>
            </a:endParaRPr>
          </a:p>
        </p:txBody>
      </p:sp>
      <p:sp>
        <p:nvSpPr>
          <p:cNvPr id="14" name="テキスト ボックス 13"/>
          <p:cNvSpPr txBox="1"/>
          <p:nvPr/>
        </p:nvSpPr>
        <p:spPr>
          <a:xfrm>
            <a:off x="4788000" y="810546"/>
            <a:ext cx="4104000" cy="400110"/>
          </a:xfrm>
          <a:prstGeom prst="rect">
            <a:avLst/>
          </a:prstGeom>
          <a:solidFill>
            <a:srgbClr val="C00000"/>
          </a:solidFill>
          <a:effectLst>
            <a:outerShdw blurRad="50800" dist="88900" dir="2700000" algn="tl" rotWithShape="0">
              <a:prstClr val="black">
                <a:alpha val="40000"/>
              </a:prstClr>
            </a:outerShdw>
          </a:effectLst>
        </p:spPr>
        <p:txBody>
          <a:bodyPr wrap="square" rtlCol="0">
            <a:spAutoFit/>
          </a:bodyPr>
          <a:lstStyle/>
          <a:p>
            <a:r>
              <a:rPr kumimoji="1" lang="ja-JP" altLang="en-US" sz="2000" dirty="0" smtClean="0">
                <a:solidFill>
                  <a:schemeClr val="bg1"/>
                </a:solidFill>
                <a:latin typeface="HG丸ｺﾞｼｯｸM-PRO" panose="020F0600000000000000" pitchFamily="50" charset="-128"/>
                <a:ea typeface="HG丸ｺﾞｼｯｸM-PRO" panose="020F0600000000000000" pitchFamily="50" charset="-128"/>
              </a:rPr>
              <a:t>その結果となった要因分析</a:t>
            </a:r>
            <a:endParaRPr kumimoji="1" lang="en-US" altLang="ja-JP" sz="2000" dirty="0" smtClean="0">
              <a:solidFill>
                <a:schemeClr val="bg1"/>
              </a:solidFill>
              <a:latin typeface="HG丸ｺﾞｼｯｸM-PRO" panose="020F0600000000000000" pitchFamily="50" charset="-128"/>
              <a:ea typeface="HG丸ｺﾞｼｯｸM-PRO" panose="020F0600000000000000" pitchFamily="50" charset="-128"/>
            </a:endParaRPr>
          </a:p>
        </p:txBody>
      </p:sp>
      <p:sp>
        <p:nvSpPr>
          <p:cNvPr id="15" name="右矢印 14"/>
          <p:cNvSpPr/>
          <p:nvPr/>
        </p:nvSpPr>
        <p:spPr>
          <a:xfrm>
            <a:off x="4428000" y="830601"/>
            <a:ext cx="288000" cy="360000"/>
          </a:xfrm>
          <a:prstGeom prst="rightArrow">
            <a:avLst/>
          </a:prstGeom>
          <a:solidFill>
            <a:srgbClr val="C0000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graphicFrame>
        <p:nvGraphicFramePr>
          <p:cNvPr id="16" name="表 15"/>
          <p:cNvGraphicFramePr>
            <a:graphicFrameLocks noGrp="1"/>
          </p:cNvGraphicFramePr>
          <p:nvPr>
            <p:extLst>
              <p:ext uri="{D42A27DB-BD31-4B8C-83A1-F6EECF244321}">
                <p14:modId xmlns:p14="http://schemas.microsoft.com/office/powerpoint/2010/main" val="1634588196"/>
              </p:ext>
            </p:extLst>
          </p:nvPr>
        </p:nvGraphicFramePr>
        <p:xfrm>
          <a:off x="396000" y="1647000"/>
          <a:ext cx="8640000" cy="2286000"/>
        </p:xfrm>
        <a:graphic>
          <a:graphicData uri="http://schemas.openxmlformats.org/drawingml/2006/table">
            <a:tbl>
              <a:tblPr firstRow="1" bandRow="1">
                <a:tableStyleId>{5C22544A-7EE6-4342-B048-85BDC9FD1C3A}</a:tableStyleId>
              </a:tblPr>
              <a:tblGrid>
                <a:gridCol w="2880000">
                  <a:extLst>
                    <a:ext uri="{9D8B030D-6E8A-4147-A177-3AD203B41FA5}">
                      <a16:colId xmlns:a16="http://schemas.microsoft.com/office/drawing/2014/main" val="604933709"/>
                    </a:ext>
                  </a:extLst>
                </a:gridCol>
                <a:gridCol w="2880000">
                  <a:extLst>
                    <a:ext uri="{9D8B030D-6E8A-4147-A177-3AD203B41FA5}">
                      <a16:colId xmlns:a16="http://schemas.microsoft.com/office/drawing/2014/main" val="999068103"/>
                    </a:ext>
                  </a:extLst>
                </a:gridCol>
                <a:gridCol w="2880000">
                  <a:extLst>
                    <a:ext uri="{9D8B030D-6E8A-4147-A177-3AD203B41FA5}">
                      <a16:colId xmlns:a16="http://schemas.microsoft.com/office/drawing/2014/main" val="3998988273"/>
                    </a:ext>
                  </a:extLst>
                </a:gridCol>
              </a:tblGrid>
              <a:tr h="1392000">
                <a:tc>
                  <a:txBody>
                    <a:bodyPr/>
                    <a:lstStyle/>
                    <a:p>
                      <a:r>
                        <a:rPr kumimoji="1" lang="en-US" altLang="ja-JP" sz="1200" b="1" dirty="0" smtClean="0">
                          <a:solidFill>
                            <a:schemeClr val="tx1"/>
                          </a:solidFill>
                          <a:latin typeface="Meiryo UI" panose="020B0604030504040204" pitchFamily="50" charset="-128"/>
                          <a:ea typeface="Meiryo UI" panose="020B0604030504040204" pitchFamily="50" charset="-128"/>
                        </a:rPr>
                        <a:t>[</a:t>
                      </a:r>
                      <a:r>
                        <a:rPr kumimoji="1" lang="ja-JP" altLang="en-US" sz="1200" b="1" dirty="0" smtClean="0">
                          <a:solidFill>
                            <a:schemeClr val="tx1"/>
                          </a:solidFill>
                          <a:latin typeface="Meiryo UI" panose="020B0604030504040204" pitchFamily="50" charset="-128"/>
                          <a:ea typeface="Meiryo UI" panose="020B0604030504040204" pitchFamily="50" charset="-128"/>
                        </a:rPr>
                        <a:t>状況</a:t>
                      </a:r>
                      <a:r>
                        <a:rPr kumimoji="1" lang="en-US" altLang="ja-JP" sz="1200" b="1" dirty="0" smtClean="0">
                          <a:solidFill>
                            <a:schemeClr val="tx1"/>
                          </a:solidFill>
                          <a:latin typeface="Meiryo UI" panose="020B0604030504040204" pitchFamily="50" charset="-128"/>
                          <a:ea typeface="Meiryo UI" panose="020B0604030504040204" pitchFamily="50" charset="-128"/>
                        </a:rPr>
                        <a:t>]</a:t>
                      </a:r>
                    </a:p>
                    <a:p>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BPO</a:t>
                      </a:r>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部門で、ゆう</a:t>
                      </a:r>
                      <a:r>
                        <a:rPr kumimoji="1" lang="ja-JP" altLang="en-US" sz="1200" b="0"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ちょ</a:t>
                      </a:r>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２業務への</a:t>
                      </a:r>
                      <a:r>
                        <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開発完了</a:t>
                      </a:r>
                      <a:endPar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業務は運用開始しもう</a:t>
                      </a:r>
                      <a:r>
                        <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業務は導入承認待ち）</a:t>
                      </a:r>
                      <a:endPar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・導入キット（提案資料、分析ツール等）がほぼ完了</a:t>
                      </a:r>
                      <a:endPar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・クラシアン案件</a:t>
                      </a:r>
                      <a:endPar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10</a:t>
                      </a:r>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月末　業務分析報告提示</a:t>
                      </a:r>
                      <a:endPar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11</a:t>
                      </a:r>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月　</a:t>
                      </a:r>
                      <a:r>
                        <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検討</a:t>
                      </a:r>
                      <a:endPar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12</a:t>
                      </a:r>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月　</a:t>
                      </a:r>
                      <a:r>
                        <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開始予定</a:t>
                      </a:r>
                      <a:endPar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2019</a:t>
                      </a:r>
                      <a:r>
                        <a:rPr kumimoji="1" lang="ja-JP" altLang="en-US" sz="12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年～　本格導入</a:t>
                      </a:r>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noFill/>
                  </a:tcPr>
                </a:tc>
                <a:tc>
                  <a:txBody>
                    <a:bodyPr/>
                    <a:lstStyle/>
                    <a:p>
                      <a:r>
                        <a:rPr kumimoji="1" lang="en-US" altLang="ja-JP" sz="1200" b="1" dirty="0" smtClean="0">
                          <a:solidFill>
                            <a:schemeClr val="accent1">
                              <a:lumMod val="75000"/>
                            </a:schemeClr>
                          </a:solidFill>
                          <a:latin typeface="Meiryo UI" panose="020B0604030504040204" pitchFamily="50" charset="-128"/>
                          <a:ea typeface="Meiryo UI" panose="020B0604030504040204" pitchFamily="50" charset="-128"/>
                        </a:rPr>
                        <a:t>[</a:t>
                      </a:r>
                      <a:r>
                        <a:rPr kumimoji="1" lang="ja-JP" altLang="en-US" sz="1200" b="1" dirty="0" smtClean="0">
                          <a:solidFill>
                            <a:schemeClr val="accent1">
                              <a:lumMod val="75000"/>
                            </a:schemeClr>
                          </a:solidFill>
                          <a:latin typeface="Meiryo UI" panose="020B0604030504040204" pitchFamily="50" charset="-128"/>
                          <a:ea typeface="Meiryo UI" panose="020B0604030504040204" pitchFamily="50" charset="-128"/>
                        </a:rPr>
                        <a:t>良い点</a:t>
                      </a:r>
                      <a:r>
                        <a:rPr kumimoji="1" lang="en-US" altLang="ja-JP" sz="1200" b="1" dirty="0" smtClean="0">
                          <a:solidFill>
                            <a:schemeClr val="accent1">
                              <a:lumMod val="75000"/>
                            </a:schemeClr>
                          </a:solidFill>
                          <a:latin typeface="Meiryo UI" panose="020B0604030504040204" pitchFamily="50" charset="-128"/>
                          <a:ea typeface="Meiryo UI" panose="020B0604030504040204" pitchFamily="50" charset="-128"/>
                        </a:rPr>
                        <a:t>]</a:t>
                      </a:r>
                    </a:p>
                    <a:p>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・一定の</a:t>
                      </a:r>
                      <a:r>
                        <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開発、導入ノウハウは蓄積された。</a:t>
                      </a:r>
                      <a:endPar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・クラシアン案件の提案と並行し、提案プロセスの策定、各種分析ツール等のドキュメントを作成が完了。</a:t>
                      </a:r>
                      <a:endPar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・分析の結果、</a:t>
                      </a:r>
                      <a:r>
                        <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導入の期待効果が出そうな結論に至る。</a:t>
                      </a:r>
                      <a:endPar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～本格導入受注に向けて営業支援継続中。</a:t>
                      </a:r>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noFill/>
                  </a:tcPr>
                </a:tc>
                <a:tc>
                  <a:txBody>
                    <a:bodyPr/>
                    <a:lstStyle/>
                    <a:p>
                      <a:r>
                        <a:rPr kumimoji="1" lang="en-US" altLang="ja-JP" sz="1200" b="1" dirty="0" smtClean="0">
                          <a:solidFill>
                            <a:srgbClr val="FF0000"/>
                          </a:solidFill>
                          <a:latin typeface="Meiryo UI" panose="020B0604030504040204" pitchFamily="50" charset="-128"/>
                          <a:ea typeface="Meiryo UI" panose="020B0604030504040204" pitchFamily="50" charset="-128"/>
                        </a:rPr>
                        <a:t>[</a:t>
                      </a:r>
                      <a:r>
                        <a:rPr kumimoji="1" lang="ja-JP" altLang="en-US" sz="1200" b="1" dirty="0" smtClean="0">
                          <a:solidFill>
                            <a:srgbClr val="FF0000"/>
                          </a:solidFill>
                          <a:latin typeface="Meiryo UI" panose="020B0604030504040204" pitchFamily="50" charset="-128"/>
                          <a:ea typeface="Meiryo UI" panose="020B0604030504040204" pitchFamily="50" charset="-128"/>
                        </a:rPr>
                        <a:t>悪い点（課題）</a:t>
                      </a:r>
                      <a:r>
                        <a:rPr kumimoji="1" lang="en-US" altLang="ja-JP" sz="1200" b="1" dirty="0" smtClean="0">
                          <a:solidFill>
                            <a:srgbClr val="FF0000"/>
                          </a:solidFill>
                          <a:latin typeface="Meiryo UI" panose="020B0604030504040204" pitchFamily="50" charset="-128"/>
                          <a:ea typeface="Meiryo UI" panose="020B0604030504040204" pitchFamily="50" charset="-128"/>
                        </a:rPr>
                        <a:t>]</a:t>
                      </a: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b="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・導入実績、開発ノウハウが、まだまだ未熟→成長の為には、案件対応（エンドユーザー）だけでは難しい</a:t>
                      </a:r>
                      <a:endParaRPr kumimoji="1" lang="en-US" altLang="ja-JP" sz="1200" b="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→①</a:t>
                      </a:r>
                      <a:r>
                        <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BPO</a:t>
                      </a:r>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部門での利用拡大</a:t>
                      </a:r>
                      <a:endPar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→②自社での積極的活用</a:t>
                      </a:r>
                      <a:endParaRPr kumimoji="1" lang="en-US" altLang="ja-JP" sz="1200" b="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b="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・案件数をこなしていないため、他社提案への流用適用度は未知数。</a:t>
                      </a:r>
                      <a:endParaRPr kumimoji="1" lang="en-US" altLang="ja-JP" sz="1200" b="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noFill/>
                  </a:tcPr>
                </a:tc>
                <a:extLst>
                  <a:ext uri="{0D108BD9-81ED-4DB2-BD59-A6C34878D82A}">
                    <a16:rowId xmlns:a16="http://schemas.microsoft.com/office/drawing/2014/main" val="303454124"/>
                  </a:ext>
                </a:extLst>
              </a:tr>
            </a:tbl>
          </a:graphicData>
        </a:graphic>
      </p:graphicFrame>
      <p:sp>
        <p:nvSpPr>
          <p:cNvPr id="17" name="テキスト ボックス 16"/>
          <p:cNvSpPr txBox="1"/>
          <p:nvPr/>
        </p:nvSpPr>
        <p:spPr>
          <a:xfrm>
            <a:off x="252000" y="1340082"/>
            <a:ext cx="6941837"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RPA</a:t>
            </a:r>
            <a:r>
              <a:rPr kumimoji="1" lang="ja-JP" altLang="en-US" sz="1400" dirty="0" smtClean="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体制構築と導入ノウハウの蓄積</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/1st</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ユーザ導入</a:t>
            </a:r>
            <a:r>
              <a:rPr kumimoji="1" lang="ja-JP" altLang="en-US" sz="1400" dirty="0" smtClean="0">
                <a:latin typeface="Meiryo UI" panose="020B0604030504040204" pitchFamily="50" charset="-128"/>
                <a:ea typeface="Meiryo UI" panose="020B0604030504040204" pitchFamily="50" charset="-128"/>
              </a:rPr>
              <a:t>）（コンサルティング部：垣脇部長）</a:t>
            </a:r>
          </a:p>
        </p:txBody>
      </p:sp>
    </p:spTree>
    <p:extLst>
      <p:ext uri="{BB962C8B-B14F-4D97-AF65-F5344CB8AC3E}">
        <p14:creationId xmlns:p14="http://schemas.microsoft.com/office/powerpoint/2010/main" val="2866349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smtClean="0"/>
              <a:t> 要因分析</a:t>
            </a:r>
            <a:endParaRPr kumimoji="1" lang="ja-JP" altLang="en-US" dirty="0"/>
          </a:p>
        </p:txBody>
      </p:sp>
      <p:sp>
        <p:nvSpPr>
          <p:cNvPr id="3" name="フッター プレースホルダー 2"/>
          <p:cNvSpPr>
            <a:spLocks noGrp="1"/>
          </p:cNvSpPr>
          <p:nvPr>
            <p:ph type="ftr" sz="quarter" idx="11"/>
          </p:nvPr>
        </p:nvSpPr>
        <p:spPr/>
        <p:txBody>
          <a:bodyPr/>
          <a:lstStyle/>
          <a:p>
            <a:r>
              <a:rPr lang="en-US" altLang="ja-JP" dirty="0" smtClean="0"/>
              <a:t>©</a:t>
            </a:r>
            <a:r>
              <a:rPr lang="ja-JP" altLang="en-US" dirty="0" smtClean="0"/>
              <a:t> </a:t>
            </a:r>
            <a:r>
              <a:rPr lang="en-US" altLang="ja-JP" dirty="0" smtClean="0"/>
              <a:t>2018</a:t>
            </a:r>
            <a:r>
              <a:rPr lang="ja-JP" altLang="en-US" dirty="0" smtClean="0"/>
              <a:t> </a:t>
            </a:r>
            <a:r>
              <a:rPr lang="en-US" altLang="ja-JP" dirty="0" err="1" smtClean="0"/>
              <a:t>Primagest</a:t>
            </a:r>
            <a:r>
              <a:rPr lang="en-US" altLang="ja-JP" dirty="0" smtClean="0"/>
              <a:t>, Inc.</a:t>
            </a:r>
            <a:r>
              <a:rPr lang="ja-JP" altLang="en-US" dirty="0" smtClean="0"/>
              <a:t> </a:t>
            </a:r>
            <a:r>
              <a:rPr lang="en-US" altLang="ja-JP" dirty="0" smtClean="0"/>
              <a:t>All</a:t>
            </a:r>
            <a:r>
              <a:rPr lang="ja-JP" altLang="en-US" dirty="0" smtClean="0"/>
              <a:t> </a:t>
            </a:r>
            <a:r>
              <a:rPr lang="en-US" altLang="ja-JP" dirty="0" smtClean="0"/>
              <a:t>rights</a:t>
            </a:r>
            <a:r>
              <a:rPr lang="ja-JP" altLang="en-US" dirty="0" smtClean="0"/>
              <a:t> </a:t>
            </a:r>
            <a:r>
              <a:rPr lang="en-US" altLang="ja-JP" dirty="0" smtClean="0"/>
              <a:t>reserved</a:t>
            </a:r>
            <a:endParaRPr lang="ja-JP" altLang="en-US" dirty="0"/>
          </a:p>
        </p:txBody>
      </p:sp>
      <p:sp>
        <p:nvSpPr>
          <p:cNvPr id="4" name="スライド番号プレースホルダー 3"/>
          <p:cNvSpPr>
            <a:spLocks noGrp="1"/>
          </p:cNvSpPr>
          <p:nvPr>
            <p:ph type="sldNum" sz="quarter" idx="12"/>
          </p:nvPr>
        </p:nvSpPr>
        <p:spPr/>
        <p:txBody>
          <a:bodyPr/>
          <a:lstStyle/>
          <a:p>
            <a:fld id="{67A8FEA0-19F5-4513-A0C9-59C5EE52ABEB}" type="slidenum">
              <a:rPr kumimoji="1" lang="ja-JP" altLang="en-US" smtClean="0"/>
              <a:t>7</a:t>
            </a:fld>
            <a:endParaRPr kumimoji="1" lang="ja-JP" altLang="en-US"/>
          </a:p>
        </p:txBody>
      </p:sp>
      <p:sp>
        <p:nvSpPr>
          <p:cNvPr id="5" name="テキスト ボックス 4"/>
          <p:cNvSpPr txBox="1"/>
          <p:nvPr/>
        </p:nvSpPr>
        <p:spPr>
          <a:xfrm>
            <a:off x="6876442" y="262107"/>
            <a:ext cx="385042" cy="400110"/>
          </a:xfrm>
          <a:prstGeom prst="rect">
            <a:avLst/>
          </a:prstGeom>
          <a:solidFill>
            <a:srgbClr val="C00000"/>
          </a:solidFill>
          <a:effectLst>
            <a:outerShdw blurRad="50800" dist="76200" dir="2700000" algn="tl" rotWithShape="0">
              <a:prstClr val="black">
                <a:alpha val="40000"/>
              </a:prstClr>
            </a:outerShdw>
          </a:effectLst>
        </p:spPr>
        <p:txBody>
          <a:bodyPr wrap="none" rtlCol="0">
            <a:spAutoFit/>
          </a:bodyPr>
          <a:lstStyle/>
          <a:p>
            <a:r>
              <a:rPr kumimoji="1" lang="en-US" altLang="ja-JP" sz="2000" dirty="0" smtClean="0">
                <a:solidFill>
                  <a:schemeClr val="bg1"/>
                </a:solidFill>
                <a:latin typeface="HG丸ｺﾞｼｯｸM-PRO" panose="020F0600000000000000" pitchFamily="50" charset="-128"/>
                <a:ea typeface="HG丸ｺﾞｼｯｸM-PRO" panose="020F0600000000000000" pitchFamily="50" charset="-128"/>
              </a:rPr>
              <a:t>C</a:t>
            </a:r>
            <a:endParaRPr kumimoji="1" lang="ja-JP" altLang="en-US" sz="2000" dirty="0" smtClean="0">
              <a:solidFill>
                <a:schemeClr val="bg1"/>
              </a:solidFill>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52000" y="810546"/>
            <a:ext cx="4104000" cy="400110"/>
          </a:xfrm>
          <a:prstGeom prst="rect">
            <a:avLst/>
          </a:prstGeom>
          <a:solidFill>
            <a:srgbClr val="C00000"/>
          </a:solidFill>
          <a:effectLst>
            <a:outerShdw blurRad="50800" dist="88900" dir="2700000" algn="tl" rotWithShape="0">
              <a:prstClr val="black">
                <a:alpha val="40000"/>
              </a:prstClr>
            </a:outerShdw>
          </a:effectLst>
        </p:spPr>
        <p:txBody>
          <a:bodyPr wrap="square" rtlCol="0">
            <a:spAutoFit/>
          </a:bodyPr>
          <a:lstStyle/>
          <a:p>
            <a:r>
              <a:rPr kumimoji="1" lang="ja-JP" altLang="en-US" sz="2000" dirty="0" smtClean="0">
                <a:solidFill>
                  <a:schemeClr val="bg1"/>
                </a:solidFill>
                <a:latin typeface="HG丸ｺﾞｼｯｸM-PRO" panose="020F0600000000000000" pitchFamily="50" charset="-128"/>
                <a:ea typeface="HG丸ｺﾞｼｯｸM-PRO" panose="020F0600000000000000" pitchFamily="50" charset="-128"/>
              </a:rPr>
              <a:t>結果から分かったこと</a:t>
            </a:r>
            <a:endParaRPr kumimoji="1" lang="en-US" altLang="ja-JP" sz="2000" dirty="0" smtClean="0">
              <a:solidFill>
                <a:schemeClr val="bg1"/>
              </a:solidFill>
              <a:latin typeface="HG丸ｺﾞｼｯｸM-PRO" panose="020F0600000000000000" pitchFamily="50" charset="-128"/>
              <a:ea typeface="HG丸ｺﾞｼｯｸM-PRO" panose="020F0600000000000000" pitchFamily="50" charset="-128"/>
            </a:endParaRPr>
          </a:p>
        </p:txBody>
      </p:sp>
      <p:sp>
        <p:nvSpPr>
          <p:cNvPr id="14" name="テキスト ボックス 13"/>
          <p:cNvSpPr txBox="1"/>
          <p:nvPr/>
        </p:nvSpPr>
        <p:spPr>
          <a:xfrm>
            <a:off x="4788000" y="810546"/>
            <a:ext cx="4104000" cy="400110"/>
          </a:xfrm>
          <a:prstGeom prst="rect">
            <a:avLst/>
          </a:prstGeom>
          <a:solidFill>
            <a:srgbClr val="C00000"/>
          </a:solidFill>
          <a:effectLst>
            <a:outerShdw blurRad="50800" dist="88900" dir="2700000" algn="tl" rotWithShape="0">
              <a:prstClr val="black">
                <a:alpha val="40000"/>
              </a:prstClr>
            </a:outerShdw>
          </a:effectLst>
        </p:spPr>
        <p:txBody>
          <a:bodyPr wrap="square" rtlCol="0">
            <a:spAutoFit/>
          </a:bodyPr>
          <a:lstStyle/>
          <a:p>
            <a:r>
              <a:rPr kumimoji="1" lang="ja-JP" altLang="en-US" sz="2000" dirty="0" smtClean="0">
                <a:solidFill>
                  <a:schemeClr val="bg1"/>
                </a:solidFill>
                <a:latin typeface="HG丸ｺﾞｼｯｸM-PRO" panose="020F0600000000000000" pitchFamily="50" charset="-128"/>
                <a:ea typeface="HG丸ｺﾞｼｯｸM-PRO" panose="020F0600000000000000" pitchFamily="50" charset="-128"/>
              </a:rPr>
              <a:t>その結果となった要因分析</a:t>
            </a:r>
            <a:endParaRPr kumimoji="1" lang="en-US" altLang="ja-JP" sz="2000" dirty="0" smtClean="0">
              <a:solidFill>
                <a:schemeClr val="bg1"/>
              </a:solidFill>
              <a:latin typeface="HG丸ｺﾞｼｯｸM-PRO" panose="020F0600000000000000" pitchFamily="50" charset="-128"/>
              <a:ea typeface="HG丸ｺﾞｼｯｸM-PRO" panose="020F0600000000000000" pitchFamily="50" charset="-128"/>
            </a:endParaRPr>
          </a:p>
        </p:txBody>
      </p:sp>
      <p:sp>
        <p:nvSpPr>
          <p:cNvPr id="15" name="右矢印 14"/>
          <p:cNvSpPr/>
          <p:nvPr/>
        </p:nvSpPr>
        <p:spPr>
          <a:xfrm>
            <a:off x="4428000" y="830601"/>
            <a:ext cx="288000" cy="360000"/>
          </a:xfrm>
          <a:prstGeom prst="rightArrow">
            <a:avLst/>
          </a:prstGeom>
          <a:solidFill>
            <a:srgbClr val="C0000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251999" y="1341000"/>
            <a:ext cx="8576389" cy="307777"/>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■マーケティング</a:t>
            </a:r>
            <a:r>
              <a:rPr kumimoji="1" lang="ja-JP" altLang="en-US" sz="1400" dirty="0">
                <a:latin typeface="Meiryo UI" panose="020B0604030504040204" pitchFamily="50" charset="-128"/>
                <a:ea typeface="Meiryo UI" panose="020B0604030504040204" pitchFamily="50" charset="-128"/>
              </a:rPr>
              <a:t>コミュニケーション</a:t>
            </a:r>
            <a:r>
              <a:rPr kumimoji="1" lang="ja-JP" altLang="en-US" sz="1400" dirty="0" smtClean="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推進ベンダーとしての認知度</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向上</a:t>
            </a:r>
            <a:r>
              <a:rPr kumimoji="1" lang="ja-JP" altLang="en-US" sz="1400" dirty="0" smtClean="0">
                <a:latin typeface="Meiryo UI" panose="020B0604030504040204" pitchFamily="50" charset="-128"/>
                <a:ea typeface="Meiryo UI" panose="020B0604030504040204" pitchFamily="50" charset="-128"/>
              </a:rPr>
              <a:t>）（ソリューション開発本部：大原さん）</a:t>
            </a:r>
          </a:p>
        </p:txBody>
      </p:sp>
      <p:graphicFrame>
        <p:nvGraphicFramePr>
          <p:cNvPr id="12" name="表 11"/>
          <p:cNvGraphicFramePr>
            <a:graphicFrameLocks noGrp="1"/>
          </p:cNvGraphicFramePr>
          <p:nvPr>
            <p:extLst/>
          </p:nvPr>
        </p:nvGraphicFramePr>
        <p:xfrm>
          <a:off x="252000" y="1662840"/>
          <a:ext cx="8576389" cy="3566160"/>
        </p:xfrm>
        <a:graphic>
          <a:graphicData uri="http://schemas.openxmlformats.org/drawingml/2006/table">
            <a:tbl>
              <a:tblPr firstRow="1" bandRow="1">
                <a:tableStyleId>{5C22544A-7EE6-4342-B048-85BDC9FD1C3A}</a:tableStyleId>
              </a:tblPr>
              <a:tblGrid>
                <a:gridCol w="228221">
                  <a:extLst>
                    <a:ext uri="{9D8B030D-6E8A-4147-A177-3AD203B41FA5}">
                      <a16:colId xmlns:a16="http://schemas.microsoft.com/office/drawing/2014/main" val="20000"/>
                    </a:ext>
                  </a:extLst>
                </a:gridCol>
                <a:gridCol w="2196887">
                  <a:extLst>
                    <a:ext uri="{9D8B030D-6E8A-4147-A177-3AD203B41FA5}">
                      <a16:colId xmlns:a16="http://schemas.microsoft.com/office/drawing/2014/main" val="20001"/>
                    </a:ext>
                  </a:extLst>
                </a:gridCol>
                <a:gridCol w="3343282">
                  <a:extLst>
                    <a:ext uri="{9D8B030D-6E8A-4147-A177-3AD203B41FA5}">
                      <a16:colId xmlns:a16="http://schemas.microsoft.com/office/drawing/2014/main" val="20002"/>
                    </a:ext>
                  </a:extLst>
                </a:gridCol>
                <a:gridCol w="2807999">
                  <a:extLst>
                    <a:ext uri="{9D8B030D-6E8A-4147-A177-3AD203B41FA5}">
                      <a16:colId xmlns:a16="http://schemas.microsoft.com/office/drawing/2014/main" val="20003"/>
                    </a:ext>
                  </a:extLst>
                </a:gridCol>
              </a:tblGrid>
              <a:tr h="144000">
                <a:tc>
                  <a:txBody>
                    <a:bodyPr/>
                    <a:lstStyle/>
                    <a:p>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lnR w="19050" cap="flat" cmpd="sng" algn="ctr">
                      <a:solidFill>
                        <a:schemeClr val="bg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結果</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気付き</a:t>
                      </a:r>
                      <a:r>
                        <a:rPr kumimoji="1" lang="ja-JP" altLang="en-US" sz="12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（課題）</a:t>
                      </a:r>
                    </a:p>
                  </a:txBody>
                  <a:tcPr>
                    <a:lnL w="19050" cap="flat" cmpd="sng" algn="ctr">
                      <a:solidFill>
                        <a:schemeClr val="bg1"/>
                      </a:solidFill>
                      <a:prstDash val="solid"/>
                      <a:round/>
                      <a:headEnd type="none" w="med" len="med"/>
                      <a:tailEnd type="none" w="med" len="med"/>
                    </a:lnL>
                  </a:tcPr>
                </a:tc>
                <a:tc>
                  <a:txBody>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要因分析</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今後に向け（対策）</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0"/>
                  </a:ext>
                </a:extLst>
              </a:tr>
              <a:tr h="517680">
                <a:tc>
                  <a:txBody>
                    <a:bodyPr/>
                    <a:lstStyle/>
                    <a:p>
                      <a:r>
                        <a:rPr lang="en-US" altLang="ja-JP" sz="1200" b="0" dirty="0" smtClean="0"/>
                        <a:t>1</a:t>
                      </a:r>
                    </a:p>
                  </a:txBody>
                  <a:tcPr>
                    <a:lnR w="19050" cap="flat" cmpd="sng" algn="ctr">
                      <a:solidFill>
                        <a:schemeClr val="bg1"/>
                      </a:solidFill>
                      <a:prstDash val="solid"/>
                      <a:round/>
                      <a:headEnd type="none" w="med" len="med"/>
                      <a:tailEnd type="none" w="med" len="med"/>
                    </a:lnR>
                  </a:tcPr>
                </a:tc>
                <a:tc>
                  <a:txBody>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リードを獲得するだけが目的であれば、手段は豊富に存在する</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lnL w="19050" cap="flat" cmpd="sng" algn="ctr">
                      <a:solidFill>
                        <a:schemeClr val="bg1"/>
                      </a:solidFill>
                      <a:prstDash val="solid"/>
                      <a:round/>
                      <a:headEnd type="none" w="med" len="med"/>
                      <a:tailEnd type="none" w="med" len="med"/>
                    </a:lnL>
                  </a:tcPr>
                </a:tc>
                <a:tc>
                  <a:txBody>
                    <a:bodyPr/>
                    <a:lstStyle/>
                    <a:p>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AI/RPA</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が</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HOT</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な話題であるため、イベント会社、メディア、製品ベンダーは当該テーマのセミナーや展示会への協賛社を積極募集</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・継続して適切なイベントへ参加</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但し</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2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の考慮が必要</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1"/>
                  </a:ext>
                </a:extLst>
              </a:tr>
              <a:tr h="237600">
                <a:tc>
                  <a:txBody>
                    <a:bodyPr/>
                    <a:lstStyle/>
                    <a:p>
                      <a:r>
                        <a:rPr lang="en-US" altLang="ja-JP" sz="1200" b="0" dirty="0" smtClean="0"/>
                        <a:t>2</a:t>
                      </a:r>
                      <a:endParaRPr lang="ja-JP" altLang="en-US" sz="1200" b="0" dirty="0"/>
                    </a:p>
                  </a:txBody>
                  <a:tcPr>
                    <a:lnR w="19050" cap="flat" cmpd="sng" algn="ctr">
                      <a:solidFill>
                        <a:schemeClr val="bg1"/>
                      </a:solidFill>
                      <a:prstDash val="solid"/>
                      <a:round/>
                      <a:headEnd type="none" w="med" len="med"/>
                      <a:tailEnd type="none" w="med" len="med"/>
                    </a:lnR>
                  </a:tcPr>
                </a:tc>
                <a:tc>
                  <a:txBody>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優良リードの獲得に向けては、イベント後の活動方法を再考する必要があるかもしれない</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lnL w="19050" cap="flat" cmpd="sng" algn="ctr">
                      <a:solidFill>
                        <a:schemeClr val="bg1"/>
                      </a:solidFill>
                      <a:prstDash val="solid"/>
                      <a:round/>
                      <a:headEnd type="none" w="med" len="med"/>
                      <a:tailEnd type="none" w="med" len="med"/>
                    </a:lnL>
                  </a:tcPr>
                </a:tc>
                <a:tc>
                  <a:txBody>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獲得名簿への担当営業アサインは行っているが、各自が持つ既存顧客対応も並行のため、新規顧客の積極的な開拓に限界があると思われる</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・新規顧客開拓の営業マネージメント強化 </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AI/RPA</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営業支援体制強化</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　　（但しリソース見合い）</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2"/>
                  </a:ext>
                </a:extLst>
              </a:tr>
              <a:tr h="0">
                <a:tc>
                  <a:txBody>
                    <a:bodyPr/>
                    <a:lstStyle/>
                    <a:p>
                      <a:r>
                        <a:rPr lang="en-US" altLang="ja-JP" sz="1200" b="0" dirty="0" smtClean="0"/>
                        <a:t>3</a:t>
                      </a:r>
                      <a:endParaRPr lang="ja-JP" altLang="en-US" sz="1200" b="0" dirty="0"/>
                    </a:p>
                  </a:txBody>
                  <a:tcPr>
                    <a:lnR w="19050" cap="flat" cmpd="sng" algn="ctr">
                      <a:solidFill>
                        <a:schemeClr val="bg1"/>
                      </a:solidFill>
                      <a:prstDash val="solid"/>
                      <a:round/>
                      <a:headEnd type="none" w="med" len="med"/>
                      <a:tailEnd type="none" w="med" len="med"/>
                    </a:lnR>
                  </a:tcPr>
                </a:tc>
                <a:tc>
                  <a:txBody>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具体的なソリューションとしてのコンテンツ充実が必要</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lnL w="19050" cap="flat" cmpd="sng" algn="ctr">
                      <a:solidFill>
                        <a:schemeClr val="bg1"/>
                      </a:solidFill>
                      <a:prstDash val="solid"/>
                      <a:round/>
                      <a:headEnd type="none" w="med" len="med"/>
                      <a:tailEnd type="none" w="med" len="med"/>
                    </a:lnL>
                  </a:tcPr>
                </a:tc>
                <a:tc>
                  <a:txBody>
                    <a:bodyPr/>
                    <a:lstStyle/>
                    <a:p>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HP</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掲載内容や展示会出展物が、具体的なソリューションでは無くコンセプトベース。</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PGI</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ならでは</a:t>
                      </a:r>
                      <a:r>
                        <a:rPr kumimoji="1" lang="ja-JP" altLang="en-US" sz="1200" dirty="0" err="1" smtClean="0">
                          <a:latin typeface="Meiryo UI" panose="020B0604030504040204" pitchFamily="50" charset="-128"/>
                          <a:ea typeface="Meiryo UI" panose="020B0604030504040204" pitchFamily="50" charset="-128"/>
                          <a:cs typeface="Meiryo UI" panose="020B0604030504040204" pitchFamily="50" charset="-128"/>
                        </a:rPr>
                        <a:t>の訴</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求力が弱く、</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レベルで止まる案件が多かった（製造系）</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AI-OCR,Image2Slide</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等の製品化推進</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導入コンサルのメニュー化</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3"/>
                  </a:ext>
                </a:extLst>
              </a:tr>
              <a:tr h="646560">
                <a:tc>
                  <a:txBody>
                    <a:bodyPr/>
                    <a:lstStyle/>
                    <a:p>
                      <a:r>
                        <a:rPr lang="en-US" altLang="ja-JP" sz="1200" b="0" dirty="0" smtClean="0"/>
                        <a:t>4</a:t>
                      </a:r>
                      <a:endParaRPr lang="ja-JP" altLang="en-US" sz="1200" b="0" dirty="0"/>
                    </a:p>
                  </a:txBody>
                  <a:tcPr>
                    <a:lnR w="19050" cap="flat" cmpd="sng" algn="ctr">
                      <a:solidFill>
                        <a:schemeClr val="bg1"/>
                      </a:solidFill>
                      <a:prstDash val="solid"/>
                      <a:round/>
                      <a:headEnd type="none" w="med" len="med"/>
                      <a:tailEnd type="none" w="med" len="med"/>
                    </a:lnR>
                  </a:tcPr>
                </a:tc>
                <a:tc>
                  <a:txBody>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社内での</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AI/RPA</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に関する認知度向上</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lnL w="19050" cap="flat" cmpd="sng" algn="ctr">
                      <a:solidFill>
                        <a:schemeClr val="bg1"/>
                      </a:solidFill>
                      <a:prstDash val="solid"/>
                      <a:round/>
                      <a:headEnd type="none" w="med" len="med"/>
                      <a:tailEnd type="none" w="med" len="med"/>
                    </a:lnL>
                  </a:tcPr>
                </a:tc>
                <a:tc>
                  <a:txBody>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当社における</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AI/RPA</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は、単独製品ではなく、</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PGI</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が目標とする業務自動化推進の中で、何を</a:t>
                      </a:r>
                      <a:r>
                        <a:rPr kumimoji="1" lang="en-US" altLang="ja-JP" sz="1200" dirty="0" err="1" smtClean="0">
                          <a:latin typeface="Meiryo UI" panose="020B0604030504040204" pitchFamily="50" charset="-128"/>
                          <a:ea typeface="Meiryo UI" panose="020B0604030504040204" pitchFamily="50" charset="-128"/>
                          <a:cs typeface="Meiryo UI" panose="020B0604030504040204" pitchFamily="50" charset="-128"/>
                        </a:rPr>
                        <a:t>AsIs</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のまま</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に任せるのか、どのようなデータが有れば</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が適用可能なのか、等々業務ソリューションの１ツールとしてとらえる必要があるが、そのコンセプトが広く共有はされていない</a:t>
                      </a:r>
                    </a:p>
                  </a:txBody>
                  <a:tcPr/>
                </a:tc>
                <a:tc>
                  <a:txBody>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AIB</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推進、コンサル部隊主催の社内教育充実</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G</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検定取得推進</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36168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a:t>
            </a:r>
            <a:r>
              <a:rPr kumimoji="1" lang="ja-JP" altLang="en-US" dirty="0" smtClean="0"/>
              <a:t> 課題</a:t>
            </a:r>
            <a:r>
              <a:rPr kumimoji="1" lang="en-US" altLang="ja-JP" dirty="0" smtClean="0"/>
              <a:t>/</a:t>
            </a:r>
            <a:r>
              <a:rPr kumimoji="1" lang="ja-JP" altLang="en-US" dirty="0" smtClean="0"/>
              <a:t>対策まとめ</a:t>
            </a:r>
            <a:endParaRPr kumimoji="1" lang="ja-JP" altLang="en-US" dirty="0"/>
          </a:p>
        </p:txBody>
      </p:sp>
      <p:sp>
        <p:nvSpPr>
          <p:cNvPr id="3" name="フッター プレースホルダー 2"/>
          <p:cNvSpPr>
            <a:spLocks noGrp="1"/>
          </p:cNvSpPr>
          <p:nvPr>
            <p:ph type="ftr" sz="quarter" idx="11"/>
          </p:nvPr>
        </p:nvSpPr>
        <p:spPr/>
        <p:txBody>
          <a:bodyPr/>
          <a:lstStyle/>
          <a:p>
            <a:r>
              <a:rPr lang="en-US" altLang="ja-JP" smtClean="0"/>
              <a:t>©</a:t>
            </a:r>
            <a:r>
              <a:rPr lang="ja-JP" altLang="en-US" smtClean="0"/>
              <a:t> </a:t>
            </a:r>
            <a:r>
              <a:rPr lang="en-US" altLang="ja-JP" smtClean="0"/>
              <a:t>2018</a:t>
            </a:r>
            <a:r>
              <a:rPr lang="ja-JP" altLang="en-US" smtClean="0"/>
              <a:t> </a:t>
            </a:r>
            <a:r>
              <a:rPr lang="en-US" altLang="ja-JP" smtClean="0"/>
              <a:t>Primagest, Inc.</a:t>
            </a:r>
            <a:r>
              <a:rPr lang="ja-JP" altLang="en-US" smtClean="0"/>
              <a:t> </a:t>
            </a:r>
            <a:r>
              <a:rPr lang="en-US" altLang="ja-JP" smtClean="0"/>
              <a:t>All</a:t>
            </a:r>
            <a:r>
              <a:rPr lang="ja-JP" altLang="en-US" smtClean="0"/>
              <a:t> </a:t>
            </a:r>
            <a:r>
              <a:rPr lang="en-US" altLang="ja-JP" smtClean="0"/>
              <a:t>rights</a:t>
            </a:r>
            <a:r>
              <a:rPr lang="ja-JP" altLang="en-US" smtClean="0"/>
              <a:t> </a:t>
            </a:r>
            <a:r>
              <a:rPr lang="en-US" altLang="ja-JP" smtClean="0"/>
              <a:t>reserved</a:t>
            </a:r>
            <a:endParaRPr lang="ja-JP" altLang="en-US" dirty="0"/>
          </a:p>
        </p:txBody>
      </p:sp>
      <p:sp>
        <p:nvSpPr>
          <p:cNvPr id="4" name="スライド番号プレースホルダー 3"/>
          <p:cNvSpPr>
            <a:spLocks noGrp="1"/>
          </p:cNvSpPr>
          <p:nvPr>
            <p:ph type="sldNum" sz="quarter" idx="12"/>
          </p:nvPr>
        </p:nvSpPr>
        <p:spPr/>
        <p:txBody>
          <a:bodyPr/>
          <a:lstStyle/>
          <a:p>
            <a:fld id="{67A8FEA0-19F5-4513-A0C9-59C5EE52ABEB}" type="slidenum">
              <a:rPr kumimoji="1" lang="ja-JP" altLang="en-US" smtClean="0"/>
              <a:t>8</a:t>
            </a:fld>
            <a:endParaRPr kumimoji="1" lang="ja-JP" altLang="en-US"/>
          </a:p>
        </p:txBody>
      </p:sp>
      <p:sp>
        <p:nvSpPr>
          <p:cNvPr id="5" name="テキスト ボックス 4"/>
          <p:cNvSpPr txBox="1"/>
          <p:nvPr/>
        </p:nvSpPr>
        <p:spPr>
          <a:xfrm>
            <a:off x="6876442" y="262107"/>
            <a:ext cx="385042" cy="400110"/>
          </a:xfrm>
          <a:prstGeom prst="rect">
            <a:avLst/>
          </a:prstGeom>
          <a:solidFill>
            <a:srgbClr val="C00000"/>
          </a:solidFill>
          <a:effectLst>
            <a:outerShdw blurRad="50800" dist="76200" dir="2700000" algn="tl" rotWithShape="0">
              <a:prstClr val="black">
                <a:alpha val="40000"/>
              </a:prstClr>
            </a:outerShdw>
          </a:effectLst>
        </p:spPr>
        <p:txBody>
          <a:bodyPr wrap="none" rtlCol="0">
            <a:spAutoFit/>
          </a:bodyPr>
          <a:lstStyle/>
          <a:p>
            <a:r>
              <a:rPr kumimoji="1" lang="en-US" altLang="ja-JP" sz="2000" dirty="0" smtClean="0">
                <a:solidFill>
                  <a:schemeClr val="bg1"/>
                </a:solidFill>
                <a:latin typeface="HG丸ｺﾞｼｯｸM-PRO" panose="020F0600000000000000" pitchFamily="50" charset="-128"/>
                <a:ea typeface="HG丸ｺﾞｼｯｸM-PRO" panose="020F0600000000000000" pitchFamily="50" charset="-128"/>
              </a:rPr>
              <a:t>C</a:t>
            </a:r>
            <a:endParaRPr kumimoji="1" lang="ja-JP" altLang="en-US" sz="2000" dirty="0" smtClean="0">
              <a:solidFill>
                <a:schemeClr val="bg1"/>
              </a:solidFill>
              <a:latin typeface="HG丸ｺﾞｼｯｸM-PRO" panose="020F0600000000000000" pitchFamily="50" charset="-128"/>
              <a:ea typeface="HG丸ｺﾞｼｯｸM-PRO" panose="020F0600000000000000" pitchFamily="50" charset="-128"/>
            </a:endParaRPr>
          </a:p>
        </p:txBody>
      </p:sp>
      <p:sp>
        <p:nvSpPr>
          <p:cNvPr id="6" name="テキスト ボックス 5"/>
          <p:cNvSpPr txBox="1"/>
          <p:nvPr/>
        </p:nvSpPr>
        <p:spPr>
          <a:xfrm>
            <a:off x="253836" y="818082"/>
            <a:ext cx="6228000" cy="400110"/>
          </a:xfrm>
          <a:prstGeom prst="rect">
            <a:avLst/>
          </a:prstGeom>
          <a:solidFill>
            <a:srgbClr val="C00000"/>
          </a:solidFill>
          <a:effectLst>
            <a:outerShdw blurRad="50800" dist="88900" dir="2700000" algn="tl" rotWithShape="0">
              <a:prstClr val="black">
                <a:alpha val="40000"/>
              </a:prstClr>
            </a:outerShdw>
          </a:effectLst>
        </p:spPr>
        <p:txBody>
          <a:bodyPr wrap="square" rtlCol="0">
            <a:spAutoFit/>
          </a:bodyPr>
          <a:lstStyle/>
          <a:p>
            <a:r>
              <a:rPr kumimoji="1" lang="ja-JP" altLang="en-US" sz="2000" dirty="0" smtClean="0">
                <a:solidFill>
                  <a:schemeClr val="bg1"/>
                </a:solidFill>
                <a:latin typeface="HG丸ｺﾞｼｯｸM-PRO" panose="020F0600000000000000" pitchFamily="50" charset="-128"/>
                <a:ea typeface="HG丸ｺﾞｼｯｸM-PRO" panose="020F0600000000000000" pitchFamily="50" charset="-128"/>
              </a:rPr>
              <a:t>要因分析まとめ（課題</a:t>
            </a:r>
            <a:r>
              <a:rPr kumimoji="1" lang="en-US" altLang="ja-JP" sz="2000" dirty="0" smtClean="0">
                <a:solidFill>
                  <a:schemeClr val="bg1"/>
                </a:solidFill>
                <a:latin typeface="HG丸ｺﾞｼｯｸM-PRO" panose="020F0600000000000000" pitchFamily="50" charset="-128"/>
                <a:ea typeface="HG丸ｺﾞｼｯｸM-PRO" panose="020F0600000000000000" pitchFamily="50" charset="-128"/>
              </a:rPr>
              <a:t>/</a:t>
            </a:r>
            <a:r>
              <a:rPr kumimoji="1" lang="ja-JP" altLang="en-US" sz="2000" dirty="0" smtClean="0">
                <a:solidFill>
                  <a:schemeClr val="bg1"/>
                </a:solidFill>
                <a:latin typeface="HG丸ｺﾞｼｯｸM-PRO" panose="020F0600000000000000" pitchFamily="50" charset="-128"/>
                <a:ea typeface="HG丸ｺﾞｼｯｸM-PRO" panose="020F0600000000000000" pitchFamily="50" charset="-128"/>
              </a:rPr>
              <a:t>対策まとめ）</a:t>
            </a:r>
            <a:endParaRPr kumimoji="1" lang="en-US" altLang="ja-JP" sz="2000" dirty="0" smtClean="0">
              <a:solidFill>
                <a:schemeClr val="bg1"/>
              </a:solidFill>
              <a:latin typeface="HG丸ｺﾞｼｯｸM-PRO" panose="020F0600000000000000" pitchFamily="50" charset="-128"/>
              <a:ea typeface="HG丸ｺﾞｼｯｸM-PRO" panose="020F0600000000000000" pitchFamily="50" charset="-128"/>
            </a:endParaRPr>
          </a:p>
        </p:txBody>
      </p:sp>
      <p:sp>
        <p:nvSpPr>
          <p:cNvPr id="7" name="テキスト ボックス 6"/>
          <p:cNvSpPr txBox="1"/>
          <p:nvPr/>
        </p:nvSpPr>
        <p:spPr>
          <a:xfrm>
            <a:off x="260319" y="1341000"/>
            <a:ext cx="8898590" cy="5047536"/>
          </a:xfrm>
          <a:prstGeom prst="rect">
            <a:avLst/>
          </a:prstGeom>
          <a:noFill/>
        </p:spPr>
        <p:txBody>
          <a:bodyPr wrap="none" rtlCol="0">
            <a:spAutoFit/>
          </a:bodyPr>
          <a:lstStyle/>
          <a:p>
            <a:pPr>
              <a:defRPr/>
            </a:pP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■人材</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育成</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確保＆</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推進体制</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構築</a:t>
            </a:r>
            <a:endPar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a:defRPr/>
            </a:pPr>
            <a:r>
              <a:rPr kumimoji="1" lang="ja-JP" altLang="en-US" sz="1400" dirty="0" smtClean="0">
                <a:latin typeface="Meiryo UI" panose="020B0604030504040204" pitchFamily="50" charset="-128"/>
                <a:ea typeface="Meiryo UI" panose="020B0604030504040204" pitchFamily="50" charset="-128"/>
              </a:rPr>
              <a:t>　</a:t>
            </a:r>
            <a:r>
              <a:rPr kumimoji="1" lang="en-US" altLang="ja-JP" sz="1400" dirty="0" smtClean="0">
                <a:latin typeface="Meiryo UI" panose="020B0604030504040204" pitchFamily="50" charset="-128"/>
                <a:ea typeface="Meiryo UI" panose="020B0604030504040204" pitchFamily="50" charset="-128"/>
              </a:rPr>
              <a:t>1.</a:t>
            </a:r>
            <a:r>
              <a:rPr kumimoji="1" lang="ja-JP" altLang="en-US" sz="1400" dirty="0" smtClean="0">
                <a:latin typeface="Meiryo UI" panose="020B0604030504040204" pitchFamily="50" charset="-128"/>
                <a:ea typeface="Meiryo UI" panose="020B0604030504040204" pitchFamily="50" charset="-128"/>
              </a:rPr>
              <a:t>推進体制構築</a:t>
            </a:r>
            <a:endParaRPr kumimoji="1" lang="en-US" altLang="ja-JP" sz="1400" dirty="0" smtClean="0">
              <a:latin typeface="Meiryo UI" panose="020B0604030504040204" pitchFamily="50" charset="-128"/>
              <a:ea typeface="Meiryo UI" panose="020B0604030504040204" pitchFamily="50" charset="-128"/>
            </a:endParaRPr>
          </a:p>
          <a:p>
            <a:pPr>
              <a:defRPr/>
            </a:pPr>
            <a:r>
              <a:rPr kumimoji="1" lang="ja-JP" altLang="en-US" sz="1400" dirty="0">
                <a:latin typeface="Meiryo UI" panose="020B0604030504040204" pitchFamily="50" charset="-128"/>
                <a:ea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rPr>
              <a:t>　</a:t>
            </a:r>
            <a:r>
              <a:rPr kumimoji="1" lang="en-US" altLang="ja-JP" sz="1400" dirty="0" smtClean="0">
                <a:latin typeface="Meiryo UI" panose="020B0604030504040204" pitchFamily="50" charset="-128"/>
                <a:ea typeface="Meiryo UI" panose="020B0604030504040204" pitchFamily="50" charset="-128"/>
              </a:rPr>
              <a:t>1.1 2018</a:t>
            </a:r>
            <a:r>
              <a:rPr kumimoji="1" lang="ja-JP" altLang="en-US" sz="1400" dirty="0" smtClean="0">
                <a:latin typeface="Meiryo UI" panose="020B0604030504040204" pitchFamily="50" charset="-128"/>
                <a:ea typeface="Meiryo UI" panose="020B0604030504040204" pitchFamily="50" charset="-128"/>
              </a:rPr>
              <a:t>年度、推進体制の確立完了。</a:t>
            </a:r>
            <a:endParaRPr kumimoji="1" lang="en-US" altLang="ja-JP" sz="1400" dirty="0" smtClean="0">
              <a:latin typeface="Meiryo UI" panose="020B0604030504040204" pitchFamily="50" charset="-128"/>
              <a:ea typeface="Meiryo UI" panose="020B0604030504040204" pitchFamily="50" charset="-128"/>
            </a:endParaRPr>
          </a:p>
          <a:p>
            <a:pPr>
              <a:defRPr/>
            </a:pPr>
            <a:r>
              <a:rPr kumimoji="1" lang="ja-JP" altLang="en-US" sz="1400" dirty="0" smtClean="0">
                <a:latin typeface="Meiryo UI" panose="020B0604030504040204" pitchFamily="50" charset="-128"/>
                <a:ea typeface="Meiryo UI" panose="020B0604030504040204" pitchFamily="50" charset="-128"/>
              </a:rPr>
              <a:t>　　</a:t>
            </a:r>
            <a:r>
              <a:rPr kumimoji="1" lang="en-US" altLang="ja-JP" sz="1400" dirty="0" smtClean="0">
                <a:latin typeface="Meiryo UI" panose="020B0604030504040204" pitchFamily="50" charset="-128"/>
                <a:ea typeface="Meiryo UI" panose="020B0604030504040204" pitchFamily="50" charset="-128"/>
              </a:rPr>
              <a:t>1.2 2019</a:t>
            </a:r>
            <a:r>
              <a:rPr kumimoji="1" lang="ja-JP" altLang="en-US" sz="1400" dirty="0" smtClean="0">
                <a:latin typeface="Meiryo UI" panose="020B0604030504040204" pitchFamily="50" charset="-128"/>
                <a:ea typeface="Meiryo UI" panose="020B0604030504040204" pitchFamily="50" charset="-128"/>
              </a:rPr>
              <a:t>年度は、以下の</a:t>
            </a:r>
            <a:r>
              <a:rPr kumimoji="1" lang="en-US" altLang="ja-JP" sz="1400" dirty="0" smtClean="0">
                <a:latin typeface="Meiryo UI" panose="020B0604030504040204" pitchFamily="50" charset="-128"/>
                <a:ea typeface="Meiryo UI" panose="020B0604030504040204" pitchFamily="50" charset="-128"/>
              </a:rPr>
              <a:t>2</a:t>
            </a:r>
            <a:r>
              <a:rPr kumimoji="1" lang="ja-JP" altLang="en-US" sz="1400" dirty="0" smtClean="0">
                <a:latin typeface="Meiryo UI" panose="020B0604030504040204" pitchFamily="50" charset="-128"/>
                <a:ea typeface="Meiryo UI" panose="020B0604030504040204" pitchFamily="50" charset="-128"/>
              </a:rPr>
              <a:t>課体制で</a:t>
            </a:r>
            <a:r>
              <a:rPr kumimoji="1" lang="en-US" altLang="ja-JP" sz="1400" dirty="0" smtClean="0">
                <a:latin typeface="Meiryo UI" panose="020B0604030504040204" pitchFamily="50" charset="-128"/>
                <a:ea typeface="Meiryo UI" panose="020B0604030504040204" pitchFamily="50" charset="-128"/>
              </a:rPr>
              <a:t>PGI</a:t>
            </a:r>
            <a:r>
              <a:rPr kumimoji="1" lang="ja-JP" altLang="en-US" sz="1400" dirty="0" smtClean="0">
                <a:latin typeface="Meiryo UI" panose="020B0604030504040204" pitchFamily="50" charset="-128"/>
                <a:ea typeface="Meiryo UI" panose="020B0604030504040204" pitchFamily="50" charset="-128"/>
              </a:rPr>
              <a:t>事業貢献を計画する。</a:t>
            </a:r>
            <a:endParaRPr kumimoji="1" lang="en-US" altLang="ja-JP" sz="1400" dirty="0" smtClean="0">
              <a:latin typeface="Meiryo UI" panose="020B0604030504040204" pitchFamily="50" charset="-128"/>
              <a:ea typeface="Meiryo UI" panose="020B0604030504040204" pitchFamily="50" charset="-128"/>
            </a:endParaRPr>
          </a:p>
          <a:p>
            <a:pPr>
              <a:defRPr/>
            </a:pPr>
            <a:r>
              <a:rPr kumimoji="1" lang="ja-JP" altLang="en-US" sz="1400" dirty="0" smtClean="0">
                <a:latin typeface="Meiryo UI" panose="020B0604030504040204" pitchFamily="50" charset="-128"/>
                <a:ea typeface="Meiryo UI" panose="020B0604030504040204" pitchFamily="50" charset="-128"/>
              </a:rPr>
              <a:t>　　</a:t>
            </a:r>
            <a:r>
              <a:rPr kumimoji="1" lang="ja-JP" altLang="en-US" sz="1400" dirty="0">
                <a:latin typeface="Meiryo UI" panose="020B0604030504040204" pitchFamily="50" charset="-128"/>
                <a:ea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AI</a:t>
            </a:r>
            <a:r>
              <a:rPr kumimoji="1" lang="ja-JP" altLang="en-US" sz="1400" dirty="0" smtClean="0">
                <a:latin typeface="Meiryo UI" panose="020B0604030504040204" pitchFamily="50" charset="-128"/>
                <a:ea typeface="Meiryo UI" panose="020B0604030504040204" pitchFamily="50" charset="-128"/>
              </a:rPr>
              <a:t>ソリューション開発課：</a:t>
            </a:r>
            <a:r>
              <a:rPr kumimoji="1" lang="en-US" altLang="ja-JP" sz="1400" dirty="0" smtClean="0">
                <a:latin typeface="Meiryo UI" panose="020B0604030504040204" pitchFamily="50" charset="-128"/>
                <a:ea typeface="Meiryo UI" panose="020B0604030504040204" pitchFamily="50" charset="-128"/>
              </a:rPr>
              <a:t>AI</a:t>
            </a:r>
            <a:r>
              <a:rPr kumimoji="1" lang="ja-JP" altLang="en-US" sz="1400" dirty="0" smtClean="0">
                <a:latin typeface="Meiryo UI" panose="020B0604030504040204" pitchFamily="50" charset="-128"/>
                <a:ea typeface="Meiryo UI" panose="020B0604030504040204" pitchFamily="50" charset="-128"/>
              </a:rPr>
              <a:t>ソリューション</a:t>
            </a:r>
            <a:r>
              <a:rPr kumimoji="1" lang="en-US" altLang="ja-JP" sz="1400" dirty="0" smtClean="0">
                <a:latin typeface="Meiryo UI" panose="020B0604030504040204" pitchFamily="50" charset="-128"/>
                <a:ea typeface="Meiryo UI" panose="020B0604030504040204" pitchFamily="50" charset="-128"/>
              </a:rPr>
              <a:t>(AI-OCR</a:t>
            </a:r>
            <a:r>
              <a:rPr kumimoji="1" lang="ja-JP" altLang="en-US" sz="1400" dirty="0" smtClean="0">
                <a:latin typeface="Meiryo UI" panose="020B0604030504040204" pitchFamily="50" charset="-128"/>
                <a:ea typeface="Meiryo UI" panose="020B0604030504040204" pitchFamily="50" charset="-128"/>
              </a:rPr>
              <a:t>含</a:t>
            </a:r>
            <a:r>
              <a:rPr kumimoji="1" lang="en-US" altLang="ja-JP" sz="1400" dirty="0" smtClean="0">
                <a:latin typeface="Meiryo UI" panose="020B0604030504040204" pitchFamily="50" charset="-128"/>
                <a:ea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rPr>
              <a:t>企画および、開発を担う</a:t>
            </a:r>
            <a:endParaRPr kumimoji="1" lang="en-US" altLang="ja-JP" sz="1400" dirty="0" smtClean="0">
              <a:latin typeface="Meiryo UI" panose="020B0604030504040204" pitchFamily="50" charset="-128"/>
              <a:ea typeface="Meiryo UI" panose="020B0604030504040204" pitchFamily="50" charset="-128"/>
            </a:endParaRPr>
          </a:p>
          <a:p>
            <a:pPr>
              <a:defRPr/>
            </a:pPr>
            <a:r>
              <a:rPr kumimoji="1" lang="ja-JP" altLang="en-US" sz="1400" dirty="0">
                <a:latin typeface="Meiryo UI" panose="020B0604030504040204" pitchFamily="50" charset="-128"/>
                <a:ea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rPr>
              <a:t>　　・</a:t>
            </a:r>
            <a:r>
              <a:rPr kumimoji="1" lang="en-US" altLang="ja-JP" sz="1400" dirty="0" smtClean="0">
                <a:latin typeface="Meiryo UI" panose="020B0604030504040204" pitchFamily="50" charset="-128"/>
                <a:ea typeface="Meiryo UI" panose="020B0604030504040204" pitchFamily="50" charset="-128"/>
              </a:rPr>
              <a:t>AI</a:t>
            </a:r>
            <a:r>
              <a:rPr kumimoji="1" lang="ja-JP" altLang="en-US" sz="1400" dirty="0" smtClean="0">
                <a:latin typeface="Meiryo UI" panose="020B0604030504040204" pitchFamily="50" charset="-128"/>
                <a:ea typeface="Meiryo UI" panose="020B0604030504040204" pitchFamily="50" charset="-128"/>
              </a:rPr>
              <a:t>ビジネス企画課：</a:t>
            </a:r>
            <a:r>
              <a:rPr kumimoji="1" lang="en-US" altLang="ja-JP" sz="1400" dirty="0" smtClean="0">
                <a:latin typeface="Meiryo UI" panose="020B0604030504040204" pitchFamily="50" charset="-128"/>
                <a:ea typeface="Meiryo UI" panose="020B0604030504040204" pitchFamily="50" charset="-128"/>
              </a:rPr>
              <a:t>AI</a:t>
            </a:r>
            <a:r>
              <a:rPr kumimoji="1" lang="ja-JP" altLang="en-US" sz="1400" dirty="0" smtClean="0">
                <a:latin typeface="Meiryo UI" panose="020B0604030504040204" pitchFamily="50" charset="-128"/>
                <a:ea typeface="Meiryo UI" panose="020B0604030504040204" pitchFamily="50" charset="-128"/>
              </a:rPr>
              <a:t>ソリューション企画および、拡販、さらに全社営業支援</a:t>
            </a:r>
            <a:r>
              <a:rPr kumimoji="1" lang="en-US" altLang="ja-JP" sz="1400" dirty="0" smtClean="0">
                <a:latin typeface="Meiryo UI" panose="020B0604030504040204" pitchFamily="50" charset="-128"/>
                <a:ea typeface="Meiryo UI" panose="020B0604030504040204" pitchFamily="50" charset="-128"/>
              </a:rPr>
              <a:t>(AI</a:t>
            </a:r>
            <a:r>
              <a:rPr kumimoji="1" lang="ja-JP" altLang="en-US" sz="1400" dirty="0" smtClean="0">
                <a:latin typeface="Meiryo UI" panose="020B0604030504040204" pitchFamily="50" charset="-128"/>
                <a:ea typeface="Meiryo UI" panose="020B0604030504040204" pitchFamily="50" charset="-128"/>
              </a:rPr>
              <a:t>提案支援</a:t>
            </a:r>
            <a:r>
              <a:rPr kumimoji="1" lang="en-US" altLang="ja-JP" sz="1400" dirty="0" smtClean="0">
                <a:latin typeface="Meiryo UI" panose="020B0604030504040204" pitchFamily="50" charset="-128"/>
                <a:ea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rPr>
              <a:t>を担う</a:t>
            </a:r>
            <a:endParaRPr kumimoji="1" lang="en-US" altLang="ja-JP" sz="1400" dirty="0" smtClean="0">
              <a:latin typeface="Meiryo UI" panose="020B0604030504040204" pitchFamily="50" charset="-128"/>
              <a:ea typeface="Meiryo UI" panose="020B0604030504040204" pitchFamily="50" charset="-128"/>
            </a:endParaRPr>
          </a:p>
          <a:p>
            <a:pPr>
              <a:defRPr/>
            </a:pPr>
            <a:r>
              <a:rPr kumimoji="1" lang="ja-JP" altLang="en-US" sz="1400" dirty="0" smtClean="0">
                <a:latin typeface="Meiryo UI" panose="020B0604030504040204" pitchFamily="50" charset="-128"/>
                <a:ea typeface="Meiryo UI" panose="020B0604030504040204" pitchFamily="50" charset="-128"/>
              </a:rPr>
              <a:t>　</a:t>
            </a:r>
            <a:r>
              <a:rPr kumimoji="1" lang="en-US" altLang="ja-JP" sz="1400" dirty="0" smtClean="0">
                <a:latin typeface="Meiryo UI" panose="020B0604030504040204" pitchFamily="50" charset="-128"/>
                <a:ea typeface="Meiryo UI" panose="020B0604030504040204" pitchFamily="50" charset="-128"/>
              </a:rPr>
              <a:t>2.</a:t>
            </a:r>
            <a:r>
              <a:rPr kumimoji="1" lang="ja-JP" altLang="en-US" sz="1400" dirty="0" smtClean="0">
                <a:latin typeface="Meiryo UI" panose="020B0604030504040204" pitchFamily="50" charset="-128"/>
                <a:ea typeface="Meiryo UI" panose="020B0604030504040204" pitchFamily="50" charset="-128"/>
              </a:rPr>
              <a:t>人材育成</a:t>
            </a:r>
            <a:r>
              <a:rPr kumimoji="1" lang="en-US" altLang="ja-JP" sz="1400" dirty="0" smtClean="0">
                <a:latin typeface="Meiryo UI" panose="020B0604030504040204" pitchFamily="50" charset="-128"/>
                <a:ea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rPr>
              <a:t>確保</a:t>
            </a:r>
            <a:endParaRPr kumimoji="1" lang="en-US" altLang="ja-JP" sz="1400" dirty="0" smtClean="0">
              <a:latin typeface="Meiryo UI" panose="020B0604030504040204" pitchFamily="50" charset="-128"/>
              <a:ea typeface="Meiryo UI" panose="020B0604030504040204" pitchFamily="50" charset="-128"/>
            </a:endParaRPr>
          </a:p>
          <a:p>
            <a:pPr>
              <a:defRPr/>
            </a:pPr>
            <a:r>
              <a:rPr kumimoji="1" lang="ja-JP" altLang="en-US" sz="1400" dirty="0">
                <a:latin typeface="Meiryo UI" panose="020B0604030504040204" pitchFamily="50" charset="-128"/>
                <a:ea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rPr>
              <a:t>　</a:t>
            </a:r>
            <a:r>
              <a:rPr kumimoji="1" lang="en-US" altLang="ja-JP" sz="1400" dirty="0" smtClean="0">
                <a:latin typeface="Meiryo UI" panose="020B0604030504040204" pitchFamily="50" charset="-128"/>
                <a:ea typeface="Meiryo UI" panose="020B0604030504040204" pitchFamily="50" charset="-128"/>
              </a:rPr>
              <a:t>2.1 </a:t>
            </a:r>
            <a:r>
              <a:rPr kumimoji="1" lang="ja-JP" altLang="en-US" sz="1400" dirty="0" smtClean="0">
                <a:latin typeface="Meiryo UI" panose="020B0604030504040204" pitchFamily="50" charset="-128"/>
                <a:ea typeface="Meiryo UI" panose="020B0604030504040204" pitchFamily="50" charset="-128"/>
              </a:rPr>
              <a:t>メンバーに対する</a:t>
            </a:r>
            <a:r>
              <a:rPr kumimoji="1" lang="en-US" altLang="ja-JP" sz="1400" dirty="0" smtClean="0">
                <a:latin typeface="Meiryo UI" panose="020B0604030504040204" pitchFamily="50" charset="-128"/>
                <a:ea typeface="Meiryo UI" panose="020B0604030504040204" pitchFamily="50" charset="-128"/>
              </a:rPr>
              <a:t>AI</a:t>
            </a:r>
            <a:r>
              <a:rPr kumimoji="1" lang="ja-JP" altLang="en-US" sz="1400" dirty="0" smtClean="0">
                <a:latin typeface="Meiryo UI" panose="020B0604030504040204" pitchFamily="50" charset="-128"/>
                <a:ea typeface="Meiryo UI" panose="020B0604030504040204" pitchFamily="50" charset="-128"/>
              </a:rPr>
              <a:t>技術教育は、</a:t>
            </a:r>
            <a:r>
              <a:rPr kumimoji="1" lang="ja-JP" altLang="en-US" sz="1400" dirty="0">
                <a:latin typeface="Meiryo UI" panose="020B0604030504040204" pitchFamily="50" charset="-128"/>
                <a:ea typeface="Meiryo UI" panose="020B0604030504040204" pitchFamily="50" charset="-128"/>
              </a:rPr>
              <a:t>順調</a:t>
            </a:r>
            <a:r>
              <a:rPr kumimoji="1" lang="ja-JP" altLang="en-US" sz="1400" dirty="0" smtClean="0">
                <a:latin typeface="Meiryo UI" panose="020B0604030504040204" pitchFamily="50" charset="-128"/>
                <a:ea typeface="Meiryo UI" panose="020B0604030504040204" pitchFamily="50" charset="-128"/>
              </a:rPr>
              <a:t>であり、一定の成果を得た</a:t>
            </a:r>
            <a:r>
              <a:rPr kumimoji="1" lang="en-US" altLang="ja-JP" sz="1400" dirty="0" smtClean="0">
                <a:latin typeface="Meiryo UI" panose="020B0604030504040204" pitchFamily="50" charset="-128"/>
                <a:ea typeface="Meiryo UI" panose="020B0604030504040204" pitchFamily="50" charset="-128"/>
              </a:rPr>
              <a:t>(G</a:t>
            </a:r>
            <a:r>
              <a:rPr kumimoji="1" lang="ja-JP" altLang="en-US" sz="1400" dirty="0" smtClean="0">
                <a:latin typeface="Meiryo UI" panose="020B0604030504040204" pitchFamily="50" charset="-128"/>
                <a:ea typeface="Meiryo UI" panose="020B0604030504040204" pitchFamily="50" charset="-128"/>
              </a:rPr>
              <a:t>検定、</a:t>
            </a:r>
            <a:r>
              <a:rPr kumimoji="1" lang="en-US" altLang="ja-JP" sz="1400" dirty="0" smtClean="0">
                <a:latin typeface="Meiryo UI" panose="020B0604030504040204" pitchFamily="50" charset="-128"/>
                <a:ea typeface="Meiryo UI" panose="020B0604030504040204" pitchFamily="50" charset="-128"/>
              </a:rPr>
              <a:t>E</a:t>
            </a:r>
            <a:r>
              <a:rPr kumimoji="1" lang="ja-JP" altLang="en-US" sz="1400" dirty="0" smtClean="0">
                <a:latin typeface="Meiryo UI" panose="020B0604030504040204" pitchFamily="50" charset="-128"/>
                <a:ea typeface="Meiryo UI" panose="020B0604030504040204" pitchFamily="50" charset="-128"/>
              </a:rPr>
              <a:t>検定 取得）</a:t>
            </a:r>
            <a:endParaRPr kumimoji="1" lang="en-US" altLang="ja-JP" sz="1400" dirty="0" smtClean="0">
              <a:latin typeface="Meiryo UI" panose="020B0604030504040204" pitchFamily="50" charset="-128"/>
              <a:ea typeface="Meiryo UI" panose="020B0604030504040204" pitchFamily="50" charset="-128"/>
            </a:endParaRPr>
          </a:p>
          <a:p>
            <a:pPr>
              <a:defRPr/>
            </a:pPr>
            <a:r>
              <a:rPr kumimoji="1" lang="ja-JP" altLang="en-US" sz="1400" b="1" dirty="0" smtClean="0">
                <a:solidFill>
                  <a:srgbClr val="FF0000"/>
                </a:solidFill>
                <a:latin typeface="Meiryo UI" panose="020B0604030504040204" pitchFamily="50" charset="-128"/>
                <a:ea typeface="Meiryo UI" panose="020B0604030504040204" pitchFamily="50" charset="-128"/>
              </a:rPr>
              <a:t>（課題</a:t>
            </a:r>
            <a:r>
              <a:rPr kumimoji="1" lang="ja-JP" altLang="en-US" sz="1400" b="1" dirty="0">
                <a:solidFill>
                  <a:srgbClr val="FF0000"/>
                </a:solidFill>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2019</a:t>
            </a:r>
            <a:r>
              <a:rPr kumimoji="1" lang="ja-JP" altLang="en-US" sz="1400" dirty="0" smtClean="0">
                <a:latin typeface="Meiryo UI" panose="020B0604030504040204" pitchFamily="50" charset="-128"/>
                <a:ea typeface="Meiryo UI" panose="020B0604030504040204" pitchFamily="50" charset="-128"/>
              </a:rPr>
              <a:t>年度以降、本格的な</a:t>
            </a:r>
            <a:r>
              <a:rPr kumimoji="1" lang="en-US" altLang="ja-JP" sz="1400" dirty="0" smtClean="0">
                <a:latin typeface="Meiryo UI" panose="020B0604030504040204" pitchFamily="50" charset="-128"/>
                <a:ea typeface="Meiryo UI" panose="020B0604030504040204" pitchFamily="50" charset="-128"/>
              </a:rPr>
              <a:t>AI</a:t>
            </a:r>
            <a:r>
              <a:rPr kumimoji="1" lang="ja-JP" altLang="en-US" sz="1400" dirty="0" smtClean="0">
                <a:latin typeface="Meiryo UI" panose="020B0604030504040204" pitchFamily="50" charset="-128"/>
                <a:ea typeface="Meiryo UI" panose="020B0604030504040204" pitchFamily="50" charset="-128"/>
              </a:rPr>
              <a:t>ビジネス推進を実現するための</a:t>
            </a:r>
            <a:r>
              <a:rPr kumimoji="1" lang="en-US" altLang="ja-JP" sz="1400" dirty="0" smtClean="0">
                <a:latin typeface="Meiryo UI" panose="020B0604030504040204" pitchFamily="50" charset="-128"/>
                <a:ea typeface="Meiryo UI" panose="020B0604030504040204" pitchFamily="50" charset="-128"/>
              </a:rPr>
              <a:t>2</a:t>
            </a:r>
            <a:r>
              <a:rPr kumimoji="1" lang="ja-JP" altLang="en-US" sz="1400" dirty="0" smtClean="0">
                <a:latin typeface="Meiryo UI" panose="020B0604030504040204" pitchFamily="50" charset="-128"/>
                <a:ea typeface="Meiryo UI" panose="020B0604030504040204" pitchFamily="50" charset="-128"/>
              </a:rPr>
              <a:t>課体制を整えていくが、中途人材採用が</a:t>
            </a:r>
            <a:endParaRPr kumimoji="1" lang="en-US" altLang="ja-JP" sz="1400" dirty="0" smtClean="0">
              <a:latin typeface="Meiryo UI" panose="020B0604030504040204" pitchFamily="50" charset="-128"/>
              <a:ea typeface="Meiryo UI" panose="020B0604030504040204" pitchFamily="50" charset="-128"/>
            </a:endParaRPr>
          </a:p>
          <a:p>
            <a:pPr>
              <a:defRPr/>
            </a:pPr>
            <a:r>
              <a:rPr kumimoji="1" lang="ja-JP" altLang="en-US" sz="1400" dirty="0">
                <a:latin typeface="Meiryo UI" panose="020B0604030504040204" pitchFamily="50" charset="-128"/>
                <a:ea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rPr>
              <a:t>　　　　　難航している。</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人事採用チームの支援を得るための材料を積極的に提供し、人材確保に努める</a:t>
            </a:r>
            <a:r>
              <a:rPr kumimoji="1" lang="ja-JP" altLang="en-US" sz="1400" b="1" dirty="0" smtClean="0">
                <a:solidFill>
                  <a:schemeClr val="accent5"/>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（対策）</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t>
            </a:r>
            <a:endParaRPr kumimoji="1" lang="en-US" altLang="ja-JP"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defRPr/>
            </a:pPr>
            <a:endParaRPr kumimoji="1" lang="en-US" altLang="ja-JP" sz="1400" dirty="0">
              <a:latin typeface="Meiryo UI" panose="020B0604030504040204" pitchFamily="50" charset="-128"/>
              <a:ea typeface="Meiryo UI" panose="020B0604030504040204" pitchFamily="50" charset="-128"/>
            </a:endParaRPr>
          </a:p>
          <a:p>
            <a:pPr>
              <a:defRPr/>
            </a:pPr>
            <a:r>
              <a:rPr kumimoji="1" lang="ja-JP" altLang="en-US" sz="1400" dirty="0"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AI-OCR(POC</a:t>
            </a:r>
            <a:r>
              <a:rPr kumimoji="1" lang="ja-JP" altLang="en-US" sz="1400" dirty="0" smtClean="0">
                <a:latin typeface="Meiryo UI" panose="020B0604030504040204" pitchFamily="50" charset="-128"/>
                <a:ea typeface="Meiryo UI" panose="020B0604030504040204" pitchFamily="50" charset="-128"/>
              </a:rPr>
              <a:t>企画、実施</a:t>
            </a:r>
            <a:r>
              <a:rPr kumimoji="1" lang="en-US" altLang="ja-JP" sz="1400" dirty="0" smtClean="0">
                <a:latin typeface="Meiryo UI" panose="020B0604030504040204" pitchFamily="50" charset="-128"/>
                <a:ea typeface="Meiryo UI" panose="020B0604030504040204" pitchFamily="50" charset="-128"/>
              </a:rPr>
              <a:t>)</a:t>
            </a:r>
          </a:p>
          <a:p>
            <a:pPr>
              <a:defRPr/>
            </a:pPr>
            <a:r>
              <a:rPr kumimoji="1" lang="ja-JP" altLang="en-US" sz="1400" dirty="0">
                <a:latin typeface="Meiryo UI" panose="020B0604030504040204" pitchFamily="50" charset="-128"/>
                <a:ea typeface="Meiryo UI" panose="020B0604030504040204" pitchFamily="50" charset="-128"/>
              </a:rPr>
              <a:t>　</a:t>
            </a:r>
            <a:r>
              <a:rPr kumimoji="1" lang="en-US" altLang="ja-JP" sz="1400" dirty="0" smtClean="0">
                <a:latin typeface="Meiryo UI" panose="020B0604030504040204" pitchFamily="50" charset="-128"/>
                <a:ea typeface="Meiryo UI" panose="020B0604030504040204" pitchFamily="50" charset="-128"/>
              </a:rPr>
              <a:t>1.AI-OCR</a:t>
            </a:r>
            <a:r>
              <a:rPr kumimoji="1" lang="ja-JP" altLang="en-US" sz="1400" dirty="0" smtClean="0">
                <a:latin typeface="Meiryo UI" panose="020B0604030504040204" pitchFamily="50" charset="-128"/>
                <a:ea typeface="Meiryo UI" panose="020B0604030504040204" pitchFamily="50" charset="-128"/>
              </a:rPr>
              <a:t>製品評価、事業投入</a:t>
            </a:r>
            <a:endParaRPr kumimoji="1" lang="en-US" altLang="ja-JP" sz="1400" dirty="0" smtClean="0">
              <a:latin typeface="Meiryo UI" panose="020B0604030504040204" pitchFamily="50" charset="-128"/>
              <a:ea typeface="Meiryo UI" panose="020B0604030504040204" pitchFamily="50" charset="-128"/>
            </a:endParaRPr>
          </a:p>
          <a:p>
            <a:pPr>
              <a:defRPr/>
            </a:pPr>
            <a:r>
              <a:rPr kumimoji="1" lang="en-US" altLang="ja-JP" sz="1400" dirty="0" smtClean="0">
                <a:latin typeface="Meiryo UI" panose="020B0604030504040204" pitchFamily="50" charset="-128"/>
                <a:ea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rPr>
              <a:t>当初計画していた</a:t>
            </a:r>
            <a:r>
              <a:rPr kumimoji="1" lang="en-US" altLang="ja-JP" sz="1400" dirty="0" smtClean="0">
                <a:latin typeface="Meiryo UI" panose="020B0604030504040204" pitchFamily="50" charset="-128"/>
                <a:ea typeface="Meiryo UI" panose="020B0604030504040204" pitchFamily="50" charset="-128"/>
              </a:rPr>
              <a:t>4</a:t>
            </a:r>
            <a:r>
              <a:rPr kumimoji="1" lang="ja-JP" altLang="en-US" sz="1400" dirty="0" smtClean="0">
                <a:latin typeface="Meiryo UI" panose="020B0604030504040204" pitchFamily="50" charset="-128"/>
                <a:ea typeface="Meiryo UI" panose="020B0604030504040204" pitchFamily="50" charset="-128"/>
              </a:rPr>
              <a:t>社に、</a:t>
            </a:r>
            <a:r>
              <a:rPr kumimoji="1" lang="en-US" altLang="ja-JP" sz="1400" dirty="0" smtClean="0">
                <a:latin typeface="Meiryo UI" panose="020B0604030504040204" pitchFamily="50" charset="-128"/>
                <a:ea typeface="Meiryo UI" panose="020B0604030504040204" pitchFamily="50" charset="-128"/>
              </a:rPr>
              <a:t>AI</a:t>
            </a:r>
            <a:r>
              <a:rPr kumimoji="1" lang="ja-JP" altLang="en-US" sz="1400" dirty="0" smtClean="0">
                <a:latin typeface="Meiryo UI" panose="020B0604030504040204" pitchFamily="50" charset="-128"/>
                <a:ea typeface="Meiryo UI" panose="020B0604030504040204" pitchFamily="50" charset="-128"/>
              </a:rPr>
              <a:t> </a:t>
            </a:r>
            <a:r>
              <a:rPr kumimoji="1" lang="en-US" altLang="ja-JP" sz="1400" dirty="0" smtClean="0">
                <a:latin typeface="Meiryo UI" panose="020B0604030504040204" pitchFamily="50" charset="-128"/>
                <a:ea typeface="Meiryo UI" panose="020B0604030504040204" pitchFamily="50" charset="-128"/>
              </a:rPr>
              <a:t>inside</a:t>
            </a:r>
            <a:r>
              <a:rPr kumimoji="1" lang="ja-JP" altLang="en-US" sz="1400" dirty="0" smtClean="0">
                <a:latin typeface="Meiryo UI" panose="020B0604030504040204" pitchFamily="50" charset="-128"/>
                <a:ea typeface="Meiryo UI" panose="020B0604030504040204" pitchFamily="50" charset="-128"/>
              </a:rPr>
              <a:t>社を加えて、</a:t>
            </a:r>
            <a:r>
              <a:rPr kumimoji="1" lang="en-US" altLang="ja-JP" sz="1400" dirty="0" smtClean="0">
                <a:latin typeface="Meiryo UI" panose="020B0604030504040204" pitchFamily="50" charset="-128"/>
                <a:ea typeface="Meiryo UI" panose="020B0604030504040204" pitchFamily="50" charset="-128"/>
              </a:rPr>
              <a:t>FFG</a:t>
            </a:r>
            <a:r>
              <a:rPr kumimoji="1" lang="ja-JP" altLang="en-US" sz="1400" dirty="0" smtClean="0">
                <a:latin typeface="Meiryo UI" panose="020B0604030504040204" pitchFamily="50" charset="-128"/>
                <a:ea typeface="Meiryo UI" panose="020B0604030504040204" pitchFamily="50" charset="-128"/>
              </a:rPr>
              <a:t>案件、他で実施。実施における問題点としては、</a:t>
            </a:r>
            <a:endParaRPr kumimoji="1" lang="en-US" altLang="ja-JP" sz="1400" dirty="0" smtClean="0">
              <a:latin typeface="Meiryo UI" panose="020B0604030504040204" pitchFamily="50" charset="-128"/>
              <a:ea typeface="Meiryo UI" panose="020B0604030504040204" pitchFamily="50" charset="-128"/>
            </a:endParaRPr>
          </a:p>
          <a:p>
            <a:pPr>
              <a:defRPr/>
            </a:pPr>
            <a:r>
              <a:rPr kumimoji="1" lang="en-US" altLang="ja-JP" sz="1400" dirty="0">
                <a:latin typeface="Meiryo UI" panose="020B0604030504040204" pitchFamily="50" charset="-128"/>
                <a:ea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rPr>
              <a:t>要員の不足により、コンサルティング部、藤倉氏の孤軍奮闘状況が続いた。</a:t>
            </a:r>
            <a:r>
              <a:rPr kumimoji="1" lang="en-US" altLang="ja-JP" sz="1400" dirty="0" smtClean="0">
                <a:latin typeface="Meiryo UI" panose="020B0604030504040204" pitchFamily="50" charset="-128"/>
                <a:ea typeface="Meiryo UI" panose="020B0604030504040204" pitchFamily="50" charset="-128"/>
              </a:rPr>
              <a:t>9</a:t>
            </a:r>
            <a:r>
              <a:rPr kumimoji="1" lang="ja-JP" altLang="en-US" sz="1400" dirty="0" smtClean="0">
                <a:latin typeface="Meiryo UI" panose="020B0604030504040204" pitchFamily="50" charset="-128"/>
                <a:ea typeface="Meiryo UI" panose="020B0604030504040204" pitchFamily="50" charset="-128"/>
              </a:rPr>
              <a:t>月より</a:t>
            </a:r>
            <a:r>
              <a:rPr kumimoji="1" lang="en-US" altLang="ja-JP" sz="1400" dirty="0" smtClean="0">
                <a:latin typeface="Meiryo UI" panose="020B0604030504040204" pitchFamily="50" charset="-128"/>
                <a:ea typeface="Meiryo UI" panose="020B0604030504040204" pitchFamily="50" charset="-128"/>
              </a:rPr>
              <a:t>AIB</a:t>
            </a:r>
            <a:r>
              <a:rPr kumimoji="1" lang="ja-JP" altLang="en-US" sz="1400" dirty="0" smtClean="0">
                <a:latin typeface="Meiryo UI" panose="020B0604030504040204" pitchFamily="50" charset="-128"/>
                <a:ea typeface="Meiryo UI" panose="020B0604030504040204" pitchFamily="50" charset="-128"/>
              </a:rPr>
              <a:t>で支援を実施、</a:t>
            </a:r>
            <a:endParaRPr kumimoji="1" lang="en-US" altLang="ja-JP" sz="1400" dirty="0" smtClean="0">
              <a:latin typeface="Meiryo UI" panose="020B0604030504040204" pitchFamily="50" charset="-128"/>
              <a:ea typeface="Meiryo UI" panose="020B0604030504040204" pitchFamily="50" charset="-128"/>
            </a:endParaRPr>
          </a:p>
          <a:p>
            <a:pPr>
              <a:defRPr/>
            </a:pPr>
            <a:r>
              <a:rPr kumimoji="1" lang="en-US" altLang="ja-JP" sz="1400" dirty="0">
                <a:latin typeface="Meiryo UI" panose="020B0604030504040204" pitchFamily="50" charset="-128"/>
                <a:ea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rPr>
              <a:t>ある程度の作業負荷分散を実現したが、</a:t>
            </a:r>
            <a:r>
              <a:rPr kumimoji="1" lang="en-US" altLang="ja-JP" sz="1400" b="1" dirty="0" smtClean="0">
                <a:solidFill>
                  <a:schemeClr val="accent2">
                    <a:lumMod val="50000"/>
                  </a:schemeClr>
                </a:solidFill>
                <a:latin typeface="Meiryo UI" panose="020B0604030504040204" pitchFamily="50" charset="-128"/>
                <a:ea typeface="Meiryo UI" panose="020B0604030504040204" pitchFamily="50" charset="-128"/>
              </a:rPr>
              <a:t>2019</a:t>
            </a:r>
            <a:r>
              <a:rPr kumimoji="1" lang="ja-JP" altLang="en-US" sz="1400" b="1" dirty="0" smtClean="0">
                <a:solidFill>
                  <a:schemeClr val="accent2">
                    <a:lumMod val="50000"/>
                  </a:schemeClr>
                </a:solidFill>
                <a:latin typeface="Meiryo UI" panose="020B0604030504040204" pitchFamily="50" charset="-128"/>
                <a:ea typeface="Meiryo UI" panose="020B0604030504040204" pitchFamily="50" charset="-128"/>
              </a:rPr>
              <a:t>年度以降も要員不足が懸念される</a:t>
            </a:r>
            <a:r>
              <a:rPr kumimoji="1" lang="ja-JP" altLang="en-US" sz="1400" b="1" dirty="0" smtClean="0">
                <a:solidFill>
                  <a:srgbClr val="FF0000"/>
                </a:solidFill>
                <a:latin typeface="Meiryo UI" panose="020B0604030504040204" pitchFamily="50" charset="-128"/>
                <a:ea typeface="Meiryo UI" panose="020B0604030504040204" pitchFamily="50" charset="-128"/>
              </a:rPr>
              <a:t>（課題）</a:t>
            </a:r>
            <a:r>
              <a:rPr kumimoji="1" lang="ja-JP" altLang="en-US" sz="1400" b="1" dirty="0" smtClean="0">
                <a:solidFill>
                  <a:schemeClr val="accent2">
                    <a:lumMod val="50000"/>
                  </a:schemeClr>
                </a:solidFill>
                <a:latin typeface="Meiryo UI" panose="020B0604030504040204" pitchFamily="50" charset="-128"/>
                <a:ea typeface="Meiryo UI" panose="020B0604030504040204" pitchFamily="50" charset="-128"/>
              </a:rPr>
              <a:t>。</a:t>
            </a:r>
            <a:endParaRPr kumimoji="1" lang="en-US" altLang="ja-JP" sz="1400" b="1" dirty="0" smtClean="0">
              <a:solidFill>
                <a:schemeClr val="accent2">
                  <a:lumMod val="50000"/>
                </a:schemeClr>
              </a:solidFill>
              <a:latin typeface="Meiryo UI" panose="020B0604030504040204" pitchFamily="50" charset="-128"/>
              <a:ea typeface="Meiryo UI" panose="020B0604030504040204" pitchFamily="50" charset="-128"/>
            </a:endParaRPr>
          </a:p>
          <a:p>
            <a:pPr>
              <a:defRPr/>
            </a:pPr>
            <a:r>
              <a:rPr kumimoji="1" lang="en-US" altLang="ja-JP" sz="1400" b="1" dirty="0">
                <a:solidFill>
                  <a:schemeClr val="accent2">
                    <a:lumMod val="50000"/>
                  </a:schemeClr>
                </a:solidFill>
                <a:latin typeface="Meiryo UI" panose="020B0604030504040204" pitchFamily="50" charset="-128"/>
                <a:ea typeface="Meiryo UI" panose="020B0604030504040204" pitchFamily="50" charset="-128"/>
              </a:rPr>
              <a:t>	</a:t>
            </a:r>
            <a:r>
              <a:rPr kumimoji="1" lang="en-US" altLang="ja-JP" sz="1400" dirty="0" smtClean="0">
                <a:latin typeface="Meiryo UI" panose="020B0604030504040204" pitchFamily="50" charset="-128"/>
                <a:ea typeface="Meiryo UI" panose="020B0604030504040204" pitchFamily="50" charset="-128"/>
              </a:rPr>
              <a:t>2019</a:t>
            </a:r>
            <a:r>
              <a:rPr kumimoji="1" lang="ja-JP" altLang="en-US" sz="1400" dirty="0" smtClean="0">
                <a:latin typeface="Meiryo UI" panose="020B0604030504040204" pitchFamily="50" charset="-128"/>
                <a:ea typeface="Meiryo UI" panose="020B0604030504040204" pitchFamily="50" charset="-128"/>
              </a:rPr>
              <a:t>年度に向けて、対策を協議する必要がある。</a:t>
            </a:r>
            <a:r>
              <a:rPr kumimoji="1" lang="ja-JP" altLang="en-US" sz="1400" b="1" dirty="0" smtClean="0">
                <a:solidFill>
                  <a:schemeClr val="accent5"/>
                </a:solidFill>
                <a:latin typeface="Meiryo UI" panose="020B0604030504040204" pitchFamily="50" charset="-128"/>
                <a:ea typeface="Meiryo UI" panose="020B0604030504040204" pitchFamily="50" charset="-128"/>
              </a:rPr>
              <a:t>（対応策協議）</a:t>
            </a:r>
            <a:endParaRPr kumimoji="1" lang="en-US" altLang="ja-JP" sz="1400" b="1" dirty="0" smtClean="0">
              <a:solidFill>
                <a:schemeClr val="accent5"/>
              </a:solidFill>
              <a:latin typeface="Meiryo UI" panose="020B0604030504040204" pitchFamily="50" charset="-128"/>
              <a:ea typeface="Meiryo UI" panose="020B0604030504040204" pitchFamily="50" charset="-128"/>
            </a:endParaRPr>
          </a:p>
          <a:p>
            <a:pPr>
              <a:defRPr/>
            </a:pPr>
            <a:r>
              <a:rPr kumimoji="1" lang="ja-JP" altLang="en-US" sz="1400" dirty="0">
                <a:latin typeface="Meiryo UI" panose="020B0604030504040204" pitchFamily="50" charset="-128"/>
                <a:ea typeface="Meiryo UI" panose="020B0604030504040204" pitchFamily="50" charset="-128"/>
              </a:rPr>
              <a:t>　</a:t>
            </a:r>
            <a:r>
              <a:rPr kumimoji="1" lang="en-US" altLang="ja-JP" sz="1400" dirty="0" smtClean="0">
                <a:latin typeface="Meiryo UI" panose="020B0604030504040204" pitchFamily="50" charset="-128"/>
                <a:ea typeface="Meiryo UI" panose="020B0604030504040204" pitchFamily="50" charset="-128"/>
              </a:rPr>
              <a:t>2.AI-OCR</a:t>
            </a:r>
            <a:r>
              <a:rPr kumimoji="1" lang="ja-JP" altLang="en-US" sz="1400" dirty="0" smtClean="0">
                <a:latin typeface="Meiryo UI" panose="020B0604030504040204" pitchFamily="50" charset="-128"/>
                <a:ea typeface="Meiryo UI" panose="020B0604030504040204" pitchFamily="50" charset="-128"/>
              </a:rPr>
              <a:t>（内製化）</a:t>
            </a:r>
            <a:r>
              <a:rPr kumimoji="1" lang="en-US" altLang="ja-JP" sz="1400" dirty="0" err="1" smtClean="0">
                <a:latin typeface="Meiryo UI" panose="020B0604030504040204" pitchFamily="50" charset="-128"/>
                <a:ea typeface="Meiryo UI" panose="020B0604030504040204" pitchFamily="50" charset="-128"/>
              </a:rPr>
              <a:t>PoC</a:t>
            </a:r>
            <a:r>
              <a:rPr kumimoji="1" lang="ja-JP" altLang="en-US" sz="1400" dirty="0" smtClean="0">
                <a:latin typeface="Meiryo UI" panose="020B0604030504040204" pitchFamily="50" charset="-128"/>
                <a:ea typeface="Meiryo UI" panose="020B0604030504040204" pitchFamily="50" charset="-128"/>
              </a:rPr>
              <a:t>実施</a:t>
            </a:r>
            <a:endParaRPr kumimoji="1" lang="en-US" altLang="ja-JP" sz="1400" dirty="0" smtClean="0">
              <a:latin typeface="Meiryo UI" panose="020B0604030504040204" pitchFamily="50" charset="-128"/>
              <a:ea typeface="Meiryo UI" panose="020B0604030504040204" pitchFamily="50" charset="-128"/>
            </a:endParaRPr>
          </a:p>
          <a:p>
            <a:pPr>
              <a:defRPr/>
            </a:pPr>
            <a:r>
              <a:rPr kumimoji="1" lang="en-US" altLang="ja-JP" sz="1400" dirty="0">
                <a:latin typeface="Meiryo UI" panose="020B0604030504040204" pitchFamily="50" charset="-128"/>
                <a:ea typeface="Meiryo UI" panose="020B0604030504040204" pitchFamily="50" charset="-128"/>
              </a:rPr>
              <a:t>	</a:t>
            </a:r>
            <a:r>
              <a:rPr kumimoji="1" lang="en-US" altLang="ja-JP" sz="1400" dirty="0" smtClean="0">
                <a:latin typeface="Meiryo UI" panose="020B0604030504040204" pitchFamily="50" charset="-128"/>
                <a:ea typeface="Meiryo UI" panose="020B0604030504040204" pitchFamily="50" charset="-128"/>
              </a:rPr>
              <a:t>SMTB</a:t>
            </a:r>
            <a:r>
              <a:rPr kumimoji="1" lang="ja-JP" altLang="en-US" sz="1400" dirty="0" smtClean="0">
                <a:latin typeface="Meiryo UI" panose="020B0604030504040204" pitchFamily="50" charset="-128"/>
                <a:ea typeface="Meiryo UI" panose="020B0604030504040204" pitchFamily="50" charset="-128"/>
              </a:rPr>
              <a:t>教育資金贈与信託で利用している実帳票のご提供を受け、</a:t>
            </a:r>
            <a:r>
              <a:rPr kumimoji="1" lang="en-US" altLang="ja-JP" sz="1400" dirty="0" smtClean="0">
                <a:latin typeface="Meiryo UI" panose="020B0604030504040204" pitchFamily="50" charset="-128"/>
                <a:ea typeface="Meiryo UI" panose="020B0604030504040204" pitchFamily="50" charset="-128"/>
              </a:rPr>
              <a:t>AIB</a:t>
            </a:r>
            <a:r>
              <a:rPr kumimoji="1" lang="ja-JP" altLang="en-US" sz="1400" dirty="0" smtClean="0">
                <a:latin typeface="Meiryo UI" panose="020B0604030504040204" pitchFamily="50" charset="-128"/>
                <a:ea typeface="Meiryo UI" panose="020B0604030504040204" pitchFamily="50" charset="-128"/>
              </a:rPr>
              <a:t>内製版の</a:t>
            </a:r>
            <a:r>
              <a:rPr kumimoji="1" lang="en-US" altLang="ja-JP" sz="1400" dirty="0" smtClean="0">
                <a:latin typeface="Meiryo UI" panose="020B0604030504040204" pitchFamily="50" charset="-128"/>
                <a:ea typeface="Meiryo UI" panose="020B0604030504040204" pitchFamily="50" charset="-128"/>
              </a:rPr>
              <a:t>AI-OCR</a:t>
            </a:r>
            <a:r>
              <a:rPr kumimoji="1" lang="ja-JP" altLang="en-US" sz="1400" dirty="0" smtClean="0">
                <a:latin typeface="Meiryo UI" panose="020B0604030504040204" pitchFamily="50" charset="-128"/>
                <a:ea typeface="Meiryo UI" panose="020B0604030504040204" pitchFamily="50" charset="-128"/>
              </a:rPr>
              <a:t>開発（</a:t>
            </a:r>
            <a:r>
              <a:rPr kumimoji="1" lang="en-US" altLang="ja-JP" sz="1400" dirty="0" err="1" smtClean="0">
                <a:latin typeface="Meiryo UI" panose="020B0604030504040204" pitchFamily="50" charset="-128"/>
                <a:ea typeface="Meiryo UI" panose="020B0604030504040204" pitchFamily="50" charset="-128"/>
              </a:rPr>
              <a:t>PoC</a:t>
            </a:r>
            <a:r>
              <a:rPr kumimoji="1" lang="ja-JP" altLang="en-US" sz="1400" dirty="0" smtClean="0">
                <a:latin typeface="Meiryo UI" panose="020B0604030504040204" pitchFamily="50" charset="-128"/>
                <a:ea typeface="Meiryo UI" panose="020B0604030504040204" pitchFamily="50" charset="-128"/>
              </a:rPr>
              <a:t>）開始、</a:t>
            </a:r>
            <a:endParaRPr kumimoji="1" lang="en-US" altLang="ja-JP" sz="1400" dirty="0" smtClean="0">
              <a:latin typeface="Meiryo UI" panose="020B0604030504040204" pitchFamily="50" charset="-128"/>
              <a:ea typeface="Meiryo UI" panose="020B0604030504040204" pitchFamily="50" charset="-128"/>
            </a:endParaRPr>
          </a:p>
          <a:p>
            <a:pPr>
              <a:defRPr/>
            </a:pPr>
            <a:r>
              <a:rPr kumimoji="1" lang="en-US" altLang="ja-JP" sz="1400" dirty="0">
                <a:latin typeface="Meiryo UI" panose="020B0604030504040204" pitchFamily="50" charset="-128"/>
                <a:ea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rPr>
              <a:t>本件は、</a:t>
            </a:r>
            <a:r>
              <a:rPr kumimoji="1" lang="en-US" altLang="ja-JP" sz="1400" dirty="0" smtClean="0">
                <a:latin typeface="Meiryo UI" panose="020B0604030504040204" pitchFamily="50" charset="-128"/>
                <a:ea typeface="Meiryo UI" panose="020B0604030504040204" pitchFamily="50" charset="-128"/>
              </a:rPr>
              <a:t>2018</a:t>
            </a:r>
            <a:r>
              <a:rPr kumimoji="1" lang="ja-JP" altLang="en-US" sz="1400" dirty="0" smtClean="0">
                <a:latin typeface="Meiryo UI" panose="020B0604030504040204" pitchFamily="50" charset="-128"/>
                <a:ea typeface="Meiryo UI" panose="020B0604030504040204" pitchFamily="50" charset="-128"/>
              </a:rPr>
              <a:t>年期初の計画として、</a:t>
            </a:r>
            <a:r>
              <a:rPr kumimoji="1" lang="en-US" altLang="ja-JP" sz="1400" dirty="0" smtClean="0">
                <a:latin typeface="Meiryo UI" panose="020B0604030504040204" pitchFamily="50" charset="-128"/>
                <a:ea typeface="Meiryo UI" panose="020B0604030504040204" pitchFamily="50" charset="-128"/>
              </a:rPr>
              <a:t>AIB</a:t>
            </a:r>
            <a:r>
              <a:rPr kumimoji="1" lang="ja-JP" altLang="en-US" sz="1400" dirty="0" smtClean="0">
                <a:latin typeface="Meiryo UI" panose="020B0604030504040204" pitchFamily="50" charset="-128"/>
                <a:ea typeface="Meiryo UI" panose="020B0604030504040204" pitchFamily="50" charset="-128"/>
              </a:rPr>
              <a:t>メンバーの教育育成、</a:t>
            </a:r>
            <a:r>
              <a:rPr kumimoji="1" lang="en-US" altLang="ja-JP" sz="1400" dirty="0" smtClean="0">
                <a:latin typeface="Meiryo UI" panose="020B0604030504040204" pitchFamily="50" charset="-128"/>
                <a:ea typeface="Meiryo UI" panose="020B0604030504040204" pitchFamily="50" charset="-128"/>
              </a:rPr>
              <a:t>2019</a:t>
            </a:r>
            <a:r>
              <a:rPr kumimoji="1" lang="ja-JP" altLang="en-US" sz="1400" dirty="0" smtClean="0">
                <a:latin typeface="Meiryo UI" panose="020B0604030504040204" pitchFamily="50" charset="-128"/>
                <a:ea typeface="Meiryo UI" panose="020B0604030504040204" pitchFamily="50" charset="-128"/>
              </a:rPr>
              <a:t>年度以降の</a:t>
            </a:r>
            <a:r>
              <a:rPr kumimoji="1" lang="en-US" altLang="ja-JP" sz="1400" dirty="0" smtClean="0">
                <a:latin typeface="Meiryo UI" panose="020B0604030504040204" pitchFamily="50" charset="-128"/>
                <a:ea typeface="Meiryo UI" panose="020B0604030504040204" pitchFamily="50" charset="-128"/>
              </a:rPr>
              <a:t>AI</a:t>
            </a:r>
            <a:r>
              <a:rPr kumimoji="1" lang="ja-JP" altLang="en-US" sz="1400" dirty="0" smtClean="0">
                <a:latin typeface="Meiryo UI" panose="020B0604030504040204" pitchFamily="50" charset="-128"/>
                <a:ea typeface="Meiryo UI" panose="020B0604030504040204" pitchFamily="50" charset="-128"/>
              </a:rPr>
              <a:t>ソリューション開発の</a:t>
            </a:r>
            <a:r>
              <a:rPr kumimoji="1" lang="ja-JP" altLang="en-US" sz="1400" dirty="0">
                <a:latin typeface="Meiryo UI" panose="020B0604030504040204" pitchFamily="50" charset="-128"/>
                <a:ea typeface="Meiryo UI" panose="020B0604030504040204" pitchFamily="50" charset="-128"/>
              </a:rPr>
              <a:t>準備</a:t>
            </a:r>
            <a:r>
              <a:rPr kumimoji="1" lang="ja-JP" altLang="en-US" sz="1400" dirty="0" smtClean="0">
                <a:latin typeface="Meiryo UI" panose="020B0604030504040204" pitchFamily="50" charset="-128"/>
                <a:ea typeface="Meiryo UI" panose="020B0604030504040204" pitchFamily="50" charset="-128"/>
              </a:rPr>
              <a:t>と</a:t>
            </a:r>
            <a:endParaRPr kumimoji="1" lang="en-US" altLang="ja-JP" sz="1400" dirty="0" smtClean="0">
              <a:latin typeface="Meiryo UI" panose="020B0604030504040204" pitchFamily="50" charset="-128"/>
              <a:ea typeface="Meiryo UI" panose="020B0604030504040204" pitchFamily="50" charset="-128"/>
            </a:endParaRPr>
          </a:p>
          <a:p>
            <a:pPr>
              <a:defRPr/>
            </a:pPr>
            <a:r>
              <a:rPr kumimoji="1" lang="en-US" altLang="ja-JP" sz="1400" dirty="0">
                <a:latin typeface="Meiryo UI" panose="020B0604030504040204" pitchFamily="50" charset="-128"/>
                <a:ea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rPr>
              <a:t>メンバー知識醸造を目的としていたが、現在は</a:t>
            </a:r>
            <a:r>
              <a:rPr kumimoji="1" lang="en-US" altLang="ja-JP" sz="1400" dirty="0" err="1" smtClean="0">
                <a:latin typeface="Meiryo UI" panose="020B0604030504040204" pitchFamily="50" charset="-128"/>
                <a:ea typeface="Meiryo UI" panose="020B0604030504040204" pitchFamily="50" charset="-128"/>
              </a:rPr>
              <a:t>PoC</a:t>
            </a:r>
            <a:r>
              <a:rPr kumimoji="1" lang="ja-JP" altLang="en-US" sz="1400" dirty="0" smtClean="0">
                <a:latin typeface="Meiryo UI" panose="020B0604030504040204" pitchFamily="50" charset="-128"/>
                <a:ea typeface="Meiryo UI" panose="020B0604030504040204" pitchFamily="50" charset="-128"/>
              </a:rPr>
              <a:t>の域を超え、</a:t>
            </a:r>
            <a:r>
              <a:rPr kumimoji="1" lang="en-US" altLang="ja-JP" sz="1400" dirty="0" smtClean="0">
                <a:latin typeface="Meiryo UI" panose="020B0604030504040204" pitchFamily="50" charset="-128"/>
                <a:ea typeface="Meiryo UI" panose="020B0604030504040204" pitchFamily="50" charset="-128"/>
              </a:rPr>
              <a:t>2019</a:t>
            </a:r>
            <a:r>
              <a:rPr kumimoji="1" lang="ja-JP" altLang="en-US" sz="1400" dirty="0" smtClean="0">
                <a:latin typeface="Meiryo UI" panose="020B0604030504040204" pitchFamily="50" charset="-128"/>
                <a:ea typeface="Meiryo UI" panose="020B0604030504040204" pitchFamily="50" charset="-128"/>
              </a:rPr>
              <a:t>年度以降の事業投入の可能性が高くなり</a:t>
            </a:r>
            <a:endParaRPr kumimoji="1" lang="en-US" altLang="ja-JP" sz="1400" dirty="0" smtClean="0">
              <a:latin typeface="Meiryo UI" panose="020B0604030504040204" pitchFamily="50" charset="-128"/>
              <a:ea typeface="Meiryo UI" panose="020B0604030504040204" pitchFamily="50" charset="-128"/>
            </a:endParaRPr>
          </a:p>
          <a:p>
            <a:pPr>
              <a:defRPr/>
            </a:pPr>
            <a:r>
              <a:rPr kumimoji="1" lang="en-US" altLang="ja-JP" sz="1400" dirty="0">
                <a:latin typeface="Meiryo UI" panose="020B0604030504040204" pitchFamily="50" charset="-128"/>
                <a:ea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rPr>
              <a:t>つつある。現状、</a:t>
            </a:r>
            <a:r>
              <a:rPr kumimoji="1" lang="ja-JP" altLang="en-US" sz="1400" b="1" dirty="0" smtClean="0">
                <a:solidFill>
                  <a:schemeClr val="accent2">
                    <a:lumMod val="50000"/>
                  </a:schemeClr>
                </a:solidFill>
                <a:latin typeface="Meiryo UI" panose="020B0604030504040204" pitchFamily="50" charset="-128"/>
                <a:ea typeface="Meiryo UI" panose="020B0604030504040204" pitchFamily="50" charset="-128"/>
              </a:rPr>
              <a:t>開発が難航している部分があり</a:t>
            </a:r>
            <a:r>
              <a:rPr kumimoji="1" lang="ja-JP" altLang="en-US" sz="1400" b="1" dirty="0" smtClean="0">
                <a:solidFill>
                  <a:srgbClr val="FF0000"/>
                </a:solidFill>
                <a:latin typeface="Meiryo UI" panose="020B0604030504040204" pitchFamily="50" charset="-128"/>
                <a:ea typeface="Meiryo UI" panose="020B0604030504040204" pitchFamily="50" charset="-128"/>
              </a:rPr>
              <a:t>（課題）</a:t>
            </a:r>
            <a:r>
              <a:rPr kumimoji="1" lang="ja-JP" altLang="en-US" sz="1400" b="1" dirty="0" smtClean="0">
                <a:latin typeface="Meiryo UI" panose="020B0604030504040204" pitchFamily="50" charset="-128"/>
                <a:ea typeface="Meiryo UI" panose="020B0604030504040204" pitchFamily="50" charset="-128"/>
              </a:rPr>
              <a:t>、</a:t>
            </a:r>
            <a:r>
              <a:rPr kumimoji="1" lang="ja-JP" altLang="en-US"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外部識者の知見をいただき（共同研究開発）</a:t>
            </a:r>
            <a:endParaRPr kumimoji="1" lang="en-US" altLang="ja-JP" sz="1400" b="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defRPr/>
            </a:pPr>
            <a:r>
              <a:rPr kumimoji="1" lang="en-US" altLang="ja-JP" sz="1400" b="1" dirty="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	</a:t>
            </a:r>
            <a:r>
              <a:rPr kumimoji="1" lang="ja-JP" altLang="en-US" sz="1400" b="1" dirty="0" smtClean="0">
                <a:solidFill>
                  <a:schemeClr val="accent5"/>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（対策）</a:t>
            </a:r>
            <a:r>
              <a:rPr kumimoji="1" lang="ja-JP" altLang="en-US" sz="1400" dirty="0"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2019</a:t>
            </a:r>
            <a:r>
              <a:rPr kumimoji="1" lang="ja-JP" altLang="en-US" sz="1400" dirty="0" smtClean="0">
                <a:latin typeface="Meiryo UI" panose="020B0604030504040204" pitchFamily="50" charset="-128"/>
                <a:ea typeface="Meiryo UI" panose="020B0604030504040204" pitchFamily="50" charset="-128"/>
              </a:rPr>
              <a:t>年度に事業投入（事業利用）を目指し開発を継続する。</a:t>
            </a:r>
            <a:endParaRPr kumimoji="1" lang="en-US" altLang="ja-JP" sz="1400"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3009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a:t>
            </a:r>
            <a:r>
              <a:rPr kumimoji="1" lang="ja-JP" altLang="en-US" dirty="0" smtClean="0"/>
              <a:t> 課題</a:t>
            </a:r>
            <a:r>
              <a:rPr kumimoji="1" lang="en-US" altLang="ja-JP" dirty="0" smtClean="0"/>
              <a:t>/</a:t>
            </a:r>
            <a:r>
              <a:rPr kumimoji="1" lang="ja-JP" altLang="en-US" dirty="0" smtClean="0"/>
              <a:t>対策まとめ</a:t>
            </a:r>
            <a:endParaRPr kumimoji="1" lang="ja-JP" altLang="en-US" dirty="0"/>
          </a:p>
        </p:txBody>
      </p:sp>
      <p:sp>
        <p:nvSpPr>
          <p:cNvPr id="3" name="フッター プレースホルダー 2"/>
          <p:cNvSpPr>
            <a:spLocks noGrp="1"/>
          </p:cNvSpPr>
          <p:nvPr>
            <p:ph type="ftr" sz="quarter" idx="11"/>
          </p:nvPr>
        </p:nvSpPr>
        <p:spPr/>
        <p:txBody>
          <a:bodyPr/>
          <a:lstStyle/>
          <a:p>
            <a:r>
              <a:rPr lang="en-US" altLang="ja-JP" dirty="0" smtClean="0"/>
              <a:t>©</a:t>
            </a:r>
            <a:r>
              <a:rPr lang="ja-JP" altLang="en-US" dirty="0" smtClean="0"/>
              <a:t> </a:t>
            </a:r>
            <a:r>
              <a:rPr lang="en-US" altLang="ja-JP" dirty="0" smtClean="0"/>
              <a:t>2018</a:t>
            </a:r>
            <a:r>
              <a:rPr lang="ja-JP" altLang="en-US" dirty="0" smtClean="0"/>
              <a:t> </a:t>
            </a:r>
            <a:r>
              <a:rPr lang="en-US" altLang="ja-JP" dirty="0" err="1" smtClean="0"/>
              <a:t>Primagest</a:t>
            </a:r>
            <a:r>
              <a:rPr lang="en-US" altLang="ja-JP" dirty="0" smtClean="0"/>
              <a:t>, Inc.</a:t>
            </a:r>
            <a:r>
              <a:rPr lang="ja-JP" altLang="en-US" dirty="0" smtClean="0"/>
              <a:t> </a:t>
            </a:r>
            <a:r>
              <a:rPr lang="en-US" altLang="ja-JP" dirty="0" smtClean="0"/>
              <a:t>All</a:t>
            </a:r>
            <a:r>
              <a:rPr lang="ja-JP" altLang="en-US" dirty="0" smtClean="0"/>
              <a:t> </a:t>
            </a:r>
            <a:r>
              <a:rPr lang="en-US" altLang="ja-JP" dirty="0" smtClean="0"/>
              <a:t>rights</a:t>
            </a:r>
            <a:r>
              <a:rPr lang="ja-JP" altLang="en-US" dirty="0" smtClean="0"/>
              <a:t> </a:t>
            </a:r>
            <a:r>
              <a:rPr lang="en-US" altLang="ja-JP" dirty="0" smtClean="0"/>
              <a:t>reserved</a:t>
            </a:r>
            <a:endParaRPr lang="ja-JP" altLang="en-US" dirty="0"/>
          </a:p>
        </p:txBody>
      </p:sp>
      <p:sp>
        <p:nvSpPr>
          <p:cNvPr id="4" name="スライド番号プレースホルダー 3"/>
          <p:cNvSpPr>
            <a:spLocks noGrp="1"/>
          </p:cNvSpPr>
          <p:nvPr>
            <p:ph type="sldNum" sz="quarter" idx="12"/>
          </p:nvPr>
        </p:nvSpPr>
        <p:spPr/>
        <p:txBody>
          <a:bodyPr/>
          <a:lstStyle/>
          <a:p>
            <a:fld id="{67A8FEA0-19F5-4513-A0C9-59C5EE52ABEB}" type="slidenum">
              <a:rPr kumimoji="1" lang="ja-JP" altLang="en-US" smtClean="0"/>
              <a:t>9</a:t>
            </a:fld>
            <a:endParaRPr kumimoji="1" lang="ja-JP" altLang="en-US"/>
          </a:p>
        </p:txBody>
      </p:sp>
      <p:sp>
        <p:nvSpPr>
          <p:cNvPr id="5" name="テキスト ボックス 4"/>
          <p:cNvSpPr txBox="1"/>
          <p:nvPr/>
        </p:nvSpPr>
        <p:spPr>
          <a:xfrm>
            <a:off x="6876442" y="262107"/>
            <a:ext cx="385042" cy="400110"/>
          </a:xfrm>
          <a:prstGeom prst="rect">
            <a:avLst/>
          </a:prstGeom>
          <a:solidFill>
            <a:srgbClr val="C00000"/>
          </a:solidFill>
          <a:effectLst>
            <a:outerShdw blurRad="50800" dist="76200" dir="2700000" algn="tl" rotWithShape="0">
              <a:prstClr val="black">
                <a:alpha val="40000"/>
              </a:prstClr>
            </a:outerShdw>
          </a:effectLst>
        </p:spPr>
        <p:txBody>
          <a:bodyPr wrap="none" rtlCol="0">
            <a:spAutoFit/>
          </a:bodyPr>
          <a:lstStyle/>
          <a:p>
            <a:r>
              <a:rPr kumimoji="1" lang="en-US" altLang="ja-JP" sz="2000" dirty="0" smtClean="0">
                <a:solidFill>
                  <a:schemeClr val="bg1"/>
                </a:solidFill>
                <a:latin typeface="HG丸ｺﾞｼｯｸM-PRO" panose="020F0600000000000000" pitchFamily="50" charset="-128"/>
                <a:ea typeface="HG丸ｺﾞｼｯｸM-PRO" panose="020F0600000000000000" pitchFamily="50" charset="-128"/>
              </a:rPr>
              <a:t>C</a:t>
            </a:r>
            <a:endParaRPr kumimoji="1" lang="ja-JP" altLang="en-US" sz="2000" dirty="0" smtClean="0">
              <a:solidFill>
                <a:schemeClr val="bg1"/>
              </a:solidFill>
              <a:latin typeface="HG丸ｺﾞｼｯｸM-PRO" panose="020F0600000000000000" pitchFamily="50" charset="-128"/>
              <a:ea typeface="HG丸ｺﾞｼｯｸM-PRO" panose="020F0600000000000000" pitchFamily="50" charset="-128"/>
            </a:endParaRPr>
          </a:p>
        </p:txBody>
      </p:sp>
      <p:sp>
        <p:nvSpPr>
          <p:cNvPr id="6" name="テキスト ボックス 5"/>
          <p:cNvSpPr txBox="1"/>
          <p:nvPr/>
        </p:nvSpPr>
        <p:spPr>
          <a:xfrm>
            <a:off x="253836" y="818082"/>
            <a:ext cx="6228000" cy="400110"/>
          </a:xfrm>
          <a:prstGeom prst="rect">
            <a:avLst/>
          </a:prstGeom>
          <a:solidFill>
            <a:srgbClr val="C00000"/>
          </a:solidFill>
          <a:effectLst>
            <a:outerShdw blurRad="50800" dist="88900" dir="2700000" algn="tl" rotWithShape="0">
              <a:prstClr val="black">
                <a:alpha val="40000"/>
              </a:prstClr>
            </a:outerShdw>
          </a:effectLst>
        </p:spPr>
        <p:txBody>
          <a:bodyPr wrap="square" rtlCol="0">
            <a:spAutoFit/>
          </a:bodyPr>
          <a:lstStyle/>
          <a:p>
            <a:r>
              <a:rPr kumimoji="1" lang="ja-JP" altLang="en-US" sz="2000" dirty="0" smtClean="0">
                <a:solidFill>
                  <a:schemeClr val="bg1"/>
                </a:solidFill>
                <a:latin typeface="HG丸ｺﾞｼｯｸM-PRO" panose="020F0600000000000000" pitchFamily="50" charset="-128"/>
                <a:ea typeface="HG丸ｺﾞｼｯｸM-PRO" panose="020F0600000000000000" pitchFamily="50" charset="-128"/>
              </a:rPr>
              <a:t>要因分析まとめ（課題</a:t>
            </a:r>
            <a:r>
              <a:rPr kumimoji="1" lang="en-US" altLang="ja-JP" sz="2000" dirty="0" smtClean="0">
                <a:solidFill>
                  <a:schemeClr val="bg1"/>
                </a:solidFill>
                <a:latin typeface="HG丸ｺﾞｼｯｸM-PRO" panose="020F0600000000000000" pitchFamily="50" charset="-128"/>
                <a:ea typeface="HG丸ｺﾞｼｯｸM-PRO" panose="020F0600000000000000" pitchFamily="50" charset="-128"/>
              </a:rPr>
              <a:t>/</a:t>
            </a:r>
            <a:r>
              <a:rPr kumimoji="1" lang="ja-JP" altLang="en-US" sz="2000" dirty="0" smtClean="0">
                <a:solidFill>
                  <a:schemeClr val="bg1"/>
                </a:solidFill>
                <a:latin typeface="HG丸ｺﾞｼｯｸM-PRO" panose="020F0600000000000000" pitchFamily="50" charset="-128"/>
                <a:ea typeface="HG丸ｺﾞｼｯｸM-PRO" panose="020F0600000000000000" pitchFamily="50" charset="-128"/>
              </a:rPr>
              <a:t>対策まとめ）</a:t>
            </a:r>
            <a:endParaRPr kumimoji="1" lang="en-US" altLang="ja-JP" sz="2000" dirty="0" smtClean="0">
              <a:solidFill>
                <a:schemeClr val="bg1"/>
              </a:solidFill>
              <a:latin typeface="HG丸ｺﾞｼｯｸM-PRO" panose="020F0600000000000000" pitchFamily="50" charset="-128"/>
              <a:ea typeface="HG丸ｺﾞｼｯｸM-PRO" panose="020F0600000000000000" pitchFamily="50" charset="-128"/>
            </a:endParaRPr>
          </a:p>
        </p:txBody>
      </p:sp>
      <p:sp>
        <p:nvSpPr>
          <p:cNvPr id="8" name="テキスト ボックス 7"/>
          <p:cNvSpPr txBox="1"/>
          <p:nvPr/>
        </p:nvSpPr>
        <p:spPr>
          <a:xfrm>
            <a:off x="252000" y="1341000"/>
            <a:ext cx="8480207" cy="4616648"/>
          </a:xfrm>
          <a:prstGeom prst="rect">
            <a:avLst/>
          </a:prstGeom>
          <a:noFill/>
        </p:spPr>
        <p:txBody>
          <a:bodyPr wrap="none" rtlCol="0">
            <a:spAutoFit/>
          </a:bodyPr>
          <a:lstStyle/>
          <a:p>
            <a:pPr>
              <a:defRPr/>
            </a:pP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OCR</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ロードマップ（ソフトウェア技術部：鈴木部長）</a:t>
            </a:r>
            <a:endPar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ja-JP" sz="1400" dirty="0">
                <a:latin typeface="Meiryo UI" panose="020B0604030504040204" pitchFamily="50" charset="-128"/>
                <a:ea typeface="Meiryo UI" panose="020B0604030504040204" pitchFamily="50" charset="-128"/>
              </a:rPr>
              <a:t>　</a:t>
            </a:r>
            <a:r>
              <a:rPr lang="en-US" altLang="ja-JP" sz="1400" dirty="0" smtClean="0">
                <a:latin typeface="Meiryo UI" panose="020B0604030504040204" pitchFamily="50" charset="-128"/>
                <a:ea typeface="Meiryo UI" panose="020B0604030504040204" pitchFamily="50" charset="-128"/>
              </a:rPr>
              <a:t>FFG</a:t>
            </a:r>
            <a:r>
              <a:rPr lang="ja-JP" altLang="ja-JP" sz="1400" dirty="0">
                <a:latin typeface="Meiryo UI" panose="020B0604030504040204" pitchFamily="50" charset="-128"/>
                <a:ea typeface="Meiryo UI" panose="020B0604030504040204" pitchFamily="50" charset="-128"/>
              </a:rPr>
              <a:t>案件の実帳票を用いて実用性の確認を行い、</a:t>
            </a:r>
            <a:r>
              <a:rPr lang="en-US" altLang="ja-JP" sz="1400" dirty="0">
                <a:latin typeface="Meiryo UI" panose="020B0604030504040204" pitchFamily="50" charset="-128"/>
                <a:ea typeface="Meiryo UI" panose="020B0604030504040204" pitchFamily="50" charset="-128"/>
              </a:rPr>
              <a:t>11</a:t>
            </a:r>
            <a:r>
              <a:rPr lang="ja-JP" altLang="ja-JP" sz="1400" dirty="0">
                <a:latin typeface="Meiryo UI" panose="020B0604030504040204" pitchFamily="50" charset="-128"/>
                <a:ea typeface="Meiryo UI" panose="020B0604030504040204" pitchFamily="50" charset="-128"/>
              </a:rPr>
              <a:t>月プロダクト会議で開発完了報告を行った。</a:t>
            </a:r>
          </a:p>
          <a:p>
            <a:r>
              <a:rPr lang="ja-JP" altLang="ja-JP" sz="1400" dirty="0">
                <a:latin typeface="Meiryo UI" panose="020B0604030504040204" pitchFamily="50" charset="-128"/>
                <a:ea typeface="Meiryo UI" panose="020B0604030504040204" pitchFamily="50" charset="-128"/>
              </a:rPr>
              <a:t>　テキスト部分の抽出、認識やルール</a:t>
            </a:r>
            <a:r>
              <a:rPr lang="en-US" altLang="ja-JP" sz="1400" dirty="0">
                <a:latin typeface="Meiryo UI" panose="020B0604030504040204" pitchFamily="50" charset="-128"/>
                <a:ea typeface="Meiryo UI" panose="020B0604030504040204" pitchFamily="50" charset="-128"/>
              </a:rPr>
              <a:t>Drool</a:t>
            </a:r>
            <a:r>
              <a:rPr lang="ja-JP" altLang="ja-JP" sz="1400" dirty="0">
                <a:latin typeface="Meiryo UI" panose="020B0604030504040204" pitchFamily="50" charset="-128"/>
                <a:ea typeface="Meiryo UI" panose="020B0604030504040204" pitchFamily="50" charset="-128"/>
              </a:rPr>
              <a:t>の複雑さなど困難な部分が多かったが、</a:t>
            </a:r>
          </a:p>
          <a:p>
            <a:r>
              <a:rPr lang="ja-JP"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FFG</a:t>
            </a:r>
            <a:r>
              <a:rPr lang="ja-JP" altLang="ja-JP" sz="1400" dirty="0">
                <a:latin typeface="Meiryo UI" panose="020B0604030504040204" pitchFamily="50" charset="-128"/>
                <a:ea typeface="Meiryo UI" panose="020B0604030504040204" pitchFamily="50" charset="-128"/>
              </a:rPr>
              <a:t>案件実帳票を利用することができ、また社内有識者の協力を得て完了することができた。</a:t>
            </a:r>
          </a:p>
          <a:p>
            <a:r>
              <a:rPr lang="ja-JP" altLang="en-US" sz="1400" b="1" dirty="0" smtClean="0">
                <a:solidFill>
                  <a:srgbClr val="FF0000"/>
                </a:solidFill>
                <a:latin typeface="Meiryo UI" panose="020B0604030504040204" pitchFamily="50" charset="-128"/>
                <a:ea typeface="Meiryo UI" panose="020B0604030504040204" pitchFamily="50" charset="-128"/>
              </a:rPr>
              <a:t>（課題）</a:t>
            </a:r>
            <a:r>
              <a:rPr lang="ja-JP" altLang="ja-JP" sz="1400" dirty="0" smtClean="0">
                <a:latin typeface="Meiryo UI" panose="020B0604030504040204" pitchFamily="50" charset="-128"/>
                <a:ea typeface="Meiryo UI" panose="020B0604030504040204" pitchFamily="50" charset="-128"/>
              </a:rPr>
              <a:t>ルール</a:t>
            </a:r>
            <a:r>
              <a:rPr lang="ja-JP" altLang="ja-JP" sz="1400" dirty="0">
                <a:latin typeface="Meiryo UI" panose="020B0604030504040204" pitchFamily="50" charset="-128"/>
                <a:ea typeface="Meiryo UI" panose="020B0604030504040204" pitchFamily="50" charset="-128"/>
              </a:rPr>
              <a:t>作成の難しさやテキスト部分の認識精度を</a:t>
            </a:r>
            <a:r>
              <a:rPr lang="ja-JP" altLang="ja-JP" sz="1400" dirty="0" smtClean="0">
                <a:latin typeface="Meiryo UI" panose="020B0604030504040204" pitchFamily="50" charset="-128"/>
                <a:ea typeface="Meiryo UI" panose="020B0604030504040204" pitchFamily="50" charset="-128"/>
              </a:rPr>
              <a:t>上げる</a:t>
            </a:r>
            <a:r>
              <a:rPr lang="ja-JP" altLang="en-US" sz="1400" dirty="0">
                <a:latin typeface="Meiryo UI" panose="020B0604030504040204" pitchFamily="50" charset="-128"/>
                <a:ea typeface="Meiryo UI" panose="020B0604030504040204" pitchFamily="50" charset="-128"/>
              </a:rPr>
              <a:t>必要</a:t>
            </a:r>
            <a:r>
              <a:rPr lang="ja-JP" altLang="en-US" sz="1400" dirty="0" smtClean="0">
                <a:latin typeface="Meiryo UI" panose="020B0604030504040204" pitchFamily="50" charset="-128"/>
                <a:ea typeface="Meiryo UI" panose="020B0604030504040204" pitchFamily="50" charset="-128"/>
              </a:rPr>
              <a:t>がある。</a:t>
            </a:r>
            <a:endParaRPr lang="en-US" altLang="ja-JP" sz="1400" dirty="0" smtClean="0">
              <a:latin typeface="Meiryo UI" panose="020B0604030504040204" pitchFamily="50" charset="-128"/>
              <a:ea typeface="Meiryo UI" panose="020B0604030504040204" pitchFamily="50" charset="-128"/>
            </a:endParaRPr>
          </a:p>
          <a:p>
            <a:r>
              <a:rPr lang="ja-JP" altLang="en-US" sz="1400" b="1" dirty="0" smtClean="0">
                <a:solidFill>
                  <a:schemeClr val="accent5"/>
                </a:solidFill>
                <a:latin typeface="Meiryo UI" panose="020B0604030504040204" pitchFamily="50" charset="-128"/>
                <a:ea typeface="Meiryo UI" panose="020B0604030504040204" pitchFamily="50" charset="-128"/>
              </a:rPr>
              <a:t>（対策）</a:t>
            </a:r>
            <a:r>
              <a:rPr lang="ja-JP" altLang="ja-JP" sz="1400" dirty="0" smtClean="0">
                <a:latin typeface="Meiryo UI" panose="020B0604030504040204" pitchFamily="50" charset="-128"/>
                <a:ea typeface="Meiryo UI" panose="020B0604030504040204" pitchFamily="50" charset="-128"/>
              </a:rPr>
              <a:t>案件</a:t>
            </a:r>
            <a:r>
              <a:rPr lang="ja-JP" altLang="en-US" sz="1400" dirty="0" smtClean="0">
                <a:latin typeface="Meiryo UI" panose="020B0604030504040204" pitchFamily="50" charset="-128"/>
                <a:ea typeface="Meiryo UI" panose="020B0604030504040204" pitchFamily="50" charset="-128"/>
              </a:rPr>
              <a:t>毎に</a:t>
            </a:r>
            <a:r>
              <a:rPr lang="ja-JP" altLang="ja-JP" sz="1400" dirty="0" smtClean="0">
                <a:latin typeface="Meiryo UI" panose="020B0604030504040204" pitchFamily="50" charset="-128"/>
                <a:ea typeface="Meiryo UI" panose="020B0604030504040204" pitchFamily="50" charset="-128"/>
              </a:rPr>
              <a:t>ブラッシュアップ</a:t>
            </a:r>
            <a:r>
              <a:rPr lang="ja-JP" altLang="en-US" sz="1400" dirty="0" smtClean="0">
                <a:latin typeface="Meiryo UI" panose="020B0604030504040204" pitchFamily="50" charset="-128"/>
                <a:ea typeface="Meiryo UI" panose="020B0604030504040204" pitchFamily="50" charset="-128"/>
              </a:rPr>
              <a:t>を実施する。</a:t>
            </a:r>
            <a:endParaRPr lang="en-US" altLang="ja-JP" sz="1400" dirty="0">
              <a:latin typeface="Meiryo UI" panose="020B0604030504040204" pitchFamily="50" charset="-128"/>
              <a:ea typeface="Meiryo UI" panose="020B0604030504040204" pitchFamily="50" charset="-128"/>
            </a:endParaRPr>
          </a:p>
          <a:p>
            <a:endPar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RPA</a:t>
            </a:r>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RPA</a:t>
            </a:r>
            <a:r>
              <a:rPr kumimoji="1" lang="ja-JP" altLang="en-US" sz="1400" dirty="0">
                <a:latin typeface="Meiryo UI" panose="020B0604030504040204" pitchFamily="50" charset="-128"/>
                <a:ea typeface="Meiryo UI" panose="020B0604030504040204" pitchFamily="50" charset="-128"/>
              </a:rPr>
              <a:t>ベンダの選定と契約完了）（コンサルティング部：垣脇部長</a:t>
            </a:r>
            <a:r>
              <a:rPr kumimoji="1" lang="ja-JP" altLang="en-US" sz="1400" dirty="0" smtClean="0">
                <a:latin typeface="Meiryo UI" panose="020B0604030504040204" pitchFamily="50" charset="-128"/>
                <a:ea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前頁（“３．要因分析”）に「状況（まとめ）、悪い点</a:t>
            </a:r>
            <a:r>
              <a:rPr kumimoji="1" lang="ja-JP" altLang="en-US"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（課題）</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、良い点</a:t>
            </a:r>
            <a:r>
              <a:rPr kumimoji="1" lang="ja-JP" altLang="en-US" sz="14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rPr>
              <a:t>（対策）</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」にまとめていただいてい</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る</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当該ページをご参照いただきたい。</a:t>
            </a:r>
            <a:endPar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■マーコム（</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RPA,</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推進ベンダーとしての認知度向上</a:t>
            </a:r>
            <a:r>
              <a:rPr kumimoji="1" lang="ja-JP" altLang="en-US" sz="1400" dirty="0">
                <a:latin typeface="Meiryo UI" panose="020B0604030504040204" pitchFamily="50" charset="-128"/>
                <a:ea typeface="Meiryo UI" panose="020B0604030504040204" pitchFamily="50" charset="-128"/>
              </a:rPr>
              <a:t>）（ソリューション開発本部：大原さん</a:t>
            </a:r>
            <a:r>
              <a:rPr kumimoji="1" lang="ja-JP" altLang="en-US" sz="1400" dirty="0" smtClean="0">
                <a:latin typeface="Meiryo UI" panose="020B0604030504040204" pitchFamily="50" charset="-128"/>
                <a:ea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　前頁（“３．要因分析”）に</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「結果</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気づき、要因分析</a:t>
            </a:r>
            <a:r>
              <a:rPr kumimoji="1" lang="ja-JP" altLang="en-US"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（課題）</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、今後に向け</a:t>
            </a:r>
            <a:r>
              <a:rPr kumimoji="1" lang="ja-JP" altLang="en-US" sz="14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rPr>
              <a:t>（対策）</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を</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まとめていただいて</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いる</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当該ページをご参照</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いただきたい</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2019</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年度以降のマーコム戦略に関しては、予算計上を含め、未定。現在は、マーコム戦略に投入できる</a:t>
            </a:r>
            <a:endPar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　リソースも予算もないため、</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2019</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年度、</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AIB2</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課制の実現以降、“</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ビジネス企画課”で当該タスクを担当する予定。</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716632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kumimoji="1" sz="1600" dirty="0" smtClean="0">
            <a:latin typeface="HG丸ｺﾞｼｯｸM-PRO" panose="020F0600000000000000" pitchFamily="50" charset="-128"/>
            <a:ea typeface="HG丸ｺﾞｼｯｸM-PRO" panose="020F0600000000000000"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5920</TotalTime>
  <Words>2412</Words>
  <Application>Microsoft Office PowerPoint</Application>
  <PresentationFormat>画面に合わせる (4:3)</PresentationFormat>
  <Paragraphs>436</Paragraphs>
  <Slides>11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11</vt:i4>
      </vt:variant>
    </vt:vector>
  </HeadingPairs>
  <TitlesOfParts>
    <vt:vector size="21" baseType="lpstr">
      <vt:lpstr>HG丸ｺﾞｼｯｸM-PRO</vt:lpstr>
      <vt:lpstr>Meiryo UI</vt:lpstr>
      <vt:lpstr>メイリオ</vt:lpstr>
      <vt:lpstr>游ゴシック</vt:lpstr>
      <vt:lpstr>游ゴシック Light</vt:lpstr>
      <vt:lpstr>Arial</vt:lpstr>
      <vt:lpstr>Calibri</vt:lpstr>
      <vt:lpstr>Wingdings</vt:lpstr>
      <vt:lpstr>Office テーマ</vt:lpstr>
      <vt:lpstr>デザインの設定</vt:lpstr>
      <vt:lpstr>PowerPoint プレゼンテーション</vt:lpstr>
      <vt:lpstr>1. 当初狙ったこと・実行施策</vt:lpstr>
      <vt:lpstr>2. 実行施策の結果と評価 </vt:lpstr>
      <vt:lpstr>3. 要因分析</vt:lpstr>
      <vt:lpstr>3. 要因分析</vt:lpstr>
      <vt:lpstr>3. 要因分析</vt:lpstr>
      <vt:lpstr>3. 要因分析</vt:lpstr>
      <vt:lpstr>4. 課題/対策まとめ</vt:lpstr>
      <vt:lpstr>4. 課題/対策まとめ</vt:lpstr>
      <vt:lpstr>5. 目指す姿と重点実施</vt:lpstr>
      <vt:lpstr>6. 重要戦略の実行計画（Q計画書）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小嶋 崇</dc:creator>
  <cp:lastModifiedBy>綿貫 直志</cp:lastModifiedBy>
  <cp:revision>277</cp:revision>
  <cp:lastPrinted>2018-11-12T06:08:37Z</cp:lastPrinted>
  <dcterms:created xsi:type="dcterms:W3CDTF">2018-10-19T00:08:46Z</dcterms:created>
  <dcterms:modified xsi:type="dcterms:W3CDTF">2018-12-06T08:51:37Z</dcterms:modified>
</cp:coreProperties>
</file>