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591" r:id="rId1"/>
    <p:sldMasterId id="2147484774" r:id="rId2"/>
  </p:sldMasterIdLst>
  <p:notesMasterIdLst>
    <p:notesMasterId r:id="rId26"/>
  </p:notesMasterIdLst>
  <p:handoutMasterIdLst>
    <p:handoutMasterId r:id="rId27"/>
  </p:handoutMasterIdLst>
  <p:sldIdLst>
    <p:sldId id="738" r:id="rId3"/>
    <p:sldId id="963" r:id="rId4"/>
    <p:sldId id="932" r:id="rId5"/>
    <p:sldId id="947" r:id="rId6"/>
    <p:sldId id="948" r:id="rId7"/>
    <p:sldId id="961" r:id="rId8"/>
    <p:sldId id="956" r:id="rId9"/>
    <p:sldId id="954" r:id="rId10"/>
    <p:sldId id="957" r:id="rId11"/>
    <p:sldId id="960" r:id="rId12"/>
    <p:sldId id="950" r:id="rId13"/>
    <p:sldId id="958" r:id="rId14"/>
    <p:sldId id="959" r:id="rId15"/>
    <p:sldId id="924" r:id="rId16"/>
    <p:sldId id="925" r:id="rId17"/>
    <p:sldId id="926" r:id="rId18"/>
    <p:sldId id="927" r:id="rId19"/>
    <p:sldId id="928" r:id="rId20"/>
    <p:sldId id="945" r:id="rId21"/>
    <p:sldId id="929" r:id="rId22"/>
    <p:sldId id="930" r:id="rId23"/>
    <p:sldId id="962" r:id="rId24"/>
    <p:sldId id="955" r:id="rId25"/>
  </p:sldIdLst>
  <p:sldSz cx="9906000" cy="6858000" type="A4"/>
  <p:notesSz cx="6805613" cy="9939338"/>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0">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1FF"/>
    <a:srgbClr val="4F81BD"/>
    <a:srgbClr val="0070C0"/>
    <a:srgbClr val="F876EF"/>
    <a:srgbClr val="66FF33"/>
    <a:srgbClr val="CCFFFF"/>
    <a:srgbClr val="CCFF33"/>
    <a:srgbClr val="FFCCCC"/>
    <a:srgbClr val="3F80CD"/>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1" autoAdjust="0"/>
    <p:restoredTop sz="92287" autoAdjust="0"/>
  </p:normalViewPr>
  <p:slideViewPr>
    <p:cSldViewPr snapToGrid="0">
      <p:cViewPr varScale="1">
        <p:scale>
          <a:sx n="70" d="100"/>
          <a:sy n="70" d="100"/>
        </p:scale>
        <p:origin x="1197" y="36"/>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3918" y="-114"/>
      </p:cViewPr>
      <p:guideLst>
        <p:guide orient="horz" pos="3130"/>
        <p:guide pos="214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0"/>
            <a:ext cx="2949575" cy="496888"/>
          </a:xfrm>
          <a:prstGeom prst="rect">
            <a:avLst/>
          </a:prstGeom>
        </p:spPr>
        <p:txBody>
          <a:bodyPr vert="horz" lIns="91347" tIns="45673" rIns="91347" bIns="45673" rtlCol="0"/>
          <a:lstStyle>
            <a:lvl1pPr algn="l">
              <a:defRPr sz="1200">
                <a:latin typeface="Arial"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4452" y="0"/>
            <a:ext cx="2949575" cy="496888"/>
          </a:xfrm>
          <a:prstGeom prst="rect">
            <a:avLst/>
          </a:prstGeom>
        </p:spPr>
        <p:txBody>
          <a:bodyPr vert="horz" wrap="square" lIns="91347" tIns="45673" rIns="91347" bIns="45673" numCol="1" anchor="t" anchorCtr="0" compatLnSpc="1">
            <a:prstTxWarp prst="textNoShape">
              <a:avLst/>
            </a:prstTxWarp>
          </a:bodyPr>
          <a:lstStyle>
            <a:lvl1pPr algn="r">
              <a:defRPr sz="1200">
                <a:latin typeface="Arial" charset="0"/>
                <a:ea typeface="ＭＳ Ｐゴシック" charset="-128"/>
              </a:defRPr>
            </a:lvl1pPr>
          </a:lstStyle>
          <a:p>
            <a:pPr>
              <a:defRPr/>
            </a:pPr>
            <a:fld id="{6021DD27-859A-4E77-A4CA-6EB49DEB4B3E}" type="datetime1">
              <a:rPr lang="ja-JP" altLang="en-US"/>
              <a:pPr>
                <a:defRPr/>
              </a:pPr>
              <a:t>2018/12/13</a:t>
            </a:fld>
            <a:endParaRPr lang="ja-JP" altLang="en-US" dirty="0"/>
          </a:p>
        </p:txBody>
      </p:sp>
      <p:sp>
        <p:nvSpPr>
          <p:cNvPr id="4" name="フッター プレースホルダ 3"/>
          <p:cNvSpPr>
            <a:spLocks noGrp="1"/>
          </p:cNvSpPr>
          <p:nvPr>
            <p:ph type="ftr" sz="quarter" idx="2"/>
          </p:nvPr>
        </p:nvSpPr>
        <p:spPr>
          <a:xfrm>
            <a:off x="2" y="9440867"/>
            <a:ext cx="2949575" cy="496887"/>
          </a:xfrm>
          <a:prstGeom prst="rect">
            <a:avLst/>
          </a:prstGeom>
        </p:spPr>
        <p:txBody>
          <a:bodyPr vert="horz" lIns="91347" tIns="45673" rIns="91347" bIns="45673" rtlCol="0" anchor="b"/>
          <a:lstStyle>
            <a:lvl1pPr algn="l">
              <a:defRPr sz="1200">
                <a:latin typeface="Arial" charset="0"/>
                <a:ea typeface="ＭＳ Ｐゴシック" charset="-128"/>
                <a:cs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4452" y="9440867"/>
            <a:ext cx="2949575" cy="496887"/>
          </a:xfrm>
          <a:prstGeom prst="rect">
            <a:avLst/>
          </a:prstGeom>
        </p:spPr>
        <p:txBody>
          <a:bodyPr vert="horz" wrap="square" lIns="91347" tIns="45673" rIns="91347" bIns="45673" numCol="1" anchor="b" anchorCtr="0" compatLnSpc="1">
            <a:prstTxWarp prst="textNoShape">
              <a:avLst/>
            </a:prstTxWarp>
          </a:bodyPr>
          <a:lstStyle>
            <a:lvl1pPr algn="r">
              <a:defRPr sz="1200">
                <a:latin typeface="Arial" charset="0"/>
                <a:ea typeface="ＭＳ Ｐゴシック" charset="-128"/>
              </a:defRPr>
            </a:lvl1pPr>
          </a:lstStyle>
          <a:p>
            <a:pPr>
              <a:defRPr/>
            </a:pPr>
            <a:fld id="{77EA4260-38EC-444F-9609-C8390D710BD6}" type="slidenum">
              <a:rPr lang="ja-JP" altLang="en-US"/>
              <a:pPr>
                <a:defRPr/>
              </a:pPr>
              <a:t>‹#›</a:t>
            </a:fld>
            <a:endParaRPr lang="ja-JP" altLang="en-US" dirty="0"/>
          </a:p>
        </p:txBody>
      </p:sp>
    </p:spTree>
    <p:extLst>
      <p:ext uri="{BB962C8B-B14F-4D97-AF65-F5344CB8AC3E}">
        <p14:creationId xmlns:p14="http://schemas.microsoft.com/office/powerpoint/2010/main" val="1193491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0"/>
            <a:ext cx="2949575" cy="496888"/>
          </a:xfrm>
          <a:prstGeom prst="rect">
            <a:avLst/>
          </a:prstGeom>
        </p:spPr>
        <p:txBody>
          <a:bodyPr vert="horz" lIns="91347" tIns="45673" rIns="91347" bIns="45673" rtlCol="0"/>
          <a:lstStyle>
            <a:lvl1pPr algn="l">
              <a:defRPr sz="1200">
                <a:latin typeface="Arial"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854452" y="0"/>
            <a:ext cx="2949575" cy="496888"/>
          </a:xfrm>
          <a:prstGeom prst="rect">
            <a:avLst/>
          </a:prstGeom>
        </p:spPr>
        <p:txBody>
          <a:bodyPr vert="horz" wrap="square" lIns="91347" tIns="45673" rIns="91347" bIns="45673" numCol="1" anchor="t" anchorCtr="0" compatLnSpc="1">
            <a:prstTxWarp prst="textNoShape">
              <a:avLst/>
            </a:prstTxWarp>
          </a:bodyPr>
          <a:lstStyle>
            <a:lvl1pPr algn="r">
              <a:defRPr sz="1200">
                <a:latin typeface="Arial" charset="0"/>
                <a:ea typeface="ＭＳ Ｐゴシック" charset="-128"/>
              </a:defRPr>
            </a:lvl1pPr>
          </a:lstStyle>
          <a:p>
            <a:pPr>
              <a:defRPr/>
            </a:pPr>
            <a:fld id="{6882ECE9-DCB0-4E25-85D4-9D638195353A}" type="datetime1">
              <a:rPr lang="ja-JP" altLang="en-US"/>
              <a:pPr>
                <a:defRPr/>
              </a:pPr>
              <a:t>2018/12/13</a:t>
            </a:fld>
            <a:endParaRPr lang="ja-JP" altLang="en-US" dirty="0"/>
          </a:p>
        </p:txBody>
      </p:sp>
      <p:sp>
        <p:nvSpPr>
          <p:cNvPr id="4" name="スライド イメージ プレースホルダ 3"/>
          <p:cNvSpPr>
            <a:spLocks noGrp="1" noRot="1" noChangeAspect="1"/>
          </p:cNvSpPr>
          <p:nvPr>
            <p:ph type="sldImg" idx="2"/>
          </p:nvPr>
        </p:nvSpPr>
        <p:spPr>
          <a:xfrm>
            <a:off x="711200" y="744538"/>
            <a:ext cx="5383213" cy="3727450"/>
          </a:xfrm>
          <a:prstGeom prst="rect">
            <a:avLst/>
          </a:prstGeom>
          <a:noFill/>
          <a:ln w="12700">
            <a:solidFill>
              <a:prstClr val="black"/>
            </a:solidFill>
          </a:ln>
        </p:spPr>
        <p:txBody>
          <a:bodyPr vert="horz" lIns="91347" tIns="45673" rIns="91347" bIns="45673" rtlCol="0" anchor="ctr"/>
          <a:lstStyle/>
          <a:p>
            <a:pPr lvl="0"/>
            <a:endParaRPr lang="ja-JP" altLang="en-US" noProof="0" dirty="0" smtClean="0"/>
          </a:p>
        </p:txBody>
      </p:sp>
      <p:sp>
        <p:nvSpPr>
          <p:cNvPr id="5" name="ノート プレースホルダ 4"/>
          <p:cNvSpPr>
            <a:spLocks noGrp="1"/>
          </p:cNvSpPr>
          <p:nvPr>
            <p:ph type="body" sz="quarter" idx="3"/>
          </p:nvPr>
        </p:nvSpPr>
        <p:spPr>
          <a:xfrm>
            <a:off x="681040" y="4721225"/>
            <a:ext cx="5443537" cy="4471988"/>
          </a:xfrm>
          <a:prstGeom prst="rect">
            <a:avLst/>
          </a:prstGeom>
        </p:spPr>
        <p:txBody>
          <a:bodyPr vert="horz" wrap="square" lIns="91347" tIns="45673" rIns="91347" bIns="45673" numCol="1" anchor="t" anchorCtr="0" compatLnSpc="1">
            <a:prstTxWarp prst="textNoShape">
              <a:avLst/>
            </a:prstTxWarp>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2" y="9440867"/>
            <a:ext cx="2949575" cy="496887"/>
          </a:xfrm>
          <a:prstGeom prst="rect">
            <a:avLst/>
          </a:prstGeom>
        </p:spPr>
        <p:txBody>
          <a:bodyPr vert="horz" lIns="91347" tIns="45673" rIns="91347" bIns="45673" rtlCol="0" anchor="b"/>
          <a:lstStyle>
            <a:lvl1pPr algn="l">
              <a:defRPr sz="1200">
                <a:latin typeface="Arial" charset="0"/>
                <a:ea typeface="ＭＳ Ｐゴシック" charset="-128"/>
                <a:cs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452" y="9440867"/>
            <a:ext cx="2949575" cy="496887"/>
          </a:xfrm>
          <a:prstGeom prst="rect">
            <a:avLst/>
          </a:prstGeom>
        </p:spPr>
        <p:txBody>
          <a:bodyPr vert="horz" wrap="square" lIns="91347" tIns="45673" rIns="91347" bIns="45673" numCol="1" anchor="b" anchorCtr="0" compatLnSpc="1">
            <a:prstTxWarp prst="textNoShape">
              <a:avLst/>
            </a:prstTxWarp>
          </a:bodyPr>
          <a:lstStyle>
            <a:lvl1pPr algn="r">
              <a:defRPr sz="1200">
                <a:latin typeface="Arial" charset="0"/>
                <a:ea typeface="ＭＳ Ｐゴシック" charset="-128"/>
              </a:defRPr>
            </a:lvl1pPr>
          </a:lstStyle>
          <a:p>
            <a:pPr>
              <a:defRPr/>
            </a:pPr>
            <a:fld id="{94170B91-D133-48AE-8ED0-EEB8421F4F06}" type="slidenum">
              <a:rPr lang="ja-JP" altLang="en-US"/>
              <a:pPr>
                <a:defRPr/>
              </a:pPr>
              <a:t>‹#›</a:t>
            </a:fld>
            <a:endParaRPr lang="ja-JP" altLang="en-US" dirty="0"/>
          </a:p>
        </p:txBody>
      </p:sp>
    </p:spTree>
    <p:extLst>
      <p:ext uri="{BB962C8B-B14F-4D97-AF65-F5344CB8AC3E}">
        <p14:creationId xmlns:p14="http://schemas.microsoft.com/office/powerpoint/2010/main" val="9561163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kumimoji="1" sz="1200" kern="1200">
        <a:solidFill>
          <a:schemeClr val="tx1"/>
        </a:solidFill>
        <a:latin typeface="+mn-lt"/>
        <a:ea typeface="+mn-ea"/>
        <a:cs typeface="ＭＳ Ｐゴシック" charset="-128"/>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 1"/>
          <p:cNvSpPr>
            <a:spLocks noGrp="1" noRot="1" noChangeAspect="1" noTextEdit="1"/>
          </p:cNvSpPr>
          <p:nvPr>
            <p:ph type="sldImg"/>
          </p:nvPr>
        </p:nvSpPr>
        <p:spPr bwMode="auto">
          <a:xfrm>
            <a:off x="711200" y="744538"/>
            <a:ext cx="5383213" cy="3727450"/>
          </a:xfrm>
          <a:noFill/>
          <a:ln>
            <a:solidFill>
              <a:srgbClr val="000000"/>
            </a:solidFill>
            <a:miter lim="800000"/>
            <a:headEnd/>
            <a:tailEnd/>
          </a:ln>
        </p:spPr>
      </p:sp>
      <p:sp>
        <p:nvSpPr>
          <p:cNvPr id="13315" name="ノート プレースホルダ 2"/>
          <p:cNvSpPr>
            <a:spLocks noGrp="1"/>
          </p:cNvSpPr>
          <p:nvPr>
            <p:ph type="body" idx="1"/>
          </p:nvPr>
        </p:nvSpPr>
        <p:spPr bwMode="auto">
          <a:noFill/>
        </p:spPr>
        <p:txBody>
          <a:bodyPr/>
          <a:lstStyle/>
          <a:p>
            <a:r>
              <a:rPr lang="en-US" altLang="ja-JP" dirty="0" smtClean="0"/>
              <a:t>AI</a:t>
            </a:r>
            <a:r>
              <a:rPr lang="ja-JP" altLang="en-US" dirty="0" smtClean="0"/>
              <a:t>ビジネス推進室で内製開発を進めております、</a:t>
            </a:r>
            <a:r>
              <a:rPr lang="en-US" altLang="ja-JP" dirty="0" smtClean="0"/>
              <a:t>AI-OCR</a:t>
            </a:r>
            <a:r>
              <a:rPr lang="ja-JP" altLang="en-US" dirty="0" smtClean="0"/>
              <a:t>を外部、</a:t>
            </a:r>
            <a:r>
              <a:rPr lang="en-US" altLang="ja-JP" dirty="0" smtClean="0"/>
              <a:t>AI</a:t>
            </a:r>
            <a:r>
              <a:rPr lang="ja-JP" altLang="en-US" dirty="0" smtClean="0"/>
              <a:t>技術企業様との共同研究開発実施のお願いでございます。</a:t>
            </a:r>
          </a:p>
        </p:txBody>
      </p:sp>
      <p:sp>
        <p:nvSpPr>
          <p:cNvPr id="13316" name="スライド番号プレースホルダ 3"/>
          <p:cNvSpPr>
            <a:spLocks noGrp="1"/>
          </p:cNvSpPr>
          <p:nvPr>
            <p:ph type="sldNum" sz="quarter" idx="5"/>
          </p:nvPr>
        </p:nvSpPr>
        <p:spPr bwMode="auto">
          <a:noFill/>
          <a:ln>
            <a:miter lim="800000"/>
            <a:headEnd/>
            <a:tailEnd/>
          </a:ln>
        </p:spPr>
        <p:txBody>
          <a:bodyPr/>
          <a:lstStyle/>
          <a:p>
            <a:fld id="{B5D461A7-582B-4C4A-9FD3-4C480824DC6C}" type="slidenum">
              <a:rPr lang="ja-JP" altLang="en-US" smtClean="0">
                <a:solidFill>
                  <a:prstClr val="black"/>
                </a:solidFill>
              </a:rPr>
              <a:pPr/>
              <a:t>0</a:t>
            </a:fld>
            <a:endParaRPr lang="ja-JP" altLang="en-US" dirty="0" smtClean="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4170B91-D133-48AE-8ED0-EEB8421F4F06}" type="slidenum">
              <a:rPr lang="ja-JP" altLang="en-US" smtClean="0"/>
              <a:pPr>
                <a:defRPr/>
              </a:pPr>
              <a:t>12</a:t>
            </a:fld>
            <a:endParaRPr lang="ja-JP" altLang="en-US" dirty="0"/>
          </a:p>
        </p:txBody>
      </p:sp>
    </p:spTree>
    <p:extLst>
      <p:ext uri="{BB962C8B-B14F-4D97-AF65-F5344CB8AC3E}">
        <p14:creationId xmlns:p14="http://schemas.microsoft.com/office/powerpoint/2010/main" val="3407842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smtClean="0"/>
          </a:p>
        </p:txBody>
      </p:sp>
      <p:sp>
        <p:nvSpPr>
          <p:cNvPr id="1536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C197D3B4-EEFE-4751-BDA4-9B4FE9A0D9E7}" type="slidenum">
              <a:rPr lang="ja-JP" altLang="en-US" smtClean="0">
                <a:solidFill>
                  <a:srgbClr val="000000"/>
                </a:solidFill>
              </a:rPr>
              <a:pPr/>
              <a:t>17</a:t>
            </a:fld>
            <a:endParaRPr lang="ja-JP" altLang="en-US" smtClean="0">
              <a:solidFill>
                <a:srgbClr val="000000"/>
              </a:solidFill>
            </a:endParaRPr>
          </a:p>
        </p:txBody>
      </p:sp>
    </p:spTree>
    <p:extLst>
      <p:ext uri="{BB962C8B-B14F-4D97-AF65-F5344CB8AC3E}">
        <p14:creationId xmlns:p14="http://schemas.microsoft.com/office/powerpoint/2010/main" val="603422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smtClean="0"/>
          </a:p>
        </p:txBody>
      </p:sp>
      <p:sp>
        <p:nvSpPr>
          <p:cNvPr id="1536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C197D3B4-EEFE-4751-BDA4-9B4FE9A0D9E7}" type="slidenum">
              <a:rPr lang="ja-JP" altLang="en-US" smtClean="0">
                <a:solidFill>
                  <a:srgbClr val="000000"/>
                </a:solidFill>
              </a:rPr>
              <a:pPr/>
              <a:t>18</a:t>
            </a:fld>
            <a:endParaRPr lang="ja-JP" altLang="en-US" smtClean="0">
              <a:solidFill>
                <a:srgbClr val="000000"/>
              </a:solidFill>
            </a:endParaRPr>
          </a:p>
        </p:txBody>
      </p:sp>
    </p:spTree>
    <p:extLst>
      <p:ext uri="{BB962C8B-B14F-4D97-AF65-F5344CB8AC3E}">
        <p14:creationId xmlns:p14="http://schemas.microsoft.com/office/powerpoint/2010/main" val="3548347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smtClean="0"/>
          </a:p>
        </p:txBody>
      </p:sp>
      <p:sp>
        <p:nvSpPr>
          <p:cNvPr id="1536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C197D3B4-EEFE-4751-BDA4-9B4FE9A0D9E7}" type="slidenum">
              <a:rPr lang="ja-JP" altLang="en-US" smtClean="0">
                <a:solidFill>
                  <a:srgbClr val="000000"/>
                </a:solidFill>
              </a:rPr>
              <a:pPr/>
              <a:t>21</a:t>
            </a:fld>
            <a:endParaRPr lang="ja-JP" altLang="en-US" smtClean="0">
              <a:solidFill>
                <a:srgbClr val="000000"/>
              </a:solidFill>
            </a:endParaRPr>
          </a:p>
        </p:txBody>
      </p:sp>
    </p:spTree>
    <p:extLst>
      <p:ext uri="{BB962C8B-B14F-4D97-AF65-F5344CB8AC3E}">
        <p14:creationId xmlns:p14="http://schemas.microsoft.com/office/powerpoint/2010/main" val="249658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最初に、今回のお願いに至る、経緯をご説明します。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4170B91-D133-48AE-8ED0-EEB8421F4F06}" type="slidenum">
              <a:rPr lang="ja-JP" altLang="en-US" smtClean="0"/>
              <a:pPr>
                <a:defRPr/>
              </a:pPr>
              <a:t>1</a:t>
            </a:fld>
            <a:endParaRPr lang="ja-JP" altLang="en-US" dirty="0"/>
          </a:p>
        </p:txBody>
      </p:sp>
    </p:spTree>
    <p:extLst>
      <p:ext uri="{BB962C8B-B14F-4D97-AF65-F5344CB8AC3E}">
        <p14:creationId xmlns:p14="http://schemas.microsoft.com/office/powerpoint/2010/main" val="401764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smtClean="0"/>
          </a:p>
        </p:txBody>
      </p:sp>
      <p:sp>
        <p:nvSpPr>
          <p:cNvPr id="1536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C197D3B4-EEFE-4751-BDA4-9B4FE9A0D9E7}" type="slidenum">
              <a:rPr lang="ja-JP" altLang="en-US" smtClean="0">
                <a:solidFill>
                  <a:srgbClr val="000000"/>
                </a:solidFill>
              </a:rPr>
              <a:pPr/>
              <a:t>3</a:t>
            </a:fld>
            <a:endParaRPr lang="ja-JP" altLang="en-US" smtClean="0">
              <a:solidFill>
                <a:srgbClr val="000000"/>
              </a:solidFill>
            </a:endParaRPr>
          </a:p>
        </p:txBody>
      </p:sp>
    </p:spTree>
    <p:extLst>
      <p:ext uri="{BB962C8B-B14F-4D97-AF65-F5344CB8AC3E}">
        <p14:creationId xmlns:p14="http://schemas.microsoft.com/office/powerpoint/2010/main" val="79046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smtClean="0"/>
          </a:p>
        </p:txBody>
      </p:sp>
      <p:sp>
        <p:nvSpPr>
          <p:cNvPr id="1536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C197D3B4-EEFE-4751-BDA4-9B4FE9A0D9E7}" type="slidenum">
              <a:rPr lang="ja-JP" altLang="en-US" smtClean="0">
                <a:solidFill>
                  <a:srgbClr val="000000"/>
                </a:solidFill>
              </a:rPr>
              <a:pPr/>
              <a:t>4</a:t>
            </a:fld>
            <a:endParaRPr lang="ja-JP" altLang="en-US" smtClean="0">
              <a:solidFill>
                <a:srgbClr val="000000"/>
              </a:solidFill>
            </a:endParaRPr>
          </a:p>
        </p:txBody>
      </p:sp>
    </p:spTree>
    <p:extLst>
      <p:ext uri="{BB962C8B-B14F-4D97-AF65-F5344CB8AC3E}">
        <p14:creationId xmlns:p14="http://schemas.microsoft.com/office/powerpoint/2010/main" val="87485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4170B91-D133-48AE-8ED0-EEB8421F4F06}" type="slidenum">
              <a:rPr lang="ja-JP" altLang="en-US" smtClean="0"/>
              <a:pPr>
                <a:defRPr/>
              </a:pPr>
              <a:t>6</a:t>
            </a:fld>
            <a:endParaRPr lang="ja-JP" altLang="en-US" dirty="0"/>
          </a:p>
        </p:txBody>
      </p:sp>
    </p:spTree>
    <p:extLst>
      <p:ext uri="{BB962C8B-B14F-4D97-AF65-F5344CB8AC3E}">
        <p14:creationId xmlns:p14="http://schemas.microsoft.com/office/powerpoint/2010/main" val="4017361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4170B91-D133-48AE-8ED0-EEB8421F4F06}" type="slidenum">
              <a:rPr lang="ja-JP" altLang="en-US" smtClean="0"/>
              <a:pPr>
                <a:defRPr/>
              </a:pPr>
              <a:t>7</a:t>
            </a:fld>
            <a:endParaRPr lang="ja-JP" altLang="en-US" dirty="0"/>
          </a:p>
        </p:txBody>
      </p:sp>
    </p:spTree>
    <p:extLst>
      <p:ext uri="{BB962C8B-B14F-4D97-AF65-F5344CB8AC3E}">
        <p14:creationId xmlns:p14="http://schemas.microsoft.com/office/powerpoint/2010/main" val="410329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4170B91-D133-48AE-8ED0-EEB8421F4F06}" type="slidenum">
              <a:rPr lang="ja-JP" altLang="en-US" smtClean="0"/>
              <a:pPr>
                <a:defRPr/>
              </a:pPr>
              <a:t>8</a:t>
            </a:fld>
            <a:endParaRPr lang="ja-JP" altLang="en-US" dirty="0"/>
          </a:p>
        </p:txBody>
      </p:sp>
    </p:spTree>
    <p:extLst>
      <p:ext uri="{BB962C8B-B14F-4D97-AF65-F5344CB8AC3E}">
        <p14:creationId xmlns:p14="http://schemas.microsoft.com/office/powerpoint/2010/main" val="2525591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4170B91-D133-48AE-8ED0-EEB8421F4F06}" type="slidenum">
              <a:rPr lang="ja-JP" altLang="en-US" smtClean="0"/>
              <a:pPr>
                <a:defRPr/>
              </a:pPr>
              <a:t>9</a:t>
            </a:fld>
            <a:endParaRPr lang="ja-JP" altLang="en-US" dirty="0"/>
          </a:p>
        </p:txBody>
      </p:sp>
    </p:spTree>
    <p:extLst>
      <p:ext uri="{BB962C8B-B14F-4D97-AF65-F5344CB8AC3E}">
        <p14:creationId xmlns:p14="http://schemas.microsoft.com/office/powerpoint/2010/main" val="3219009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smtClean="0"/>
          </a:p>
        </p:txBody>
      </p:sp>
      <p:sp>
        <p:nvSpPr>
          <p:cNvPr id="1536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C197D3B4-EEFE-4751-BDA4-9B4FE9A0D9E7}" type="slidenum">
              <a:rPr lang="ja-JP" altLang="en-US" smtClean="0">
                <a:solidFill>
                  <a:srgbClr val="000000"/>
                </a:solidFill>
              </a:rPr>
              <a:pPr/>
              <a:t>10</a:t>
            </a:fld>
            <a:endParaRPr lang="ja-JP" altLang="en-US" smtClean="0">
              <a:solidFill>
                <a:srgbClr val="000000"/>
              </a:solidFill>
            </a:endParaRPr>
          </a:p>
        </p:txBody>
      </p:sp>
    </p:spTree>
    <p:extLst>
      <p:ext uri="{BB962C8B-B14F-4D97-AF65-F5344CB8AC3E}">
        <p14:creationId xmlns:p14="http://schemas.microsoft.com/office/powerpoint/2010/main" val="414556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8296" y="2130480"/>
            <a:ext cx="9369425" cy="1069975"/>
          </a:xfrm>
          <a:prstGeom prst="rect">
            <a:avLst/>
          </a:prstGeom>
        </p:spPr>
        <p:txBody>
          <a:bodyPr anchor="ctr"/>
          <a:lstStyle>
            <a:lvl1pPr>
              <a:defRPr sz="4000">
                <a:latin typeface="メイリオ" pitchFamily="50" charset="-128"/>
                <a:ea typeface="メイリオ"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268296" y="3886255"/>
            <a:ext cx="9369425" cy="885825"/>
          </a:xfrm>
          <a:prstGeom prst="rect">
            <a:avLst/>
          </a:prstGeom>
        </p:spPr>
        <p:txBody>
          <a:bodyPr/>
          <a:lstStyle>
            <a:lvl1pPr marL="0" indent="0" algn="ctr">
              <a:buNone/>
              <a:defRPr sz="2400">
                <a:solidFill>
                  <a:schemeClr val="tx1">
                    <a:tint val="75000"/>
                  </a:schemeClr>
                </a:solidFill>
                <a:latin typeface="メイリオ" pitchFamily="50" charset="-128"/>
                <a:ea typeface="メイリオ"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 3"/>
          <p:cNvSpPr>
            <a:spLocks noGrp="1"/>
          </p:cNvSpPr>
          <p:nvPr>
            <p:ph type="dt" sz="half" idx="10"/>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1"/>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2"/>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514846EA-EDBC-4A54-82BD-7D1DBF5BB963}" type="slidenum">
              <a:rPr lang="ja-JP" altLang="en-US" smtClean="0">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178764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2352984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72471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263793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7140176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7492573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7790570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20925468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8119429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7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63673313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8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5055704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solidFill>
          <a:schemeClr val="accent1"/>
        </a:solidFill>
        <a:effectLst/>
      </p:bgPr>
    </p:bg>
    <p:spTree>
      <p:nvGrpSpPr>
        <p:cNvPr id="1" name=""/>
        <p:cNvGrpSpPr/>
        <p:nvPr/>
      </p:nvGrpSpPr>
      <p:grpSpPr>
        <a:xfrm>
          <a:off x="0" y="0"/>
          <a:ext cx="0" cy="0"/>
          <a:chOff x="0" y="0"/>
          <a:chExt cx="0" cy="0"/>
        </a:xfrm>
      </p:grpSpPr>
      <p:sp>
        <p:nvSpPr>
          <p:cNvPr id="6" name="スライド番号プレースホルダ 5"/>
          <p:cNvSpPr>
            <a:spLocks noGrp="1"/>
          </p:cNvSpPr>
          <p:nvPr>
            <p:ph type="sldNum" sz="quarter" idx="16"/>
          </p:nvPr>
        </p:nvSpPr>
        <p:spPr>
          <a:xfrm>
            <a:off x="8824220" y="6587600"/>
            <a:ext cx="1081801" cy="215900"/>
          </a:xfrm>
          <a:prstGeom prst="rect">
            <a:avLst/>
          </a:prstGeom>
        </p:spPr>
        <p:txBody>
          <a:bodyPr vert="horz" lIns="91440" tIns="45720" rIns="91440" bIns="45720" rtlCol="0" anchor="ctr"/>
          <a:lstStyle>
            <a:lvl1pPr algn="r">
              <a:defRPr sz="800">
                <a:solidFill>
                  <a:schemeClr val="bg1"/>
                </a:solidFill>
                <a:latin typeface="メイリオ" pitchFamily="50" charset="-128"/>
                <a:ea typeface="メイリオ" pitchFamily="50" charset="-128"/>
              </a:defRPr>
            </a:lvl1pPr>
          </a:lstStyle>
          <a:p>
            <a:pPr>
              <a:defRPr/>
            </a:pPr>
            <a:fld id="{F0D25750-1F88-4052-B154-F0AEA60CF119}" type="slidenum">
              <a:rPr lang="ja-JP" altLang="en-US" smtClean="0">
                <a:solidFill>
                  <a:prstClr val="white"/>
                </a:solidFill>
              </a:rPr>
              <a:pPr>
                <a:defRPr/>
              </a:pPr>
              <a:t>‹#›</a:t>
            </a:fld>
            <a:endParaRPr lang="ja-JP" altLang="en-US" dirty="0">
              <a:solidFill>
                <a:prstClr val="white"/>
              </a:solidFill>
            </a:endParaRPr>
          </a:p>
        </p:txBody>
      </p:sp>
      <p:sp>
        <p:nvSpPr>
          <p:cNvPr id="11" name="正方形/長方形 10"/>
          <p:cNvSpPr/>
          <p:nvPr/>
        </p:nvSpPr>
        <p:spPr>
          <a:xfrm>
            <a:off x="0" y="123372"/>
            <a:ext cx="9906000" cy="6150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050" dirty="0">
              <a:solidFill>
                <a:prstClr val="black"/>
              </a:solidFill>
              <a:latin typeface="メイリオ" pitchFamily="50" charset="-128"/>
              <a:ea typeface="メイリオ" pitchFamily="50" charset="-128"/>
            </a:endParaRPr>
          </a:p>
        </p:txBody>
      </p:sp>
      <p:sp>
        <p:nvSpPr>
          <p:cNvPr id="8" name="テキスト ボックス 7"/>
          <p:cNvSpPr txBox="1"/>
          <p:nvPr/>
        </p:nvSpPr>
        <p:spPr>
          <a:xfrm>
            <a:off x="111789" y="133400"/>
            <a:ext cx="1900328" cy="830997"/>
          </a:xfrm>
          <a:prstGeom prst="rect">
            <a:avLst/>
          </a:prstGeom>
          <a:noFill/>
        </p:spPr>
        <p:txBody>
          <a:bodyPr wrap="none" rtlCol="0">
            <a:spAutoFit/>
          </a:bodyPr>
          <a:lstStyle/>
          <a:p>
            <a:r>
              <a:rPr lang="en-US" altLang="ja-JP" sz="4800" b="1" dirty="0" smtClean="0">
                <a:solidFill>
                  <a:srgbClr val="4BACC6">
                    <a:lumMod val="20000"/>
                    <a:lumOff val="80000"/>
                  </a:srgbClr>
                </a:solidFill>
                <a:latin typeface="メイリオ" panose="020B0604030504040204" pitchFamily="50" charset="-128"/>
                <a:ea typeface="メイリオ" panose="020B0604030504040204" pitchFamily="50" charset="-128"/>
                <a:cs typeface="メイリオ" panose="020B0604030504040204" pitchFamily="50" charset="-128"/>
              </a:rPr>
              <a:t>LUCA</a:t>
            </a:r>
            <a:endParaRPr lang="ja-JP" altLang="en-US" sz="4800" b="1" dirty="0">
              <a:solidFill>
                <a:srgbClr val="4BACC6">
                  <a:lumMod val="20000"/>
                  <a:lumOff val="80000"/>
                </a:srgb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1977928" y="156221"/>
            <a:ext cx="7834389" cy="646331"/>
          </a:xfrm>
          <a:prstGeom prst="rect">
            <a:avLst/>
          </a:prstGeom>
          <a:noFill/>
        </p:spPr>
        <p:txBody>
          <a:bodyPr wrap="none" rtlCol="0">
            <a:spAutoFit/>
          </a:bodyPr>
          <a:lstStyle/>
          <a:p>
            <a:r>
              <a:rPr lang="en-US" altLang="ja-JP" dirty="0" smtClean="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環境でブラウザから利用でき、エントリー</a:t>
            </a:r>
            <a:r>
              <a:rPr lang="ja-JP" altLang="en-US"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業務に幅広く適応が</a:t>
            </a:r>
            <a:r>
              <a:rPr lang="ja-JP" altLang="en-US" dirty="0" smtClean="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可能な</a:t>
            </a:r>
            <a:endParaRPr lang="en-US" altLang="ja-JP" dirty="0" smtClean="0">
              <a:solidFill>
                <a:prstClr val="white"/>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solidFill>
                  <a:prstClr val="white"/>
                </a:solidFill>
                <a:latin typeface="メイリオ" panose="020B0604030504040204" pitchFamily="50" charset="-128"/>
                <a:ea typeface="メイリオ" panose="020B0604030504040204" pitchFamily="50" charset="-128"/>
                <a:cs typeface="メイリオ" panose="020B0604030504040204" pitchFamily="50" charset="-128"/>
              </a:rPr>
              <a:t>設定型の汎用エントリアプリケーションです。</a:t>
            </a:r>
            <a:endParaRPr lang="ja-JP" altLang="en-US" dirty="0">
              <a:solidFill>
                <a:prstClr val="white"/>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p:cNvSpPr txBox="1"/>
          <p:nvPr/>
        </p:nvSpPr>
        <p:spPr>
          <a:xfrm>
            <a:off x="8157322" y="6718904"/>
            <a:ext cx="1362874" cy="169277"/>
          </a:xfrm>
          <a:prstGeom prst="rect">
            <a:avLst/>
          </a:prstGeom>
          <a:noFill/>
        </p:spPr>
        <p:txBody>
          <a:bodyPr wrap="none" rtlCol="0">
            <a:spAutoFit/>
          </a:bodyPr>
          <a:lstStyle/>
          <a:p>
            <a:r>
              <a:rPr lang="en-US" altLang="ja-JP" sz="500" dirty="0" smtClean="0">
                <a:solidFill>
                  <a:prstClr val="white"/>
                </a:solidFill>
              </a:rPr>
              <a:t>2017,primagest,Inc. ALL Rights Reserved</a:t>
            </a:r>
            <a:endParaRPr lang="ja-JP" altLang="en-US" sz="500" dirty="0">
              <a:solidFill>
                <a:prstClr val="white"/>
              </a:solidFill>
            </a:endParaRPr>
          </a:p>
        </p:txBody>
      </p:sp>
      <p:pic>
        <p:nvPicPr>
          <p:cNvPr id="12" name="Picture 2" descr="C:\Users\m-washi\Pictures\head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096" y="6589828"/>
            <a:ext cx="1236704" cy="179753"/>
          </a:xfrm>
          <a:prstGeom prst="rect">
            <a:avLst/>
          </a:prstGeom>
          <a:noFill/>
          <a:extLst>
            <a:ext uri="{909E8E84-426E-40DD-AFC4-6F175D3DCCD1}">
              <a14:hiddenFill xmlns:a14="http://schemas.microsoft.com/office/drawing/2010/main">
                <a:solidFill>
                  <a:srgbClr val="FFFFFF"/>
                </a:solidFill>
              </a14:hiddenFill>
            </a:ext>
          </a:extLst>
        </p:spPr>
      </p:pic>
      <p:sp>
        <p:nvSpPr>
          <p:cNvPr id="13" name="角丸四角形 12"/>
          <p:cNvSpPr/>
          <p:nvPr/>
        </p:nvSpPr>
        <p:spPr>
          <a:xfrm>
            <a:off x="102747" y="777150"/>
            <a:ext cx="9700507" cy="5787236"/>
          </a:xfrm>
          <a:prstGeom prst="roundRect">
            <a:avLst>
              <a:gd name="adj" fmla="val 249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050" dirty="0">
              <a:solidFill>
                <a:prstClr val="black"/>
              </a:solidFill>
              <a:latin typeface="メイリオ" pitchFamily="50" charset="-128"/>
              <a:ea typeface="メイリオ" pitchFamily="50" charset="-128"/>
            </a:endParaRPr>
          </a:p>
        </p:txBody>
      </p:sp>
      <p:sp>
        <p:nvSpPr>
          <p:cNvPr id="2" name="タイトル 1"/>
          <p:cNvSpPr>
            <a:spLocks noGrp="1"/>
          </p:cNvSpPr>
          <p:nvPr>
            <p:ph type="title"/>
          </p:nvPr>
        </p:nvSpPr>
        <p:spPr>
          <a:xfrm>
            <a:off x="232694" y="926417"/>
            <a:ext cx="9285977" cy="461665"/>
          </a:xfrm>
          <a:prstGeom prst="rect">
            <a:avLst/>
          </a:prstGeom>
        </p:spPr>
        <p:txBody>
          <a:bodyPr wrap="none" tIns="72000" bIns="36000" anchor="ctr" anchorCtr="0">
            <a:noAutofit/>
          </a:bodyPr>
          <a:lstStyle>
            <a:lvl1pPr algn="l">
              <a:defRPr sz="1800" b="1">
                <a:solidFill>
                  <a:schemeClr val="accent5">
                    <a:lumMod val="75000"/>
                  </a:schemeClr>
                </a:solidFill>
                <a:latin typeface="メイリオ" pitchFamily="50" charset="-128"/>
                <a:ea typeface="メイリオ" pitchFamily="50" charset="-128"/>
              </a:defRPr>
            </a:lvl1pPr>
          </a:lstStyle>
          <a:p>
            <a:r>
              <a:rPr lang="ja-JP" altLang="en-US" smtClean="0"/>
              <a:t>マスター タイトルの書式設定</a:t>
            </a:r>
            <a:endParaRPr lang="ja-JP" altLang="en-US" dirty="0"/>
          </a:p>
        </p:txBody>
      </p:sp>
    </p:spTree>
    <p:extLst>
      <p:ext uri="{BB962C8B-B14F-4D97-AF65-F5344CB8AC3E}">
        <p14:creationId xmlns:p14="http://schemas.microsoft.com/office/powerpoint/2010/main" val="24722969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9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8720905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419162098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1418582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44800790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3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44913365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8881133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5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40669618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6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401968293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7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75869101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8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7285981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84271442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9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05188949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0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87270280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04219196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5527973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3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214926105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37984143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5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212485590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6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4238799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7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29299287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517188" y="381000"/>
            <a:ext cx="8819745" cy="57150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93300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257875456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タイトルとコンテンツ">
    <p:spTree>
      <p:nvGrpSpPr>
        <p:cNvPr id="1" name=""/>
        <p:cNvGrpSpPr/>
        <p:nvPr/>
      </p:nvGrpSpPr>
      <p:grpSpPr>
        <a:xfrm>
          <a:off x="0" y="0"/>
          <a:ext cx="0" cy="0"/>
          <a:chOff x="0" y="0"/>
          <a:chExt cx="0" cy="0"/>
        </a:xfrm>
      </p:grpSpPr>
      <p:sp>
        <p:nvSpPr>
          <p:cNvPr id="4" name="テキスト ボックス 8"/>
          <p:cNvSpPr txBox="1">
            <a:spLocks noChangeArrowheads="1"/>
          </p:cNvSpPr>
          <p:nvPr userDrawn="1"/>
        </p:nvSpPr>
        <p:spPr bwMode="auto">
          <a:xfrm>
            <a:off x="209550" y="6262688"/>
            <a:ext cx="79930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1000" b="1" i="1">
                <a:solidFill>
                  <a:schemeClr val="bg1"/>
                </a:solidFill>
                <a:latin typeface="Meiryo UI" panose="020B0604030504040204" pitchFamily="50" charset="-128"/>
                <a:ea typeface="Meiryo UI" panose="020B0604030504040204" pitchFamily="50" charset="-128"/>
              </a:rPr>
              <a:t>全社重要戦略説明資料　　</a:t>
            </a:r>
            <a:r>
              <a:rPr lang="en-US" altLang="ja-JP" sz="1000" b="1" i="1">
                <a:solidFill>
                  <a:schemeClr val="bg1"/>
                </a:solidFill>
                <a:latin typeface="Meiryo UI" panose="020B0604030504040204" pitchFamily="50" charset="-128"/>
                <a:ea typeface="Meiryo UI" panose="020B0604030504040204" pitchFamily="50" charset="-128"/>
              </a:rPr>
              <a:t>Confidential</a:t>
            </a:r>
            <a:r>
              <a:rPr lang="ja-JP" altLang="en-US" sz="1000" b="1" i="1">
                <a:solidFill>
                  <a:schemeClr val="bg1"/>
                </a:solidFill>
                <a:latin typeface="Meiryo UI" panose="020B0604030504040204" pitchFamily="50" charset="-128"/>
                <a:ea typeface="Meiryo UI" panose="020B0604030504040204" pitchFamily="50" charset="-128"/>
              </a:rPr>
              <a:t>　　　　　　　　　　　　　　　　　　　　　　　　　　　　　　　　　　　　　　　　　　　　　　</a:t>
            </a:r>
            <a:r>
              <a:rPr lang="en-US" altLang="ja-JP" sz="1000" b="1" i="1">
                <a:solidFill>
                  <a:schemeClr val="bg1"/>
                </a:solidFill>
                <a:latin typeface="Meiryo UI" panose="020B0604030504040204" pitchFamily="50" charset="-128"/>
                <a:ea typeface="Meiryo UI" panose="020B0604030504040204" pitchFamily="50" charset="-128"/>
              </a:rPr>
              <a:t> </a:t>
            </a:r>
            <a:r>
              <a:rPr lang="ja-JP" altLang="en-US" sz="1000" b="1" i="1">
                <a:solidFill>
                  <a:schemeClr val="bg1"/>
                </a:solidFill>
                <a:latin typeface="Meiryo UI" panose="020B0604030504040204" pitchFamily="50" charset="-128"/>
                <a:ea typeface="Meiryo UI" panose="020B0604030504040204" pitchFamily="50" charset="-128"/>
              </a:rPr>
              <a:t>　</a:t>
            </a:r>
          </a:p>
        </p:txBody>
      </p:sp>
      <p:sp>
        <p:nvSpPr>
          <p:cNvPr id="2" name="タイトル 1"/>
          <p:cNvSpPr>
            <a:spLocks noGrp="1"/>
          </p:cNvSpPr>
          <p:nvPr>
            <p:ph type="title"/>
          </p:nvPr>
        </p:nvSpPr>
        <p:spPr>
          <a:xfrm>
            <a:off x="331105"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1"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solidFill>
                  <a:prstClr val="black"/>
                </a:solidFill>
                <a:latin typeface="メイリオ" pitchFamily="50" charset="-128"/>
                <a:ea typeface="メイリオ" pitchFamily="50" charset="-128"/>
                <a:cs typeface="+mn-cs"/>
              </a:defRPr>
            </a:lvl1pPr>
          </a:lstStyle>
          <a:p>
            <a:pPr>
              <a:defRPr/>
            </a:pPr>
            <a:endParaRPr lang="ja-JP" altLang="en-US"/>
          </a:p>
        </p:txBody>
      </p:sp>
      <p:sp>
        <p:nvSpPr>
          <p:cNvPr id="6"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solidFill>
                  <a:prstClr val="black"/>
                </a:solidFill>
                <a:latin typeface="メイリオ" pitchFamily="50" charset="-128"/>
                <a:ea typeface="メイリオ" pitchFamily="50" charset="-128"/>
                <a:cs typeface="+mn-cs"/>
              </a:defRPr>
            </a:lvl1pPr>
          </a:lstStyle>
          <a:p>
            <a:pPr>
              <a:defRPr/>
            </a:pPr>
            <a:endParaRPr lang="ja-JP" altLang="en-US"/>
          </a:p>
        </p:txBody>
      </p:sp>
      <p:sp>
        <p:nvSpPr>
          <p:cNvPr id="8"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prstClr val="black"/>
                </a:solidFill>
                <a:latin typeface="メイリオ" pitchFamily="50" charset="-128"/>
                <a:ea typeface="メイリオ" pitchFamily="50" charset="-128"/>
              </a:defRPr>
            </a:lvl1pPr>
          </a:lstStyle>
          <a:p>
            <a:pPr>
              <a:defRPr/>
            </a:pPr>
            <a:fld id="{9BC746C3-CC94-4DE5-92FF-52E1837CCE9D}" type="slidenum">
              <a:rPr lang="ja-JP" altLang="en-US"/>
              <a:pPr>
                <a:defRPr/>
              </a:pPr>
              <a:t>‹#›</a:t>
            </a:fld>
            <a:endParaRPr lang="ja-JP" altLang="en-US" dirty="0"/>
          </a:p>
        </p:txBody>
      </p:sp>
    </p:spTree>
    <p:extLst>
      <p:ext uri="{BB962C8B-B14F-4D97-AF65-F5344CB8AC3E}">
        <p14:creationId xmlns:p14="http://schemas.microsoft.com/office/powerpoint/2010/main" val="37249437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72480" y="0"/>
            <a:ext cx="9285977" cy="461665"/>
          </a:xfrm>
          <a:prstGeom prst="rect">
            <a:avLst/>
          </a:prstGeom>
        </p:spPr>
        <p:txBody>
          <a:bodyPr wrap="none" lIns="91438" tIns="71998" rIns="91438" bIns="35999" anchor="ctr" anchorCtr="0">
            <a:noAutofit/>
          </a:bodyPr>
          <a:lstStyle>
            <a:lvl1pPr algn="l">
              <a:defRPr sz="2000" b="1">
                <a:latin typeface="メイリオ" pitchFamily="50" charset="-128"/>
                <a:ea typeface="メイリオ" pitchFamily="50" charset="-128"/>
              </a:defRPr>
            </a:lvl1pPr>
          </a:lstStyle>
          <a:p>
            <a:r>
              <a:rPr lang="ja-JP" altLang="en-US" dirty="0"/>
              <a:t>マスタ タイトルの書式設定</a:t>
            </a:r>
          </a:p>
        </p:txBody>
      </p:sp>
      <p:sp>
        <p:nvSpPr>
          <p:cNvPr id="7" name="コンテンツ プレースホルダ 6"/>
          <p:cNvSpPr>
            <a:spLocks noGrp="1"/>
          </p:cNvSpPr>
          <p:nvPr>
            <p:ph sz="quarter" idx="13"/>
          </p:nvPr>
        </p:nvSpPr>
        <p:spPr>
          <a:xfrm>
            <a:off x="237331" y="838203"/>
            <a:ext cx="9431338" cy="5353049"/>
          </a:xfrm>
          <a:prstGeom prst="rect">
            <a:avLst/>
          </a:prstGeom>
        </p:spPr>
        <p:txBody>
          <a:bodyPr lIns="91438" tIns="45719" rIns="91438" bIns="45719"/>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20453244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 タイトルの書式設定</a:t>
            </a:r>
          </a:p>
        </p:txBody>
      </p:sp>
    </p:spTree>
    <p:extLst>
      <p:ext uri="{BB962C8B-B14F-4D97-AF65-F5344CB8AC3E}">
        <p14:creationId xmlns:p14="http://schemas.microsoft.com/office/powerpoint/2010/main" val="229772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946868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6220019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5308019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4121839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1123" y="221610"/>
            <a:ext cx="9285977" cy="461665"/>
          </a:xfrm>
          <a:prstGeom prst="rect">
            <a:avLst/>
          </a:prstGeom>
        </p:spPr>
        <p:txBody>
          <a:bodyPr wrap="none" tIns="72000" bIns="36000" anchor="ctr" anchorCtr="0">
            <a:noAutofit/>
          </a:bodyPr>
          <a:lstStyle>
            <a:lvl1pPr algn="l">
              <a:defRPr sz="2000" b="1">
                <a:latin typeface="メイリオ" pitchFamily="50" charset="-128"/>
                <a:ea typeface="メイリオ" pitchFamily="50" charset="-128"/>
              </a:defRPr>
            </a:lvl1pPr>
          </a:lstStyle>
          <a:p>
            <a:r>
              <a:rPr lang="ja-JP" altLang="en-US" dirty="0" smtClean="0"/>
              <a:t>マスタ タイトルの書式設定</a:t>
            </a:r>
            <a:endParaRPr lang="ja-JP" altLang="en-US" dirty="0"/>
          </a:p>
        </p:txBody>
      </p:sp>
      <p:sp>
        <p:nvSpPr>
          <p:cNvPr id="7" name="コンテンツ プレースホルダ 6"/>
          <p:cNvSpPr>
            <a:spLocks noGrp="1"/>
          </p:cNvSpPr>
          <p:nvPr>
            <p:ph sz="quarter" idx="13"/>
          </p:nvPr>
        </p:nvSpPr>
        <p:spPr>
          <a:xfrm>
            <a:off x="237333" y="838200"/>
            <a:ext cx="9431338" cy="5353049"/>
          </a:xfrm>
          <a:prstGeom prst="rect">
            <a:avLst/>
          </a:prstGeom>
        </p:spPr>
        <p:txBody>
          <a:bodyPr/>
          <a:lstStyle>
            <a:lvl1pPr>
              <a:defRPr sz="1600">
                <a:latin typeface="メイリオ" pitchFamily="50" charset="-128"/>
                <a:ea typeface="メイリオ" pitchFamily="50" charset="-128"/>
              </a:defRPr>
            </a:lvl1pPr>
            <a:lvl2pPr>
              <a:defRPr sz="1400">
                <a:latin typeface="メイリオ" pitchFamily="50" charset="-128"/>
                <a:ea typeface="メイリオ" pitchFamily="50" charset="-128"/>
              </a:defRPr>
            </a:lvl2pPr>
            <a:lvl3pPr>
              <a:defRPr sz="1200">
                <a:latin typeface="メイリオ" pitchFamily="50" charset="-128"/>
                <a:ea typeface="メイリオ" pitchFamily="50" charset="-128"/>
              </a:defRPr>
            </a:lvl3pPr>
            <a:lvl4pPr>
              <a:defRPr sz="1100">
                <a:latin typeface="メイリオ" pitchFamily="50" charset="-128"/>
                <a:ea typeface="メイリオ" pitchFamily="50" charset="-128"/>
              </a:defRPr>
            </a:lvl4pPr>
            <a:lvl5pPr>
              <a:defRPr sz="10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4"/>
          </p:nvPr>
        </p:nvSpPr>
        <p:spPr>
          <a:xfrm>
            <a:off x="176213" y="6592888"/>
            <a:ext cx="2311400" cy="215900"/>
          </a:xfrm>
          <a:prstGeom prst="rect">
            <a:avLst/>
          </a:prstGeom>
        </p:spPr>
        <p:txBody>
          <a:bodyPr anchor="ctr" anchorCtr="0">
            <a:spAutoFit/>
          </a:bodyPr>
          <a:lstStyle>
            <a:lvl1pP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5" name="フッター プレースホルダ 4"/>
          <p:cNvSpPr>
            <a:spLocks noGrp="1"/>
          </p:cNvSpPr>
          <p:nvPr>
            <p:ph type="ftr" sz="quarter" idx="15"/>
          </p:nvPr>
        </p:nvSpPr>
        <p:spPr>
          <a:xfrm>
            <a:off x="3384550" y="6592888"/>
            <a:ext cx="3136900" cy="215900"/>
          </a:xfrm>
          <a:prstGeom prst="rect">
            <a:avLst/>
          </a:prstGeom>
        </p:spPr>
        <p:txBody>
          <a:bodyPr anchor="ctr" anchorCtr="0">
            <a:spAutoFit/>
          </a:bodyPr>
          <a:lstStyle>
            <a:lvl1pPr algn="ctr" fontAlgn="auto">
              <a:spcBef>
                <a:spcPts val="0"/>
              </a:spcBef>
              <a:spcAft>
                <a:spcPts val="0"/>
              </a:spcAft>
              <a:defRPr sz="800">
                <a:latin typeface="メイリオ" pitchFamily="50" charset="-128"/>
                <a:ea typeface="メイリオ" pitchFamily="50" charset="-128"/>
                <a:cs typeface="+mn-cs"/>
              </a:defRPr>
            </a:lvl1pPr>
          </a:lstStyle>
          <a:p>
            <a:pPr>
              <a:defRPr/>
            </a:pPr>
            <a:endParaRPr lang="ja-JP" altLang="en-US">
              <a:solidFill>
                <a:prstClr val="black"/>
              </a:solidFill>
            </a:endParaRPr>
          </a:p>
        </p:txBody>
      </p:sp>
      <p:sp>
        <p:nvSpPr>
          <p:cNvPr id="6" name="スライド番号プレースホルダ 5"/>
          <p:cNvSpPr>
            <a:spLocks noGrp="1"/>
          </p:cNvSpPr>
          <p:nvPr>
            <p:ph type="sldNum" sz="quarter" idx="16"/>
          </p:nvPr>
        </p:nvSpPr>
        <p:spPr>
          <a:xfrm>
            <a:off x="7358063" y="6592888"/>
            <a:ext cx="2311400" cy="215900"/>
          </a:xfrm>
          <a:prstGeom prst="rect">
            <a:avLst/>
          </a:prstGeom>
        </p:spPr>
        <p:txBody>
          <a:bodyPr vert="horz" lIns="91440" tIns="45720" rIns="91440" bIns="45720" rtlCol="0" anchor="ctr"/>
          <a:lstStyle>
            <a:lvl1pPr algn="r">
              <a:defRPr sz="800">
                <a:solidFill>
                  <a:schemeClr val="tx1"/>
                </a:solidFill>
                <a:latin typeface="メイリオ" pitchFamily="50" charset="-128"/>
                <a:ea typeface="メイリオ" pitchFamily="50" charset="-128"/>
              </a:defRPr>
            </a:lvl1pPr>
          </a:lstStyle>
          <a:p>
            <a:pPr>
              <a:defRPr/>
            </a:pPr>
            <a:fld id="{F0D25750-1F88-4052-B154-F0AEA60CF119}" type="slidenum">
              <a:rPr lang="ja-JP" altLang="en-US">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8436001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p:nvSpPr>
        <p:spPr>
          <a:xfrm>
            <a:off x="165101" y="6458363"/>
            <a:ext cx="8110538" cy="301625"/>
          </a:xfrm>
          <a:prstGeom prst="rect">
            <a:avLst/>
          </a:prstGeom>
          <a:solidFill>
            <a:srgbClr val="1B85A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dirty="0">
              <a:solidFill>
                <a:prstClr val="white"/>
              </a:solidFill>
            </a:endParaRPr>
          </a:p>
        </p:txBody>
      </p:sp>
      <p:pic>
        <p:nvPicPr>
          <p:cNvPr id="1027" name="図 7" descr="Logo_primagest_RGB.jpg"/>
          <p:cNvPicPr>
            <a:picLocks noChangeAspect="1"/>
          </p:cNvPicPr>
          <p:nvPr/>
        </p:nvPicPr>
        <p:blipFill>
          <a:blip r:embed="rId42"/>
          <a:srcRect/>
          <a:stretch>
            <a:fillRect/>
          </a:stretch>
        </p:blipFill>
        <p:spPr bwMode="auto">
          <a:xfrm>
            <a:off x="8275641" y="6409102"/>
            <a:ext cx="1522412" cy="298450"/>
          </a:xfrm>
          <a:prstGeom prst="rect">
            <a:avLst/>
          </a:prstGeom>
          <a:noFill/>
          <a:ln w="9525">
            <a:noFill/>
            <a:miter lim="800000"/>
            <a:headEnd/>
            <a:tailEnd/>
          </a:ln>
        </p:spPr>
      </p:pic>
      <p:sp>
        <p:nvSpPr>
          <p:cNvPr id="1028" name="テキスト ボックス 12"/>
          <p:cNvSpPr txBox="1">
            <a:spLocks noChangeArrowheads="1"/>
          </p:cNvSpPr>
          <p:nvPr/>
        </p:nvSpPr>
        <p:spPr bwMode="auto">
          <a:xfrm>
            <a:off x="8274053" y="6639629"/>
            <a:ext cx="1484702" cy="169277"/>
          </a:xfrm>
          <a:prstGeom prst="rect">
            <a:avLst/>
          </a:prstGeom>
          <a:noFill/>
          <a:ln>
            <a:noFill/>
          </a:ln>
          <a:extLst/>
        </p:spPr>
        <p:txBody>
          <a:bodyPr wrap="none" anchor="ct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lang="ja-JP" altLang="en-US" sz="500" dirty="0" smtClean="0">
                <a:solidFill>
                  <a:prstClr val="black"/>
                </a:solidFill>
                <a:latin typeface="メイリオ" pitchFamily="50" charset="-128"/>
                <a:ea typeface="メイリオ" pitchFamily="50" charset="-128"/>
                <a:cs typeface="メイリオ" pitchFamily="50" charset="-128"/>
              </a:rPr>
              <a:t>20</a:t>
            </a:r>
            <a:r>
              <a:rPr lang="en-US" altLang="ja-JP" sz="500" dirty="0" smtClean="0">
                <a:solidFill>
                  <a:prstClr val="black"/>
                </a:solidFill>
                <a:latin typeface="メイリオ" pitchFamily="50" charset="-128"/>
                <a:ea typeface="メイリオ" pitchFamily="50" charset="-128"/>
                <a:cs typeface="メイリオ" pitchFamily="50" charset="-128"/>
              </a:rPr>
              <a:t>18,primagest,Inc. ALL Rights Reserved</a:t>
            </a:r>
            <a:endParaRPr lang="ja-JP" altLang="en-US" sz="500" dirty="0" smtClean="0">
              <a:solidFill>
                <a:prstClr val="black"/>
              </a:solidFill>
              <a:latin typeface="メイリオ" pitchFamily="50" charset="-128"/>
              <a:ea typeface="メイリオ" pitchFamily="50" charset="-128"/>
              <a:cs typeface="メイリオ" pitchFamily="50" charset="-128"/>
            </a:endParaRPr>
          </a:p>
        </p:txBody>
      </p:sp>
      <p:cxnSp>
        <p:nvCxnSpPr>
          <p:cNvPr id="14" name="直線コネクタ 13"/>
          <p:cNvCxnSpPr/>
          <p:nvPr/>
        </p:nvCxnSpPr>
        <p:spPr>
          <a:xfrm rot="5400000" flipH="1" flipV="1">
            <a:off x="-84931" y="424656"/>
            <a:ext cx="546100" cy="1588"/>
          </a:xfrm>
          <a:prstGeom prst="line">
            <a:avLst/>
          </a:prstGeom>
          <a:ln w="50800" cap="flat" cmpd="sng" algn="ctr">
            <a:solidFill>
              <a:srgbClr val="1B85AD"/>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直線コネクタ 14"/>
          <p:cNvCxnSpPr/>
          <p:nvPr/>
        </p:nvCxnSpPr>
        <p:spPr>
          <a:xfrm rot="5400000" flipH="1" flipV="1">
            <a:off x="25401" y="423889"/>
            <a:ext cx="546100" cy="3175"/>
          </a:xfrm>
          <a:prstGeom prst="line">
            <a:avLst/>
          </a:prstGeom>
          <a:ln w="50800" cap="flat" cmpd="sng" algn="ctr">
            <a:solidFill>
              <a:srgbClr val="55595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65103" y="711200"/>
            <a:ext cx="9504363" cy="1588"/>
          </a:xfrm>
          <a:prstGeom prst="line">
            <a:avLst/>
          </a:prstGeom>
          <a:ln w="34925" cap="flat" cmpd="sng" algn="ctr">
            <a:solidFill>
              <a:srgbClr val="1B85AD"/>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012536"/>
      </p:ext>
    </p:extLst>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 id="2147484603" r:id="rId12"/>
    <p:sldLayoutId id="2147484604" r:id="rId13"/>
    <p:sldLayoutId id="2147484605" r:id="rId14"/>
    <p:sldLayoutId id="2147484606" r:id="rId15"/>
    <p:sldLayoutId id="2147484607" r:id="rId16"/>
    <p:sldLayoutId id="2147484608" r:id="rId17"/>
    <p:sldLayoutId id="2147484609" r:id="rId18"/>
    <p:sldLayoutId id="2147484610" r:id="rId19"/>
    <p:sldLayoutId id="2147484611" r:id="rId20"/>
    <p:sldLayoutId id="2147484612" r:id="rId21"/>
    <p:sldLayoutId id="2147484613" r:id="rId22"/>
    <p:sldLayoutId id="2147484614" r:id="rId23"/>
    <p:sldLayoutId id="2147484615" r:id="rId24"/>
    <p:sldLayoutId id="2147484616" r:id="rId25"/>
    <p:sldLayoutId id="2147484617" r:id="rId26"/>
    <p:sldLayoutId id="2147484618" r:id="rId27"/>
    <p:sldLayoutId id="2147484619" r:id="rId28"/>
    <p:sldLayoutId id="2147484620" r:id="rId29"/>
    <p:sldLayoutId id="2147484621" r:id="rId30"/>
    <p:sldLayoutId id="2147484622" r:id="rId31"/>
    <p:sldLayoutId id="2147484624" r:id="rId32"/>
    <p:sldLayoutId id="2147484623" r:id="rId33"/>
    <p:sldLayoutId id="2147484625" r:id="rId34"/>
    <p:sldLayoutId id="2147484626" r:id="rId35"/>
    <p:sldLayoutId id="2147484627" r:id="rId36"/>
    <p:sldLayoutId id="2147484628" r:id="rId37"/>
    <p:sldLayoutId id="2147484629" r:id="rId38"/>
    <p:sldLayoutId id="2147484780" r:id="rId39"/>
    <p:sldLayoutId id="2147484781" r:id="rId40"/>
  </p:sldLayoutIdLst>
  <p:timing>
    <p:tnLst>
      <p:par>
        <p:cTn id="1" dur="indefinite" restart="never" nodeType="tmRoot"/>
      </p:par>
    </p:tnLst>
  </p:timing>
  <p:hf hdr="0" ftr="0" dt="0"/>
  <p:txStyles>
    <p:titleStyle>
      <a:lvl1pPr algn="ctr" defTabSz="457200" rtl="0" eaLnBrk="1" fontAlgn="base" hangingPunct="1">
        <a:spcBef>
          <a:spcPct val="0"/>
        </a:spcBef>
        <a:spcAft>
          <a:spcPct val="0"/>
        </a:spcAft>
        <a:defRPr kumimoji="1" sz="4400" kern="1200">
          <a:solidFill>
            <a:schemeClr val="tx1"/>
          </a:solidFill>
          <a:latin typeface="+mj-lt"/>
          <a:ea typeface="+mj-ea"/>
          <a:cs typeface="ＭＳ Ｐゴシック" charset="-128"/>
        </a:defRPr>
      </a:lvl1pPr>
      <a:lvl2pPr algn="ctr" defTabSz="457200" rtl="0" eaLnBrk="1" fontAlgn="base" hangingPunct="1">
        <a:spcBef>
          <a:spcPct val="0"/>
        </a:spcBef>
        <a:spcAft>
          <a:spcPct val="0"/>
        </a:spcAft>
        <a:defRPr kumimoji="1"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kumimoji="1"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kumimoji="1"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kumimoji="1"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kumimoji="1" sz="3200" kern="1200">
          <a:solidFill>
            <a:schemeClr val="tx1"/>
          </a:solidFill>
          <a:latin typeface="+mn-lt"/>
          <a:ea typeface="+mn-ea"/>
          <a:cs typeface="ＭＳ Ｐゴシック" charset="-128"/>
        </a:defRPr>
      </a:lvl1pPr>
      <a:lvl2pPr marL="742950" indent="-285750" algn="l" defTabSz="457200"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userDrawn="1"/>
        </p:nvSpPr>
        <p:spPr>
          <a:xfrm>
            <a:off x="200025" y="6453188"/>
            <a:ext cx="7416800" cy="298450"/>
          </a:xfrm>
          <a:prstGeom prst="rect">
            <a:avLst/>
          </a:prstGeom>
          <a:solidFill>
            <a:srgbClr val="1B85A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eaLnBrk="0" hangingPunct="0">
              <a:defRPr/>
            </a:pPr>
            <a:endParaRPr kumimoji="0" lang="ja-JP" altLang="en-US" sz="1600" b="1">
              <a:solidFill>
                <a:prstClr val="white"/>
              </a:solidFill>
            </a:endParaRPr>
          </a:p>
        </p:txBody>
      </p:sp>
      <p:pic>
        <p:nvPicPr>
          <p:cNvPr id="1027" name="図 7" descr="Logo_primagest_RGB.jpg"/>
          <p:cNvPicPr>
            <a:picLocks noChangeAspect="1"/>
          </p:cNvPicPr>
          <p:nvPr userDrawn="1"/>
        </p:nvPicPr>
        <p:blipFill>
          <a:blip r:embed="rId4"/>
          <a:srcRect/>
          <a:stretch>
            <a:fillRect/>
          </a:stretch>
        </p:blipFill>
        <p:spPr bwMode="auto">
          <a:xfrm>
            <a:off x="8337550" y="6370638"/>
            <a:ext cx="1522413" cy="298450"/>
          </a:xfrm>
          <a:prstGeom prst="rect">
            <a:avLst/>
          </a:prstGeom>
          <a:noFill/>
          <a:ln w="9525">
            <a:noFill/>
            <a:miter lim="800000"/>
            <a:headEnd/>
            <a:tailEnd/>
          </a:ln>
        </p:spPr>
      </p:pic>
      <p:cxnSp>
        <p:nvCxnSpPr>
          <p:cNvPr id="1028" name="直線コネクタ 13"/>
          <p:cNvCxnSpPr>
            <a:cxnSpLocks noChangeShapeType="1"/>
          </p:cNvCxnSpPr>
          <p:nvPr userDrawn="1"/>
        </p:nvCxnSpPr>
        <p:spPr bwMode="auto">
          <a:xfrm flipV="1">
            <a:off x="242888" y="193675"/>
            <a:ext cx="0" cy="355600"/>
          </a:xfrm>
          <a:prstGeom prst="line">
            <a:avLst/>
          </a:prstGeom>
          <a:noFill/>
          <a:ln w="50800" algn="ctr">
            <a:solidFill>
              <a:srgbClr val="1B85AD"/>
            </a:solidFill>
            <a:round/>
            <a:headEnd/>
            <a:tailEnd/>
          </a:ln>
        </p:spPr>
      </p:cxnSp>
      <p:cxnSp>
        <p:nvCxnSpPr>
          <p:cNvPr id="1029" name="直線コネクタ 14"/>
          <p:cNvCxnSpPr>
            <a:cxnSpLocks noChangeShapeType="1"/>
          </p:cNvCxnSpPr>
          <p:nvPr userDrawn="1"/>
        </p:nvCxnSpPr>
        <p:spPr bwMode="auto">
          <a:xfrm flipV="1">
            <a:off x="352425" y="193675"/>
            <a:ext cx="0" cy="354013"/>
          </a:xfrm>
          <a:prstGeom prst="line">
            <a:avLst/>
          </a:prstGeom>
          <a:noFill/>
          <a:ln w="50800" algn="ctr">
            <a:solidFill>
              <a:srgbClr val="55595B"/>
            </a:solidFill>
            <a:round/>
            <a:headEnd/>
            <a:tailEnd/>
          </a:ln>
        </p:spPr>
      </p:cxnSp>
      <p:cxnSp>
        <p:nvCxnSpPr>
          <p:cNvPr id="7" name="直線コネクタ 6"/>
          <p:cNvCxnSpPr/>
          <p:nvPr userDrawn="1"/>
        </p:nvCxnSpPr>
        <p:spPr>
          <a:xfrm>
            <a:off x="219075" y="547688"/>
            <a:ext cx="9413875" cy="1587"/>
          </a:xfrm>
          <a:prstGeom prst="line">
            <a:avLst/>
          </a:prstGeom>
          <a:ln w="34925" cap="flat" cmpd="sng" algn="ctr">
            <a:solidFill>
              <a:srgbClr val="1B85AD"/>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Text Box 26"/>
          <p:cNvSpPr txBox="1">
            <a:spLocks noChangeArrowheads="1"/>
          </p:cNvSpPr>
          <p:nvPr userDrawn="1"/>
        </p:nvSpPr>
        <p:spPr bwMode="auto">
          <a:xfrm>
            <a:off x="171450" y="6453188"/>
            <a:ext cx="893763" cy="274637"/>
          </a:xfrm>
          <a:prstGeom prst="rect">
            <a:avLst/>
          </a:prstGeom>
          <a:noFill/>
          <a:ln w="9525">
            <a:noFill/>
            <a:miter lim="800000"/>
            <a:headEnd/>
            <a:tailEnd/>
          </a:ln>
          <a:effec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defTabSz="914400" eaLnBrk="1" hangingPunct="1">
              <a:spcBef>
                <a:spcPct val="50000"/>
              </a:spcBef>
              <a:defRPr/>
            </a:pPr>
            <a:r>
              <a:rPr lang="en-US" altLang="ja-JP" sz="1000" dirty="0">
                <a:solidFill>
                  <a:prstClr val="white"/>
                </a:solidFill>
                <a:latin typeface="Tahoma" panose="020B0604030504040204" pitchFamily="34" charset="0"/>
              </a:rPr>
              <a:t>Page. </a:t>
            </a:r>
            <a:fld id="{45D7930F-C7A7-4A43-80D5-7F0DC8F47726}" type="slidenum">
              <a:rPr lang="en-US" altLang="ja-JP" sz="1000">
                <a:solidFill>
                  <a:prstClr val="white"/>
                </a:solidFill>
                <a:latin typeface="Tahoma" panose="020B0604030504040204" pitchFamily="34" charset="0"/>
              </a:rPr>
              <a:pPr algn="ctr" defTabSz="914400" eaLnBrk="1" hangingPunct="1">
                <a:spcBef>
                  <a:spcPct val="50000"/>
                </a:spcBef>
                <a:defRPr/>
              </a:pPr>
              <a:t>‹#›</a:t>
            </a:fld>
            <a:r>
              <a:rPr lang="en-US" altLang="ja-JP" sz="1200" dirty="0">
                <a:solidFill>
                  <a:prstClr val="black"/>
                </a:solidFill>
                <a:latin typeface="Tahoma" panose="020B0604030504040204" pitchFamily="34" charset="0"/>
              </a:rPr>
              <a:t> </a:t>
            </a:r>
          </a:p>
        </p:txBody>
      </p:sp>
      <p:sp>
        <p:nvSpPr>
          <p:cNvPr id="1031" name="Text Box 10"/>
          <p:cNvSpPr txBox="1">
            <a:spLocks noChangeArrowheads="1"/>
          </p:cNvSpPr>
          <p:nvPr userDrawn="1"/>
        </p:nvSpPr>
        <p:spPr bwMode="auto">
          <a:xfrm>
            <a:off x="7680325" y="6619875"/>
            <a:ext cx="2119170" cy="123111"/>
          </a:xfrm>
          <a:prstGeom prst="rect">
            <a:avLst/>
          </a:prstGeom>
          <a:noFill/>
          <a:ln>
            <a:noFill/>
          </a:ln>
          <a:extLst/>
        </p:spPr>
        <p:txBody>
          <a:bodyPr wrap="none" lIns="0" tIns="0" rIns="0" bIns="0">
            <a:spAutoFit/>
          </a:bodyPr>
          <a:lstStyle/>
          <a:p>
            <a:pPr defTabSz="914400" eaLnBrk="0" hangingPunct="0">
              <a:defRPr/>
            </a:pPr>
            <a:r>
              <a:rPr kumimoji="0" lang="en-US" altLang="ja-JP" sz="800" dirty="0">
                <a:solidFill>
                  <a:prstClr val="black"/>
                </a:solidFill>
                <a:latin typeface="メイリオ" pitchFamily="50" charset="-128"/>
                <a:ea typeface="メイリオ" pitchFamily="50" charset="-128"/>
                <a:cs typeface="メイリオ" pitchFamily="50" charset="-128"/>
              </a:rPr>
              <a:t>©2018,Primagest,Inc. All Rights Reserved</a:t>
            </a:r>
          </a:p>
        </p:txBody>
      </p:sp>
      <p:sp>
        <p:nvSpPr>
          <p:cNvPr id="10" name="テキスト ボックス 9"/>
          <p:cNvSpPr txBox="1"/>
          <p:nvPr userDrawn="1"/>
        </p:nvSpPr>
        <p:spPr>
          <a:xfrm>
            <a:off x="8302580" y="107340"/>
            <a:ext cx="1402948" cy="369332"/>
          </a:xfrm>
          <a:prstGeom prst="rect">
            <a:avLst/>
          </a:prstGeom>
          <a:noFill/>
          <a:ln>
            <a:solidFill>
              <a:srgbClr val="FF0000"/>
            </a:solidFill>
          </a:ln>
        </p:spPr>
        <p:txBody>
          <a:bodyPr wrap="none" rtlCol="0">
            <a:spAutoFit/>
          </a:bodyPr>
          <a:lstStyle/>
          <a:p>
            <a:pPr defTabSz="914400"/>
            <a:r>
              <a:rPr lang="en-US" altLang="ja-JP" dirty="0" smtClean="0">
                <a:solidFill>
                  <a:srgbClr val="FF0000"/>
                </a:solidFill>
              </a:rPr>
              <a:t>Confidential</a:t>
            </a:r>
            <a:endParaRPr lang="ja-JP" altLang="en-US" dirty="0">
              <a:solidFill>
                <a:srgbClr val="FF0000"/>
              </a:solidFill>
            </a:endParaRPr>
          </a:p>
        </p:txBody>
      </p:sp>
    </p:spTree>
    <p:extLst>
      <p:ext uri="{BB962C8B-B14F-4D97-AF65-F5344CB8AC3E}">
        <p14:creationId xmlns:p14="http://schemas.microsoft.com/office/powerpoint/2010/main" val="1071710528"/>
      </p:ext>
    </p:extLst>
  </p:cSld>
  <p:clrMap bg1="lt1" tx1="dk1" bg2="lt2" tx2="dk2" accent1="accent1" accent2="accent2" accent3="accent3" accent4="accent4" accent5="accent5" accent6="accent6" hlink="hlink" folHlink="folHlink"/>
  <p:sldLayoutIdLst>
    <p:sldLayoutId id="2147484776" r:id="rId1"/>
    <p:sldLayoutId id="2147484779" r:id="rId2"/>
  </p:sldLayoutIdLst>
  <p:hf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charset="-128"/>
        </a:defRPr>
      </a:lvl1pPr>
      <a:lvl2pPr algn="ctr" defTabSz="457200" rtl="0" eaLnBrk="0" fontAlgn="base" hangingPunct="0">
        <a:spcBef>
          <a:spcPct val="0"/>
        </a:spcBef>
        <a:spcAft>
          <a:spcPct val="0"/>
        </a:spcAft>
        <a:defRPr kumimoji="1"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kumimoji="1"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kumimoji="1"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kumimoji="1"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kumimoji="1"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kumimoji="1"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kumimoji="1"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kumimoji="1"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earningdesign.jp/" TargetMode="External"/><Relationship Id="rId2" Type="http://schemas.openxmlformats.org/officeDocument/2006/relationships/notesSlide" Target="../notesSlides/notesSlide8.xml"/><Relationship Id="rId1" Type="http://schemas.openxmlformats.org/officeDocument/2006/relationships/slideLayout" Target="../slideLayouts/slideLayout39.xml"/><Relationship Id="rId5" Type="http://schemas.openxmlformats.org/officeDocument/2006/relationships/hyperlink" Target="http://incubit.co.jp/" TargetMode="External"/><Relationship Id="rId4" Type="http://schemas.openxmlformats.org/officeDocument/2006/relationships/hyperlink" Target="https://www.wantedly.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emf"/><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8" Type="http://schemas.openxmlformats.org/officeDocument/2006/relationships/hyperlink" Target="http://cognitee.com/indexJ.html" TargetMode="External"/><Relationship Id="rId3" Type="http://schemas.openxmlformats.org/officeDocument/2006/relationships/hyperlink" Target="http://www.learningdesign.jp/" TargetMode="External"/><Relationship Id="rId7" Type="http://schemas.openxmlformats.org/officeDocument/2006/relationships/hyperlink" Target="https://www.gnext.co.jp/" TargetMode="External"/><Relationship Id="rId2" Type="http://schemas.openxmlformats.org/officeDocument/2006/relationships/hyperlink" Target="http://www.hottolink.co.jp/" TargetMode="External"/><Relationship Id="rId1" Type="http://schemas.openxmlformats.org/officeDocument/2006/relationships/slideLayout" Target="../slideLayouts/slideLayout39.xml"/><Relationship Id="rId6" Type="http://schemas.openxmlformats.org/officeDocument/2006/relationships/hyperlink" Target="https://soinn.com/" TargetMode="External"/><Relationship Id="rId11" Type="http://schemas.openxmlformats.org/officeDocument/2006/relationships/hyperlink" Target="https://www.dotdata.com/" TargetMode="External"/><Relationship Id="rId5" Type="http://schemas.openxmlformats.org/officeDocument/2006/relationships/hyperlink" Target="https://www.morphoinc.com/" TargetMode="External"/><Relationship Id="rId10" Type="http://schemas.openxmlformats.org/officeDocument/2006/relationships/hyperlink" Target="https://spjai.com/" TargetMode="External"/><Relationship Id="rId4" Type="http://schemas.openxmlformats.org/officeDocument/2006/relationships/hyperlink" Target="https://www.wantedly.com/" TargetMode="External"/><Relationship Id="rId9" Type="http://schemas.openxmlformats.org/officeDocument/2006/relationships/hyperlink" Target="http://incubit.co.j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cloud9-solutions.com/" TargetMode="External"/><Relationship Id="rId2" Type="http://schemas.openxmlformats.org/officeDocument/2006/relationships/hyperlink" Target="http://www.globalcybersoft.com/ja/" TargetMode="External"/><Relationship Id="rId1" Type="http://schemas.openxmlformats.org/officeDocument/2006/relationships/slideLayout" Target="../slideLayouts/slideLayout39.xml"/><Relationship Id="rId5" Type="http://schemas.openxmlformats.org/officeDocument/2006/relationships/hyperlink" Target="https://www.vnext.vn/" TargetMode="External"/><Relationship Id="rId4" Type="http://schemas.openxmlformats.org/officeDocument/2006/relationships/hyperlink" Target="https://www.ntq-solution.com.v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cognitee.com/indexJ.html" TargetMode="External"/><Relationship Id="rId3" Type="http://schemas.openxmlformats.org/officeDocument/2006/relationships/hyperlink" Target="https://www.wantedly.com/" TargetMode="External"/><Relationship Id="rId7" Type="http://schemas.openxmlformats.org/officeDocument/2006/relationships/hyperlink" Target="https://www.gnext.co.jp/" TargetMode="External"/><Relationship Id="rId2" Type="http://schemas.openxmlformats.org/officeDocument/2006/relationships/hyperlink" Target="http://www.learningdesign.jp/" TargetMode="External"/><Relationship Id="rId1" Type="http://schemas.openxmlformats.org/officeDocument/2006/relationships/slideLayout" Target="../slideLayouts/slideLayout39.xml"/><Relationship Id="rId6" Type="http://schemas.openxmlformats.org/officeDocument/2006/relationships/hyperlink" Target="https://soinn.com/" TargetMode="External"/><Relationship Id="rId5" Type="http://schemas.openxmlformats.org/officeDocument/2006/relationships/hyperlink" Target="https://www.morphoinc.com/" TargetMode="External"/><Relationship Id="rId4" Type="http://schemas.openxmlformats.org/officeDocument/2006/relationships/hyperlink" Target="http://incubit.co.j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cloud9-solutions.com/" TargetMode="External"/><Relationship Id="rId2" Type="http://schemas.openxmlformats.org/officeDocument/2006/relationships/hyperlink" Target="http://www.globalcybersoft.com/ja/" TargetMode="External"/><Relationship Id="rId1" Type="http://schemas.openxmlformats.org/officeDocument/2006/relationships/slideLayout" Target="../slideLayouts/slideLayout39.xml"/><Relationship Id="rId5" Type="http://schemas.openxmlformats.org/officeDocument/2006/relationships/hyperlink" Target="https://www.vnext.vn/" TargetMode="External"/><Relationship Id="rId4" Type="http://schemas.openxmlformats.org/officeDocument/2006/relationships/hyperlink" Target="https://www.ntq-solution.com.v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9.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3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hyperlink" Target="http://www.learningdesign.jp/" TargetMode="External"/><Relationship Id="rId2" Type="http://schemas.openxmlformats.org/officeDocument/2006/relationships/notesSlide" Target="../notesSlides/notesSlide7.xml"/><Relationship Id="rId1" Type="http://schemas.openxmlformats.org/officeDocument/2006/relationships/slideLayout" Target="../slideLayouts/slideLayout39.xml"/><Relationship Id="rId5" Type="http://schemas.openxmlformats.org/officeDocument/2006/relationships/hyperlink" Target="http://incubit.co.jp/" TargetMode="External"/><Relationship Id="rId4" Type="http://schemas.openxmlformats.org/officeDocument/2006/relationships/hyperlink" Target="https://www.wantedl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200027" y="1807676"/>
            <a:ext cx="6985000" cy="1568450"/>
          </a:xfrm>
          <a:prstGeom prst="rect">
            <a:avLst/>
          </a:prstGeom>
          <a:solidFill>
            <a:srgbClr val="1B85AD"/>
          </a:solidFill>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en-US" sz="16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99" name="テキスト ボックス 8"/>
          <p:cNvSpPr txBox="1">
            <a:spLocks noChangeArrowheads="1"/>
          </p:cNvSpPr>
          <p:nvPr/>
        </p:nvSpPr>
        <p:spPr bwMode="auto">
          <a:xfrm>
            <a:off x="283688" y="2187177"/>
            <a:ext cx="6810375" cy="830997"/>
          </a:xfrm>
          <a:prstGeom prst="rect">
            <a:avLst/>
          </a:prstGeom>
          <a:noFill/>
          <a:ln w="9525">
            <a:noFill/>
            <a:miter lim="800000"/>
            <a:headEnd/>
            <a:tailEnd/>
          </a:ln>
        </p:spPr>
        <p:txBody>
          <a:bodyPr anchor="ctr">
            <a:spAutoFit/>
          </a:bodyPr>
          <a:lstStyle/>
          <a:p>
            <a:pPr algn="ctr" eaLnBrk="1" hangingPunct="1"/>
            <a:r>
              <a:rPr lang="en-US" altLang="ja-JP" sz="2400" dirty="0">
                <a:solidFill>
                  <a:schemeClr val="bg1"/>
                </a:solidFill>
                <a:latin typeface="メイリオ" panose="020B0604030504040204" pitchFamily="50" charset="-128"/>
                <a:ea typeface="メイリオ" panose="020B0604030504040204" pitchFamily="50" charset="-128"/>
              </a:rPr>
              <a:t>AI</a:t>
            </a:r>
            <a:r>
              <a:rPr lang="ja-JP" altLang="en-US" sz="2400" dirty="0">
                <a:solidFill>
                  <a:schemeClr val="bg1"/>
                </a:solidFill>
                <a:latin typeface="メイリオ" panose="020B0604030504040204" pitchFamily="50" charset="-128"/>
                <a:ea typeface="メイリオ" panose="020B0604030504040204" pitchFamily="50" charset="-128"/>
              </a:rPr>
              <a:t>ビジネス推進室 </a:t>
            </a:r>
            <a:endParaRPr lang="en-US" altLang="ja-JP" sz="2400" dirty="0">
              <a:solidFill>
                <a:schemeClr val="bg1"/>
              </a:solidFill>
              <a:latin typeface="メイリオ" panose="020B0604030504040204" pitchFamily="50" charset="-128"/>
              <a:ea typeface="メイリオ" panose="020B0604030504040204" pitchFamily="50" charset="-128"/>
            </a:endParaRPr>
          </a:p>
          <a:p>
            <a:pPr algn="ctr" eaLnBrk="1" hangingPunct="1"/>
            <a:r>
              <a:rPr lang="en-US" altLang="ja-JP" sz="2400" dirty="0">
                <a:solidFill>
                  <a:schemeClr val="bg1"/>
                </a:solidFill>
                <a:latin typeface="メイリオ" panose="020B0604030504040204" pitchFamily="50" charset="-128"/>
                <a:ea typeface="メイリオ" panose="020B0604030504040204" pitchFamily="50" charset="-128"/>
              </a:rPr>
              <a:t>2019</a:t>
            </a:r>
            <a:r>
              <a:rPr lang="ja-JP" altLang="en-US" sz="2400" dirty="0" smtClean="0">
                <a:solidFill>
                  <a:schemeClr val="bg1"/>
                </a:solidFill>
                <a:latin typeface="メイリオ" panose="020B0604030504040204" pitchFamily="50" charset="-128"/>
                <a:ea typeface="メイリオ" panose="020B0604030504040204" pitchFamily="50" charset="-128"/>
              </a:rPr>
              <a:t>年度 </a:t>
            </a:r>
            <a:r>
              <a:rPr lang="en-US" altLang="ja-JP" sz="2400" dirty="0" smtClean="0">
                <a:solidFill>
                  <a:schemeClr val="bg1"/>
                </a:solidFill>
                <a:latin typeface="メイリオ" panose="020B0604030504040204" pitchFamily="50" charset="-128"/>
                <a:ea typeface="メイリオ" panose="020B0604030504040204" pitchFamily="50" charset="-128"/>
              </a:rPr>
              <a:t>AI-OCR</a:t>
            </a:r>
            <a:r>
              <a:rPr lang="ja-JP" altLang="en-US" sz="2400" dirty="0" smtClean="0">
                <a:solidFill>
                  <a:schemeClr val="bg1"/>
                </a:solidFill>
                <a:latin typeface="メイリオ" panose="020B0604030504040204" pitchFamily="50" charset="-128"/>
                <a:ea typeface="メイリオ" panose="020B0604030504040204" pitchFamily="50" charset="-128"/>
              </a:rPr>
              <a:t>共同研究開発</a:t>
            </a:r>
            <a:endParaRPr lang="en-US" altLang="ja-JP" sz="2400" dirty="0">
              <a:solidFill>
                <a:schemeClr val="bg1"/>
              </a:solidFill>
              <a:latin typeface="メイリオ" panose="020B0604030504040204" pitchFamily="50" charset="-128"/>
              <a:ea typeface="メイリオ" panose="020B0604030504040204" pitchFamily="50" charset="-128"/>
            </a:endParaRPr>
          </a:p>
        </p:txBody>
      </p:sp>
      <p:pic>
        <p:nvPicPr>
          <p:cNvPr id="4100" name="図 9" descr="Logo_primagest_RGB.jpg"/>
          <p:cNvPicPr>
            <a:picLocks noChangeAspect="1"/>
          </p:cNvPicPr>
          <p:nvPr/>
        </p:nvPicPr>
        <p:blipFill>
          <a:blip r:embed="rId3"/>
          <a:srcRect/>
          <a:stretch>
            <a:fillRect/>
          </a:stretch>
        </p:blipFill>
        <p:spPr bwMode="auto">
          <a:xfrm>
            <a:off x="7203957" y="1844826"/>
            <a:ext cx="2141537" cy="422275"/>
          </a:xfrm>
          <a:prstGeom prst="rect">
            <a:avLst/>
          </a:prstGeom>
          <a:noFill/>
          <a:ln w="9525">
            <a:noFill/>
            <a:miter lim="800000"/>
            <a:headEnd/>
            <a:tailEnd/>
          </a:ln>
        </p:spPr>
      </p:pic>
      <p:sp>
        <p:nvSpPr>
          <p:cNvPr id="10" name="テキスト ボックス 11"/>
          <p:cNvSpPr txBox="1">
            <a:spLocks noChangeArrowheads="1"/>
          </p:cNvSpPr>
          <p:nvPr/>
        </p:nvSpPr>
        <p:spPr bwMode="auto">
          <a:xfrm>
            <a:off x="7288662" y="3113965"/>
            <a:ext cx="184731" cy="253916"/>
          </a:xfrm>
          <a:prstGeom prst="rect">
            <a:avLst/>
          </a:prstGeom>
          <a:noFill/>
          <a:ln w="9525">
            <a:noFill/>
            <a:miter lim="800000"/>
            <a:headEnd/>
            <a:tailEnd/>
          </a:ln>
        </p:spPr>
        <p:txBody>
          <a:bodyPr wrap="none">
            <a:spAutoFit/>
          </a:bodyPr>
          <a:lstStyle/>
          <a:p>
            <a:endParaRPr lang="en-US" altLang="ja-JP" sz="1050" dirty="0" smtClean="0">
              <a:solidFill>
                <a:prstClr val="black"/>
              </a:solidFill>
              <a:latin typeface="メイリオ" pitchFamily="50" charset="-128"/>
              <a:ea typeface="メイリオ" pitchFamily="50" charset="-128"/>
            </a:endParaRPr>
          </a:p>
        </p:txBody>
      </p:sp>
      <p:sp>
        <p:nvSpPr>
          <p:cNvPr id="6" name="テキスト ボックス 10"/>
          <p:cNvSpPr txBox="1">
            <a:spLocks noChangeArrowheads="1"/>
          </p:cNvSpPr>
          <p:nvPr/>
        </p:nvSpPr>
        <p:spPr bwMode="auto">
          <a:xfrm>
            <a:off x="7307263" y="2656347"/>
            <a:ext cx="1888356"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eaLnBrk="1" hangingPunct="1">
              <a:lnSpc>
                <a:spcPts val="1500"/>
              </a:lnSpc>
            </a:pPr>
            <a:r>
              <a:rPr lang="ja-JP" altLang="en-US" sz="1200" dirty="0">
                <a:latin typeface="メイリオ" panose="020B0604030504040204" pitchFamily="50" charset="-128"/>
                <a:ea typeface="メイリオ" panose="020B0604030504040204" pitchFamily="50" charset="-128"/>
              </a:rPr>
              <a:t>株式会社プリマジェスト</a:t>
            </a:r>
            <a:endParaRPr lang="en-US" altLang="ja-JP" sz="1200" dirty="0">
              <a:latin typeface="メイリオ" panose="020B0604030504040204" pitchFamily="50" charset="-128"/>
              <a:ea typeface="メイリオ" panose="020B0604030504040204" pitchFamily="50" charset="-128"/>
            </a:endParaRPr>
          </a:p>
          <a:p>
            <a:pPr algn="r" eaLnBrk="1" hangingPunct="1">
              <a:lnSpc>
                <a:spcPts val="1500"/>
              </a:lnSpc>
            </a:pPr>
            <a:r>
              <a:rPr lang="en-US" altLang="ja-JP" sz="1200" dirty="0">
                <a:latin typeface="メイリオ" panose="020B0604030504040204" pitchFamily="50" charset="-128"/>
                <a:ea typeface="メイリオ" panose="020B0604030504040204" pitchFamily="50" charset="-128"/>
              </a:rPr>
              <a:t>AI</a:t>
            </a:r>
            <a:r>
              <a:rPr lang="ja-JP" altLang="en-US" sz="1200" dirty="0">
                <a:latin typeface="メイリオ" panose="020B0604030504040204" pitchFamily="50" charset="-128"/>
                <a:ea typeface="メイリオ" panose="020B0604030504040204" pitchFamily="50" charset="-128"/>
              </a:rPr>
              <a:t>ビジネス</a:t>
            </a:r>
            <a:r>
              <a:rPr lang="ja-JP" altLang="en-US" sz="1200" dirty="0" smtClean="0">
                <a:latin typeface="メイリオ" panose="020B0604030504040204" pitchFamily="50" charset="-128"/>
                <a:ea typeface="メイリオ" panose="020B0604030504040204" pitchFamily="50" charset="-128"/>
              </a:rPr>
              <a:t>推進室</a:t>
            </a:r>
            <a:endParaRPr lang="en-US" altLang="ja-JP" sz="1200" dirty="0">
              <a:latin typeface="メイリオ" panose="020B0604030504040204" pitchFamily="50" charset="-128"/>
              <a:ea typeface="メイリオ" panose="020B0604030504040204" pitchFamily="50" charset="-128"/>
            </a:endParaRPr>
          </a:p>
          <a:p>
            <a:pPr algn="r" eaLnBrk="1" hangingPunct="1">
              <a:lnSpc>
                <a:spcPts val="1500"/>
              </a:lnSpc>
            </a:pPr>
            <a:r>
              <a:rPr lang="ja-JP" altLang="en-US" sz="1200" dirty="0" smtClean="0">
                <a:latin typeface="メイリオ" panose="020B0604030504040204" pitchFamily="50" charset="-128"/>
                <a:ea typeface="メイリオ" panose="020B0604030504040204" pitchFamily="50" charset="-128"/>
              </a:rPr>
              <a:t>綿貫</a:t>
            </a:r>
            <a:r>
              <a:rPr lang="ja-JP" altLang="en-US" sz="1200" dirty="0">
                <a:latin typeface="メイリオ" panose="020B0604030504040204" pitchFamily="50" charset="-128"/>
                <a:ea typeface="メイリオ" panose="020B0604030504040204" pitchFamily="50" charset="-128"/>
              </a:rPr>
              <a:t>　直志</a:t>
            </a:r>
          </a:p>
        </p:txBody>
      </p:sp>
    </p:spTree>
    <p:extLst>
      <p:ext uri="{BB962C8B-B14F-4D97-AF65-F5344CB8AC3E}">
        <p14:creationId xmlns:p14="http://schemas.microsoft.com/office/powerpoint/2010/main" val="716615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テキスト ボックス 2"/>
          <p:cNvSpPr txBox="1">
            <a:spLocks noChangeArrowheads="1"/>
          </p:cNvSpPr>
          <p:nvPr/>
        </p:nvSpPr>
        <p:spPr bwMode="auto">
          <a:xfrm>
            <a:off x="401638" y="169863"/>
            <a:ext cx="55322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 共同研究開発、リスク管理</a:t>
            </a:r>
            <a:endParaRPr lang="ja-JP" altLang="en-US" sz="2800" b="1" dirty="0">
              <a:effectLst>
                <a:outerShdw blurRad="38100" dist="38100" dir="2700000" algn="tl">
                  <a:srgbClr val="000000">
                    <a:alpha val="43137"/>
                  </a:srgbClr>
                </a:outerShdw>
              </a:effectLst>
            </a:endParaRPr>
          </a:p>
        </p:txBody>
      </p:sp>
      <p:graphicFrame>
        <p:nvGraphicFramePr>
          <p:cNvPr id="3" name="表 2"/>
          <p:cNvGraphicFramePr>
            <a:graphicFrameLocks noGrp="1"/>
          </p:cNvGraphicFramePr>
          <p:nvPr>
            <p:extLst>
              <p:ext uri="{D42A27DB-BD31-4B8C-83A1-F6EECF244321}">
                <p14:modId xmlns:p14="http://schemas.microsoft.com/office/powerpoint/2010/main" val="1546215218"/>
              </p:ext>
            </p:extLst>
          </p:nvPr>
        </p:nvGraphicFramePr>
        <p:xfrm>
          <a:off x="217486" y="812368"/>
          <a:ext cx="9417833" cy="5355330"/>
        </p:xfrm>
        <a:graphic>
          <a:graphicData uri="http://schemas.openxmlformats.org/drawingml/2006/table">
            <a:tbl>
              <a:tblPr firstRow="1" bandRow="1">
                <a:tableStyleId>{5940675A-B579-460E-94D1-54222C63F5DA}</a:tableStyleId>
              </a:tblPr>
              <a:tblGrid>
                <a:gridCol w="384991">
                  <a:extLst>
                    <a:ext uri="{9D8B030D-6E8A-4147-A177-3AD203B41FA5}">
                      <a16:colId xmlns:a16="http://schemas.microsoft.com/office/drawing/2014/main" val="533574861"/>
                    </a:ext>
                  </a:extLst>
                </a:gridCol>
                <a:gridCol w="2444993">
                  <a:extLst>
                    <a:ext uri="{9D8B030D-6E8A-4147-A177-3AD203B41FA5}">
                      <a16:colId xmlns:a16="http://schemas.microsoft.com/office/drawing/2014/main" val="20000"/>
                    </a:ext>
                  </a:extLst>
                </a:gridCol>
                <a:gridCol w="2444993">
                  <a:extLst>
                    <a:ext uri="{9D8B030D-6E8A-4147-A177-3AD203B41FA5}">
                      <a16:colId xmlns:a16="http://schemas.microsoft.com/office/drawing/2014/main" val="20002"/>
                    </a:ext>
                  </a:extLst>
                </a:gridCol>
                <a:gridCol w="2444993">
                  <a:extLst>
                    <a:ext uri="{9D8B030D-6E8A-4147-A177-3AD203B41FA5}">
                      <a16:colId xmlns:a16="http://schemas.microsoft.com/office/drawing/2014/main" val="3869509530"/>
                    </a:ext>
                  </a:extLst>
                </a:gridCol>
                <a:gridCol w="1697863">
                  <a:extLst>
                    <a:ext uri="{9D8B030D-6E8A-4147-A177-3AD203B41FA5}">
                      <a16:colId xmlns:a16="http://schemas.microsoft.com/office/drawing/2014/main" val="2924272254"/>
                    </a:ext>
                  </a:extLst>
                </a:gridCol>
              </a:tblGrid>
              <a:tr h="567330">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社　名 </a:t>
                      </a:r>
                      <a:endPar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endParaRPr>
                    </a:p>
                    <a:p>
                      <a:pPr algn="ctr" rtl="0" fontAlgn="ct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(HP link)</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リスク（既知のリスク）</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対応策</a:t>
                      </a:r>
                      <a:endPar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備　考</a:t>
                      </a:r>
                      <a:endPar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1596000">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3"/>
                        </a:rPr>
                        <a:t>e</a:t>
                      </a:r>
                      <a:r>
                        <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hlinkClick r:id="rId3"/>
                        </a:rPr>
                        <a:t>ｴﾃﾞｭｹｰｼｮﾝ総合研究所</a:t>
                      </a:r>
                      <a:endPar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8627" marR="8627" marT="86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・リソース不足</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・精度不足（技術力不足）</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１．全く精度がでない（～</a:t>
                      </a:r>
                      <a:r>
                        <a:rPr lang="en-US" altLang="ja-JP" sz="1200" dirty="0" smtClean="0"/>
                        <a:t>69%</a:t>
                      </a:r>
                      <a:r>
                        <a:rPr lang="ja-JP" altLang="en-US" sz="1200" dirty="0" smtClean="0"/>
                        <a:t>）</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２．精度が低い（</a:t>
                      </a:r>
                      <a:r>
                        <a:rPr lang="en-US" altLang="ja-JP" sz="1200" dirty="0" smtClean="0"/>
                        <a:t>70%</a:t>
                      </a:r>
                      <a:r>
                        <a:rPr lang="ja-JP" altLang="en-US" sz="1200" dirty="0" smtClean="0"/>
                        <a:t>～</a:t>
                      </a:r>
                      <a:r>
                        <a:rPr lang="en-US" altLang="ja-JP" sz="1200" dirty="0" smtClean="0"/>
                        <a:t>89%</a:t>
                      </a:r>
                      <a:r>
                        <a:rPr lang="ja-JP" altLang="en-US" sz="1200" dirty="0" smtClean="0"/>
                        <a:t>）</a:t>
                      </a:r>
                      <a:endParaRPr lang="en-US" altLang="ja-JP" sz="1200" dirty="0" smtClean="0"/>
                    </a:p>
                    <a:p>
                      <a:r>
                        <a:rPr lang="ja-JP" altLang="en-US" sz="1200" dirty="0" smtClean="0"/>
                        <a:t>・技術に対する権利</a:t>
                      </a:r>
                      <a:endParaRPr lang="en-US" altLang="ja-JP" sz="1200" dirty="0" smtClean="0"/>
                    </a:p>
                    <a:p>
                      <a:endParaRPr lang="en-US" altLang="ja-JP" sz="12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200" dirty="0" smtClean="0"/>
                        <a:t>・リソース不足に対する対応策はないが、パートナー候補様の事前申告をお願いするとともに、適宜検討策を協議する。</a:t>
                      </a:r>
                      <a:endParaRPr lang="en-US" altLang="ja-JP" sz="1200" dirty="0" smtClean="0"/>
                    </a:p>
                    <a:p>
                      <a:r>
                        <a:rPr lang="ja-JP" altLang="en-US" sz="1200" dirty="0" smtClean="0"/>
                        <a:t>・精度の不足に関しては、協議の上、共同研究の早期終了を契約条件としていただくことをお願いする。</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115707706"/>
                  </a:ext>
                </a:extLst>
              </a:tr>
              <a:tr h="1596000">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2</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altLang="ja-JP" sz="1200" b="0" i="0" u="none" strike="noStrike" dirty="0" err="1" smtClean="0">
                          <a:solidFill>
                            <a:srgbClr val="000000"/>
                          </a:solidFill>
                          <a:effectLst/>
                          <a:latin typeface="メイリオ" panose="020B0604030504040204" pitchFamily="50" charset="-128"/>
                          <a:ea typeface="メイリオ" panose="020B0604030504040204" pitchFamily="50" charset="-128"/>
                          <a:hlinkClick r:id="rId4"/>
                        </a:rPr>
                        <a:t>Wantedly</a:t>
                      </a:r>
                      <a:endPar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・精度不足（技術力不足）</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１．全く精度がでない（～</a:t>
                      </a:r>
                      <a:r>
                        <a:rPr lang="en-US" altLang="ja-JP" sz="1200" dirty="0" smtClean="0"/>
                        <a:t>69%</a:t>
                      </a:r>
                      <a:r>
                        <a:rPr lang="ja-JP" altLang="en-US" sz="1200" dirty="0" smtClean="0"/>
                        <a:t>）</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２．精度が低い（</a:t>
                      </a:r>
                      <a:r>
                        <a:rPr lang="en-US" altLang="ja-JP" sz="1200" dirty="0" smtClean="0"/>
                        <a:t>70%</a:t>
                      </a:r>
                      <a:r>
                        <a:rPr lang="ja-JP" altLang="en-US" sz="1200" dirty="0" smtClean="0"/>
                        <a:t>～</a:t>
                      </a:r>
                      <a:r>
                        <a:rPr lang="en-US" altLang="ja-JP" sz="1200" dirty="0" smtClean="0"/>
                        <a:t>89%</a:t>
                      </a:r>
                      <a:r>
                        <a:rPr lang="ja-JP" altLang="en-US" sz="1200" dirty="0" smtClean="0"/>
                        <a:t>）</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・技術に対する権利</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・成果物に対する権利</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　</a:t>
                      </a:r>
                      <a:endParaRPr lang="en-US" altLang="ja-JP" sz="12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・精度の評価基準を協議の上、決定する。</a:t>
                      </a: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r h="1596000">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3</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altLang="ja-JP" sz="1200" b="0" i="0" u="none" strike="noStrike" dirty="0" err="1" smtClean="0">
                          <a:solidFill>
                            <a:srgbClr val="000000"/>
                          </a:solidFill>
                          <a:effectLst/>
                          <a:latin typeface="メイリオ" panose="020B0604030504040204" pitchFamily="50" charset="-128"/>
                          <a:ea typeface="メイリオ" panose="020B0604030504040204" pitchFamily="50" charset="-128"/>
                          <a:hlinkClick r:id="rId5"/>
                        </a:rPr>
                        <a:t>Incubit</a:t>
                      </a:r>
                      <a:endPar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・リソース不足</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・精度不足（技術力不足）</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１．全く精度がでない（～</a:t>
                      </a:r>
                      <a:r>
                        <a:rPr lang="en-US" altLang="ja-JP" sz="1200" dirty="0" smtClean="0"/>
                        <a:t>69%</a:t>
                      </a:r>
                      <a:r>
                        <a:rPr lang="ja-JP" altLang="en-US" sz="1200" dirty="0" smtClean="0"/>
                        <a:t>）</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２．精度が低い（</a:t>
                      </a:r>
                      <a:r>
                        <a:rPr lang="en-US" altLang="ja-JP" sz="1200" dirty="0" smtClean="0"/>
                        <a:t>70%</a:t>
                      </a:r>
                      <a:r>
                        <a:rPr lang="ja-JP" altLang="en-US" sz="1200" dirty="0" smtClean="0"/>
                        <a:t>～</a:t>
                      </a:r>
                      <a:r>
                        <a:rPr lang="en-US" altLang="ja-JP" sz="1200" dirty="0" smtClean="0"/>
                        <a:t>89%</a:t>
                      </a:r>
                      <a:r>
                        <a:rPr lang="ja-JP" altLang="en-US" sz="1200" dirty="0" smtClean="0"/>
                        <a:t>）</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・技術に対する権利</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12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・リソース不足に対する対応策はないが、パートナー候補様の事前申告をお願いするとともに、適宜検討策を協議する。</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・精度の不足に関しては、協議の上、</a:t>
                      </a:r>
                      <a:r>
                        <a:rPr lang="ja-JP" altLang="en-US" sz="1200" b="1" u="sng" dirty="0" smtClean="0">
                          <a:solidFill>
                            <a:schemeClr val="tx2"/>
                          </a:solidFill>
                        </a:rPr>
                        <a:t>共同研究の早期終了</a:t>
                      </a:r>
                      <a:r>
                        <a:rPr lang="ja-JP" altLang="en-US" sz="1200" dirty="0" smtClean="0"/>
                        <a:t>を契約条件としていただくことをお願いする。</a:t>
                      </a:r>
                    </a:p>
                    <a:p>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ja-JP" altLang="en-US" sz="120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639278367"/>
                  </a:ext>
                </a:extLst>
              </a:tr>
            </a:tbl>
          </a:graphicData>
        </a:graphic>
      </p:graphicFrame>
    </p:spTree>
    <p:extLst>
      <p:ext uri="{BB962C8B-B14F-4D97-AF65-F5344CB8AC3E}">
        <p14:creationId xmlns:p14="http://schemas.microsoft.com/office/powerpoint/2010/main" val="331090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番号プレースホルダ 3"/>
          <p:cNvSpPr>
            <a:spLocks noGrp="1"/>
          </p:cNvSpPr>
          <p:nvPr>
            <p:ph type="sldNum" sz="quarter" idx="16"/>
          </p:nvPr>
        </p:nvSpPr>
        <p:spPr bwMode="auto">
          <a:xfrm>
            <a:off x="6880388" y="6592888"/>
            <a:ext cx="23114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9B05D618-407E-4C8D-8E9E-F2AB29DABF45}" type="slidenum">
              <a:rPr lang="ja-JP" altLang="en-US" smtClean="0">
                <a:solidFill>
                  <a:srgbClr val="000000"/>
                </a:solidFill>
                <a:latin typeface="メイリオ" panose="020B0604030504040204" pitchFamily="50" charset="-128"/>
                <a:ea typeface="メイリオ" panose="020B0604030504040204" pitchFamily="50" charset="-128"/>
              </a:rPr>
              <a:pPr/>
              <a:t>10</a:t>
            </a:fld>
            <a:endParaRPr lang="ja-JP" altLang="en-US" smtClean="0">
              <a:solidFill>
                <a:srgbClr val="000000"/>
              </a:solidFill>
              <a:latin typeface="メイリオ" panose="020B0604030504040204" pitchFamily="50" charset="-128"/>
              <a:ea typeface="メイリオ" panose="020B0604030504040204" pitchFamily="50" charset="-128"/>
            </a:endParaRPr>
          </a:p>
        </p:txBody>
      </p:sp>
      <p:sp>
        <p:nvSpPr>
          <p:cNvPr id="4" name="テキスト ボックス 2"/>
          <p:cNvSpPr txBox="1">
            <a:spLocks noChangeArrowheads="1"/>
          </p:cNvSpPr>
          <p:nvPr/>
        </p:nvSpPr>
        <p:spPr bwMode="auto">
          <a:xfrm>
            <a:off x="401638" y="169863"/>
            <a:ext cx="53703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 共同研究開発、組織編制</a:t>
            </a:r>
            <a:endParaRPr lang="ja-JP" altLang="en-US" sz="2800" b="1" dirty="0">
              <a:effectLst>
                <a:outerShdw blurRad="38100" dist="38100" dir="2700000" algn="tl">
                  <a:srgbClr val="000000">
                    <a:alpha val="43137"/>
                  </a:srgbClr>
                </a:outerShdw>
              </a:effectLst>
            </a:endParaRPr>
          </a:p>
        </p:txBody>
      </p:sp>
      <p:sp>
        <p:nvSpPr>
          <p:cNvPr id="5" name="円/楕円 42"/>
          <p:cNvSpPr>
            <a:spLocks noChangeAspect="1"/>
          </p:cNvSpPr>
          <p:nvPr/>
        </p:nvSpPr>
        <p:spPr>
          <a:xfrm>
            <a:off x="5395689" y="3249998"/>
            <a:ext cx="2124000" cy="2124000"/>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600" b="1" dirty="0" smtClean="0">
              <a:solidFill>
                <a:schemeClr val="accent2"/>
              </a:solidFill>
              <a:uFillTx/>
            </a:endParaRPr>
          </a:p>
        </p:txBody>
      </p:sp>
      <p:sp>
        <p:nvSpPr>
          <p:cNvPr id="6" name="円/楕円 43"/>
          <p:cNvSpPr>
            <a:spLocks noChangeAspect="1"/>
          </p:cNvSpPr>
          <p:nvPr/>
        </p:nvSpPr>
        <p:spPr>
          <a:xfrm>
            <a:off x="3412084" y="3322302"/>
            <a:ext cx="2124000" cy="2124000"/>
          </a:xfrm>
          <a:prstGeom prst="ellipse">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600" b="1" dirty="0" smtClean="0">
              <a:solidFill>
                <a:schemeClr val="accent2"/>
              </a:solidFill>
              <a:uFillTx/>
            </a:endParaRPr>
          </a:p>
        </p:txBody>
      </p:sp>
      <p:sp>
        <p:nvSpPr>
          <p:cNvPr id="7" name="円/楕円 44"/>
          <p:cNvSpPr>
            <a:spLocks noChangeAspect="1"/>
          </p:cNvSpPr>
          <p:nvPr/>
        </p:nvSpPr>
        <p:spPr>
          <a:xfrm>
            <a:off x="4375118" y="1637557"/>
            <a:ext cx="2124000" cy="2124000"/>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600" b="1" dirty="0" smtClean="0">
              <a:solidFill>
                <a:schemeClr val="accent2"/>
              </a:solidFill>
              <a:uFillTx/>
            </a:endParaRPr>
          </a:p>
        </p:txBody>
      </p:sp>
      <p:grpSp>
        <p:nvGrpSpPr>
          <p:cNvPr id="8" name="図形グループ 92"/>
          <p:cNvGrpSpPr/>
          <p:nvPr/>
        </p:nvGrpSpPr>
        <p:grpSpPr>
          <a:xfrm>
            <a:off x="6899547" y="3838578"/>
            <a:ext cx="279428" cy="381018"/>
            <a:chOff x="-1744394" y="3038624"/>
            <a:chExt cx="440599" cy="647111"/>
          </a:xfrm>
          <a:solidFill>
            <a:schemeClr val="accent6">
              <a:lumMod val="20000"/>
              <a:lumOff val="80000"/>
            </a:schemeClr>
          </a:solidFill>
        </p:grpSpPr>
        <p:sp>
          <p:nvSpPr>
            <p:cNvPr id="9" name="三角形 93"/>
            <p:cNvSpPr/>
            <p:nvPr/>
          </p:nvSpPr>
          <p:spPr>
            <a:xfrm>
              <a:off x="-1744394" y="3305908"/>
              <a:ext cx="440599" cy="379827"/>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sp>
          <p:nvSpPr>
            <p:cNvPr id="10" name="円/楕円 94"/>
            <p:cNvSpPr/>
            <p:nvPr/>
          </p:nvSpPr>
          <p:spPr>
            <a:xfrm>
              <a:off x="-1725827" y="3038624"/>
              <a:ext cx="407963" cy="40796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grpSp>
      <p:grpSp>
        <p:nvGrpSpPr>
          <p:cNvPr id="11" name="図形グループ 96"/>
          <p:cNvGrpSpPr/>
          <p:nvPr/>
        </p:nvGrpSpPr>
        <p:grpSpPr>
          <a:xfrm>
            <a:off x="5780468" y="3744331"/>
            <a:ext cx="279428" cy="381018"/>
            <a:chOff x="-1744394" y="3038624"/>
            <a:chExt cx="440599" cy="647111"/>
          </a:xfrm>
          <a:solidFill>
            <a:schemeClr val="accent6">
              <a:lumMod val="20000"/>
              <a:lumOff val="80000"/>
            </a:schemeClr>
          </a:solidFill>
        </p:grpSpPr>
        <p:sp>
          <p:nvSpPr>
            <p:cNvPr id="12" name="三角形 97"/>
            <p:cNvSpPr/>
            <p:nvPr/>
          </p:nvSpPr>
          <p:spPr>
            <a:xfrm>
              <a:off x="-1744394" y="3305908"/>
              <a:ext cx="440599" cy="379827"/>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sp>
          <p:nvSpPr>
            <p:cNvPr id="13" name="円/楕円 98"/>
            <p:cNvSpPr/>
            <p:nvPr/>
          </p:nvSpPr>
          <p:spPr>
            <a:xfrm>
              <a:off x="-1725827" y="3038624"/>
              <a:ext cx="407963" cy="40796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grpSp>
      <p:sp>
        <p:nvSpPr>
          <p:cNvPr id="14" name="テキスト ボックス 13"/>
          <p:cNvSpPr txBox="1"/>
          <p:nvPr/>
        </p:nvSpPr>
        <p:spPr>
          <a:xfrm flipH="1">
            <a:off x="5321774" y="4138933"/>
            <a:ext cx="1199685" cy="253916"/>
          </a:xfrm>
          <a:prstGeom prst="rect">
            <a:avLst/>
          </a:prstGeom>
          <a:noFill/>
        </p:spPr>
        <p:txBody>
          <a:bodyPr wrap="square" rtlCol="0">
            <a:spAutoFit/>
          </a:bodyPr>
          <a:lstStyle/>
          <a:p>
            <a:pPr algn="ctr"/>
            <a:r>
              <a:rPr kumimoji="1" lang="en-US" altLang="ja-JP" sz="1050" dirty="0" smtClean="0"/>
              <a:t>PM</a:t>
            </a:r>
            <a:endParaRPr kumimoji="1" lang="ja-JP" altLang="en-US" sz="1050" dirty="0"/>
          </a:p>
        </p:txBody>
      </p:sp>
      <p:grpSp>
        <p:nvGrpSpPr>
          <p:cNvPr id="15" name="図形グループ 100"/>
          <p:cNvGrpSpPr/>
          <p:nvPr/>
        </p:nvGrpSpPr>
        <p:grpSpPr>
          <a:xfrm>
            <a:off x="6184829" y="4412609"/>
            <a:ext cx="279428" cy="381018"/>
            <a:chOff x="-1744394" y="3038624"/>
            <a:chExt cx="440599" cy="647111"/>
          </a:xfrm>
          <a:solidFill>
            <a:schemeClr val="accent6">
              <a:lumMod val="20000"/>
              <a:lumOff val="80000"/>
            </a:schemeClr>
          </a:solidFill>
        </p:grpSpPr>
        <p:sp>
          <p:nvSpPr>
            <p:cNvPr id="16" name="三角形 101"/>
            <p:cNvSpPr/>
            <p:nvPr/>
          </p:nvSpPr>
          <p:spPr>
            <a:xfrm>
              <a:off x="-1744394" y="3305908"/>
              <a:ext cx="440599" cy="379827"/>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sp>
          <p:nvSpPr>
            <p:cNvPr id="17" name="円/楕円 102"/>
            <p:cNvSpPr/>
            <p:nvPr/>
          </p:nvSpPr>
          <p:spPr>
            <a:xfrm>
              <a:off x="-1725827" y="3038624"/>
              <a:ext cx="407963" cy="40796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grpSp>
      <p:sp>
        <p:nvSpPr>
          <p:cNvPr id="18" name="テキスト ボックス 17"/>
          <p:cNvSpPr txBox="1"/>
          <p:nvPr/>
        </p:nvSpPr>
        <p:spPr>
          <a:xfrm flipH="1">
            <a:off x="5727610" y="4882451"/>
            <a:ext cx="1199685" cy="415498"/>
          </a:xfrm>
          <a:prstGeom prst="rect">
            <a:avLst/>
          </a:prstGeom>
          <a:noFill/>
        </p:spPr>
        <p:txBody>
          <a:bodyPr wrap="square" rtlCol="0">
            <a:spAutoFit/>
          </a:bodyPr>
          <a:lstStyle/>
          <a:p>
            <a:pPr algn="ctr"/>
            <a:r>
              <a:rPr kumimoji="1" lang="ja-JP" altLang="en-US" sz="1050" dirty="0" smtClean="0"/>
              <a:t>テクニカル</a:t>
            </a:r>
            <a:endParaRPr kumimoji="1" lang="en-US" altLang="ja-JP" sz="1050" dirty="0" smtClean="0"/>
          </a:p>
          <a:p>
            <a:pPr algn="ctr"/>
            <a:r>
              <a:rPr lang="ja-JP" altLang="en-US" sz="1050" dirty="0" smtClean="0"/>
              <a:t>リード</a:t>
            </a:r>
            <a:endParaRPr kumimoji="1" lang="ja-JP" altLang="en-US" sz="1050" dirty="0"/>
          </a:p>
        </p:txBody>
      </p:sp>
      <p:sp>
        <p:nvSpPr>
          <p:cNvPr id="19" name="テキスト ボックス 18"/>
          <p:cNvSpPr txBox="1"/>
          <p:nvPr/>
        </p:nvSpPr>
        <p:spPr>
          <a:xfrm flipH="1">
            <a:off x="6449211" y="4223277"/>
            <a:ext cx="1199685" cy="253916"/>
          </a:xfrm>
          <a:prstGeom prst="rect">
            <a:avLst/>
          </a:prstGeom>
          <a:noFill/>
        </p:spPr>
        <p:txBody>
          <a:bodyPr wrap="square" rtlCol="0">
            <a:spAutoFit/>
          </a:bodyPr>
          <a:lstStyle/>
          <a:p>
            <a:pPr algn="ctr"/>
            <a:r>
              <a:rPr kumimoji="1" lang="en-US" altLang="ja-JP" sz="1050" dirty="0" smtClean="0"/>
              <a:t>AI</a:t>
            </a:r>
            <a:r>
              <a:rPr kumimoji="1" lang="ja-JP" altLang="en-US" sz="1050" dirty="0" smtClean="0"/>
              <a:t>エンジニア</a:t>
            </a:r>
            <a:endParaRPr kumimoji="1" lang="ja-JP" altLang="en-US" sz="1050" dirty="0"/>
          </a:p>
        </p:txBody>
      </p:sp>
      <p:sp>
        <p:nvSpPr>
          <p:cNvPr id="20" name="正方形/長方形 19"/>
          <p:cNvSpPr/>
          <p:nvPr/>
        </p:nvSpPr>
        <p:spPr>
          <a:xfrm>
            <a:off x="6838346" y="3120114"/>
            <a:ext cx="1084736" cy="487945"/>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r>
              <a:rPr lang="ja-JP" altLang="en-US" sz="1050" b="1" dirty="0" smtClean="0">
                <a:solidFill>
                  <a:schemeClr val="accent6"/>
                </a:solidFill>
              </a:rPr>
              <a:t>協業企業</a:t>
            </a:r>
            <a:endParaRPr lang="en-US" altLang="ja-JP" sz="1050" b="1" dirty="0" smtClean="0">
              <a:solidFill>
                <a:schemeClr val="accent6"/>
              </a:solidFill>
            </a:endParaRPr>
          </a:p>
          <a:p>
            <a:pPr marL="0" algn="ctr"/>
            <a:r>
              <a:rPr kumimoji="1" lang="ja-JP" altLang="en-US" sz="1050" b="1" dirty="0" smtClean="0">
                <a:solidFill>
                  <a:schemeClr val="accent6"/>
                </a:solidFill>
                <a:uFillTx/>
              </a:rPr>
              <a:t>チーム</a:t>
            </a:r>
          </a:p>
        </p:txBody>
      </p:sp>
      <p:sp>
        <p:nvSpPr>
          <p:cNvPr id="21" name="正方形/長方形 20"/>
          <p:cNvSpPr/>
          <p:nvPr/>
        </p:nvSpPr>
        <p:spPr>
          <a:xfrm>
            <a:off x="3660133" y="1596418"/>
            <a:ext cx="1084736" cy="48794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accent2"/>
                </a:solidFill>
              </a:rPr>
              <a:t>AI</a:t>
            </a:r>
            <a:r>
              <a:rPr lang="ja-JP" altLang="en-US" sz="1050" b="1" dirty="0" smtClean="0">
                <a:solidFill>
                  <a:schemeClr val="accent2"/>
                </a:solidFill>
              </a:rPr>
              <a:t>ビジネス</a:t>
            </a:r>
            <a:endParaRPr lang="en-US" altLang="ja-JP" sz="1050" b="1" dirty="0" smtClean="0">
              <a:solidFill>
                <a:schemeClr val="accent2"/>
              </a:solidFill>
            </a:endParaRPr>
          </a:p>
          <a:p>
            <a:pPr algn="ctr"/>
            <a:r>
              <a:rPr lang="ja-JP" altLang="en-US" sz="1050" b="1" dirty="0" smtClean="0">
                <a:solidFill>
                  <a:schemeClr val="accent2"/>
                </a:solidFill>
              </a:rPr>
              <a:t>推進室</a:t>
            </a:r>
            <a:endParaRPr kumimoji="1" lang="ja-JP" altLang="en-US" sz="1050" b="1" dirty="0" smtClean="0">
              <a:solidFill>
                <a:schemeClr val="accent2"/>
              </a:solidFill>
              <a:uFillTx/>
            </a:endParaRPr>
          </a:p>
        </p:txBody>
      </p:sp>
      <p:grpSp>
        <p:nvGrpSpPr>
          <p:cNvPr id="22" name="図形グループ 119"/>
          <p:cNvGrpSpPr/>
          <p:nvPr/>
        </p:nvGrpSpPr>
        <p:grpSpPr>
          <a:xfrm>
            <a:off x="5252180" y="1846697"/>
            <a:ext cx="279428" cy="381018"/>
            <a:chOff x="-1744394" y="3038624"/>
            <a:chExt cx="440599" cy="647111"/>
          </a:xfrm>
          <a:solidFill>
            <a:schemeClr val="accent2">
              <a:lumMod val="20000"/>
              <a:lumOff val="80000"/>
            </a:schemeClr>
          </a:solidFill>
        </p:grpSpPr>
        <p:sp>
          <p:nvSpPr>
            <p:cNvPr id="23" name="三角形 120"/>
            <p:cNvSpPr/>
            <p:nvPr/>
          </p:nvSpPr>
          <p:spPr>
            <a:xfrm>
              <a:off x="-1744394" y="3305908"/>
              <a:ext cx="440599" cy="379827"/>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sp>
          <p:nvSpPr>
            <p:cNvPr id="24" name="円/楕円 121"/>
            <p:cNvSpPr/>
            <p:nvPr/>
          </p:nvSpPr>
          <p:spPr>
            <a:xfrm>
              <a:off x="-1725827" y="3038624"/>
              <a:ext cx="407963" cy="407963"/>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grpSp>
      <p:sp>
        <p:nvSpPr>
          <p:cNvPr id="25" name="テキスト ボックス 24"/>
          <p:cNvSpPr txBox="1"/>
          <p:nvPr/>
        </p:nvSpPr>
        <p:spPr>
          <a:xfrm flipH="1">
            <a:off x="4835905" y="2289243"/>
            <a:ext cx="1199685" cy="415498"/>
          </a:xfrm>
          <a:prstGeom prst="rect">
            <a:avLst/>
          </a:prstGeom>
          <a:noFill/>
        </p:spPr>
        <p:txBody>
          <a:bodyPr wrap="square" rtlCol="0">
            <a:spAutoFit/>
          </a:bodyPr>
          <a:lstStyle/>
          <a:p>
            <a:pPr algn="ctr"/>
            <a:r>
              <a:rPr lang="en-US" altLang="ja-JP" sz="1050" dirty="0"/>
              <a:t>AI</a:t>
            </a:r>
            <a:r>
              <a:rPr lang="ja-JP" altLang="en-US" sz="1050" dirty="0" smtClean="0"/>
              <a:t>ビジネス</a:t>
            </a:r>
            <a:endParaRPr lang="en-US" altLang="ja-JP" sz="1050" dirty="0" smtClean="0"/>
          </a:p>
          <a:p>
            <a:pPr algn="ctr"/>
            <a:r>
              <a:rPr lang="ja-JP" altLang="en-US" sz="1050" dirty="0" smtClean="0"/>
              <a:t>推進メンバー</a:t>
            </a:r>
            <a:endParaRPr kumimoji="1" lang="ja-JP" altLang="en-US" sz="1050" dirty="0"/>
          </a:p>
        </p:txBody>
      </p:sp>
      <p:grpSp>
        <p:nvGrpSpPr>
          <p:cNvPr id="26" name="図形グループ 33"/>
          <p:cNvGrpSpPr/>
          <p:nvPr/>
        </p:nvGrpSpPr>
        <p:grpSpPr>
          <a:xfrm>
            <a:off x="4744102" y="3762567"/>
            <a:ext cx="279428" cy="381018"/>
            <a:chOff x="-1744394" y="3038624"/>
            <a:chExt cx="440599" cy="647111"/>
          </a:xfrm>
          <a:solidFill>
            <a:schemeClr val="accent5">
              <a:lumMod val="20000"/>
              <a:lumOff val="80000"/>
            </a:schemeClr>
          </a:solidFill>
        </p:grpSpPr>
        <p:sp>
          <p:nvSpPr>
            <p:cNvPr id="27" name="三角形 34"/>
            <p:cNvSpPr/>
            <p:nvPr/>
          </p:nvSpPr>
          <p:spPr>
            <a:xfrm>
              <a:off x="-1744394" y="3305908"/>
              <a:ext cx="440599" cy="379827"/>
            </a:xfrm>
            <a:prstGeom prst="triangle">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sp>
          <p:nvSpPr>
            <p:cNvPr id="28" name="円/楕円 35"/>
            <p:cNvSpPr/>
            <p:nvPr/>
          </p:nvSpPr>
          <p:spPr>
            <a:xfrm>
              <a:off x="-1725827" y="3038624"/>
              <a:ext cx="407963" cy="407963"/>
            </a:xfrm>
            <a:prstGeom prst="ellipse">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grpSp>
      <p:sp>
        <p:nvSpPr>
          <p:cNvPr id="29" name="テキスト ボックス 28"/>
          <p:cNvSpPr txBox="1"/>
          <p:nvPr/>
        </p:nvSpPr>
        <p:spPr>
          <a:xfrm flipH="1">
            <a:off x="4503774" y="4150345"/>
            <a:ext cx="768746" cy="415498"/>
          </a:xfrm>
          <a:prstGeom prst="rect">
            <a:avLst/>
          </a:prstGeom>
          <a:noFill/>
        </p:spPr>
        <p:txBody>
          <a:bodyPr wrap="square" rtlCol="0">
            <a:spAutoFit/>
          </a:bodyPr>
          <a:lstStyle/>
          <a:p>
            <a:pPr algn="ctr"/>
            <a:r>
              <a:rPr lang="ja-JP" altLang="en-US" sz="1050" dirty="0"/>
              <a:t>島谷</a:t>
            </a:r>
            <a:endParaRPr kumimoji="1" lang="en-US" altLang="ja-JP" sz="1050" dirty="0" smtClean="0"/>
          </a:p>
          <a:p>
            <a:pPr algn="ctr"/>
            <a:r>
              <a:rPr lang="ja-JP" altLang="en-US" sz="1050" dirty="0" smtClean="0"/>
              <a:t>（リーダ）</a:t>
            </a:r>
            <a:endParaRPr kumimoji="1" lang="ja-JP" altLang="en-US" sz="1050" dirty="0"/>
          </a:p>
        </p:txBody>
      </p:sp>
      <p:sp>
        <p:nvSpPr>
          <p:cNvPr id="30" name="正方形/長方形 29"/>
          <p:cNvSpPr/>
          <p:nvPr/>
        </p:nvSpPr>
        <p:spPr>
          <a:xfrm>
            <a:off x="2866757" y="3120113"/>
            <a:ext cx="1084736" cy="487945"/>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r>
              <a:rPr lang="ja-JP" altLang="en-US" sz="1050" b="1" dirty="0">
                <a:solidFill>
                  <a:schemeClr val="accent5"/>
                </a:solidFill>
              </a:rPr>
              <a:t>開発</a:t>
            </a:r>
            <a:r>
              <a:rPr kumimoji="1" lang="ja-JP" altLang="en-US" sz="1050" b="1" dirty="0" smtClean="0">
                <a:solidFill>
                  <a:schemeClr val="accent5"/>
                </a:solidFill>
                <a:uFillTx/>
              </a:rPr>
              <a:t>チーム</a:t>
            </a:r>
          </a:p>
        </p:txBody>
      </p:sp>
      <p:grpSp>
        <p:nvGrpSpPr>
          <p:cNvPr id="31" name="図形グループ 45"/>
          <p:cNvGrpSpPr/>
          <p:nvPr/>
        </p:nvGrpSpPr>
        <p:grpSpPr>
          <a:xfrm>
            <a:off x="5293124" y="2903401"/>
            <a:ext cx="279428" cy="381018"/>
            <a:chOff x="-1744394" y="3038624"/>
            <a:chExt cx="440599" cy="647111"/>
          </a:xfrm>
          <a:solidFill>
            <a:schemeClr val="accent2">
              <a:lumMod val="20000"/>
              <a:lumOff val="80000"/>
            </a:schemeClr>
          </a:solidFill>
        </p:grpSpPr>
        <p:sp>
          <p:nvSpPr>
            <p:cNvPr id="32" name="三角形 46"/>
            <p:cNvSpPr/>
            <p:nvPr/>
          </p:nvSpPr>
          <p:spPr>
            <a:xfrm>
              <a:off x="-1744394" y="3305908"/>
              <a:ext cx="440599" cy="379827"/>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sp>
          <p:nvSpPr>
            <p:cNvPr id="33" name="円/楕円 47"/>
            <p:cNvSpPr/>
            <p:nvPr/>
          </p:nvSpPr>
          <p:spPr>
            <a:xfrm>
              <a:off x="-1725827" y="3038624"/>
              <a:ext cx="407963" cy="407963"/>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grpSp>
      <p:sp>
        <p:nvSpPr>
          <p:cNvPr id="34" name="テキスト ボックス 33"/>
          <p:cNvSpPr txBox="1"/>
          <p:nvPr/>
        </p:nvSpPr>
        <p:spPr>
          <a:xfrm flipH="1">
            <a:off x="4835905" y="3282801"/>
            <a:ext cx="1199685" cy="253916"/>
          </a:xfrm>
          <a:prstGeom prst="rect">
            <a:avLst/>
          </a:prstGeom>
          <a:noFill/>
        </p:spPr>
        <p:txBody>
          <a:bodyPr wrap="square" rtlCol="0">
            <a:spAutoFit/>
          </a:bodyPr>
          <a:lstStyle/>
          <a:p>
            <a:pPr algn="ctr"/>
            <a:r>
              <a:rPr lang="ja-JP" altLang="en-US" sz="1050" dirty="0"/>
              <a:t>綿貫</a:t>
            </a:r>
            <a:endParaRPr kumimoji="1" lang="ja-JP" altLang="en-US" sz="1050" dirty="0"/>
          </a:p>
        </p:txBody>
      </p:sp>
      <p:grpSp>
        <p:nvGrpSpPr>
          <p:cNvPr id="35" name="図形グループ 49"/>
          <p:cNvGrpSpPr/>
          <p:nvPr/>
        </p:nvGrpSpPr>
        <p:grpSpPr>
          <a:xfrm>
            <a:off x="3709903" y="3928875"/>
            <a:ext cx="279428" cy="381018"/>
            <a:chOff x="-1744394" y="3038624"/>
            <a:chExt cx="440599" cy="647111"/>
          </a:xfrm>
          <a:solidFill>
            <a:schemeClr val="accent5">
              <a:lumMod val="20000"/>
              <a:lumOff val="80000"/>
            </a:schemeClr>
          </a:solidFill>
        </p:grpSpPr>
        <p:sp>
          <p:nvSpPr>
            <p:cNvPr id="36" name="三角形 50"/>
            <p:cNvSpPr/>
            <p:nvPr/>
          </p:nvSpPr>
          <p:spPr>
            <a:xfrm>
              <a:off x="-1744394" y="3305908"/>
              <a:ext cx="440599" cy="379827"/>
            </a:xfrm>
            <a:prstGeom prst="triangle">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sp>
          <p:nvSpPr>
            <p:cNvPr id="37" name="円/楕円 51"/>
            <p:cNvSpPr/>
            <p:nvPr/>
          </p:nvSpPr>
          <p:spPr>
            <a:xfrm>
              <a:off x="-1725827" y="3038624"/>
              <a:ext cx="407963" cy="407963"/>
            </a:xfrm>
            <a:prstGeom prst="ellipse">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grpSp>
      <p:sp>
        <p:nvSpPr>
          <p:cNvPr id="38" name="テキスト ボックス 37"/>
          <p:cNvSpPr txBox="1"/>
          <p:nvPr/>
        </p:nvSpPr>
        <p:spPr>
          <a:xfrm flipH="1">
            <a:off x="3611020" y="4322491"/>
            <a:ext cx="490803" cy="253916"/>
          </a:xfrm>
          <a:prstGeom prst="rect">
            <a:avLst/>
          </a:prstGeom>
          <a:noFill/>
        </p:spPr>
        <p:txBody>
          <a:bodyPr wrap="square" rtlCol="0">
            <a:spAutoFit/>
          </a:bodyPr>
          <a:lstStyle/>
          <a:p>
            <a:pPr algn="ctr"/>
            <a:r>
              <a:rPr lang="ja-JP" altLang="en-US" sz="1050" dirty="0"/>
              <a:t>大島</a:t>
            </a:r>
            <a:endParaRPr kumimoji="1" lang="en-US" altLang="ja-JP" sz="1050" dirty="0" smtClean="0"/>
          </a:p>
        </p:txBody>
      </p:sp>
      <p:grpSp>
        <p:nvGrpSpPr>
          <p:cNvPr id="39" name="図形グループ 53"/>
          <p:cNvGrpSpPr/>
          <p:nvPr/>
        </p:nvGrpSpPr>
        <p:grpSpPr>
          <a:xfrm>
            <a:off x="4052554" y="4617123"/>
            <a:ext cx="279428" cy="381018"/>
            <a:chOff x="-1744394" y="3038624"/>
            <a:chExt cx="440599" cy="647111"/>
          </a:xfrm>
          <a:solidFill>
            <a:schemeClr val="accent5">
              <a:lumMod val="20000"/>
              <a:lumOff val="80000"/>
            </a:schemeClr>
          </a:solidFill>
        </p:grpSpPr>
        <p:sp>
          <p:nvSpPr>
            <p:cNvPr id="40" name="三角形 54"/>
            <p:cNvSpPr/>
            <p:nvPr/>
          </p:nvSpPr>
          <p:spPr>
            <a:xfrm>
              <a:off x="-1744394" y="3305908"/>
              <a:ext cx="440599" cy="379827"/>
            </a:xfrm>
            <a:prstGeom prst="triangle">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sp>
          <p:nvSpPr>
            <p:cNvPr id="41" name="円/楕円 55"/>
            <p:cNvSpPr/>
            <p:nvPr/>
          </p:nvSpPr>
          <p:spPr>
            <a:xfrm>
              <a:off x="-1725827" y="3038624"/>
              <a:ext cx="407963" cy="407963"/>
            </a:xfrm>
            <a:prstGeom prst="ellipse">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grpSp>
      <p:sp>
        <p:nvSpPr>
          <p:cNvPr id="42" name="テキスト ボックス 41"/>
          <p:cNvSpPr txBox="1"/>
          <p:nvPr/>
        </p:nvSpPr>
        <p:spPr>
          <a:xfrm flipH="1">
            <a:off x="3962353" y="5011725"/>
            <a:ext cx="454262" cy="263360"/>
          </a:xfrm>
          <a:prstGeom prst="rect">
            <a:avLst/>
          </a:prstGeom>
          <a:noFill/>
        </p:spPr>
        <p:txBody>
          <a:bodyPr wrap="square" rtlCol="0">
            <a:spAutoFit/>
          </a:bodyPr>
          <a:lstStyle/>
          <a:p>
            <a:pPr algn="ctr"/>
            <a:r>
              <a:rPr lang="ja-JP" altLang="en-US" sz="1050" dirty="0"/>
              <a:t>福沢</a:t>
            </a:r>
            <a:endParaRPr kumimoji="1" lang="en-US" altLang="ja-JP" sz="1050" dirty="0" smtClean="0"/>
          </a:p>
        </p:txBody>
      </p:sp>
      <p:sp>
        <p:nvSpPr>
          <p:cNvPr id="43" name="線吹き出し 1 (枠付き) 42"/>
          <p:cNvSpPr/>
          <p:nvPr/>
        </p:nvSpPr>
        <p:spPr>
          <a:xfrm>
            <a:off x="873456" y="1608546"/>
            <a:ext cx="2543289" cy="974004"/>
          </a:xfrm>
          <a:prstGeom prst="borderCallout1">
            <a:avLst>
              <a:gd name="adj1" fmla="val 48596"/>
              <a:gd name="adj2" fmla="val 99470"/>
              <a:gd name="adj3" fmla="val 221823"/>
              <a:gd name="adj4" fmla="val 178864"/>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400" b="1" dirty="0">
                <a:solidFill>
                  <a:schemeClr val="tx1"/>
                </a:solidFill>
              </a:rPr>
              <a:t>【</a:t>
            </a:r>
            <a:r>
              <a:rPr kumimoji="1" lang="ja-JP" altLang="en-US" sz="1400" b="1" dirty="0" smtClean="0">
                <a:solidFill>
                  <a:schemeClr val="tx1"/>
                </a:solidFill>
                <a:uFillTx/>
              </a:rPr>
              <a:t>方針</a:t>
            </a:r>
            <a:r>
              <a:rPr kumimoji="1" lang="en-US" altLang="ja-JP" sz="1400" b="1" dirty="0" smtClean="0">
                <a:solidFill>
                  <a:schemeClr val="tx1"/>
                </a:solidFill>
                <a:uFillTx/>
              </a:rPr>
              <a:t>MTG</a:t>
            </a:r>
            <a:r>
              <a:rPr lang="en-US" altLang="ja-JP" sz="1400" b="1" dirty="0">
                <a:solidFill>
                  <a:schemeClr val="tx1"/>
                </a:solidFill>
              </a:rPr>
              <a:t>】</a:t>
            </a:r>
            <a:endParaRPr kumimoji="1" lang="en-US" altLang="ja-JP" sz="1400" b="1" dirty="0" smtClean="0">
              <a:solidFill>
                <a:schemeClr val="tx1"/>
              </a:solidFill>
              <a:uFillTx/>
            </a:endParaRPr>
          </a:p>
          <a:p>
            <a:pPr marL="0"/>
            <a:r>
              <a:rPr kumimoji="1" lang="en-US" altLang="ja-JP" sz="1400" dirty="0" smtClean="0">
                <a:solidFill>
                  <a:schemeClr val="tx1"/>
                </a:solidFill>
                <a:uFillTx/>
              </a:rPr>
              <a:t>3</a:t>
            </a:r>
            <a:r>
              <a:rPr kumimoji="1" lang="ja-JP" altLang="en-US" sz="1400" dirty="0" smtClean="0">
                <a:solidFill>
                  <a:schemeClr val="tx1"/>
                </a:solidFill>
                <a:uFillTx/>
              </a:rPr>
              <a:t>チームにて、</a:t>
            </a:r>
            <a:r>
              <a:rPr lang="en-US" altLang="ja-JP" sz="1400" dirty="0" smtClean="0">
                <a:solidFill>
                  <a:schemeClr val="tx1"/>
                </a:solidFill>
              </a:rPr>
              <a:t>R&amp;D</a:t>
            </a:r>
            <a:r>
              <a:rPr lang="ja-JP" altLang="en-US" sz="1400" dirty="0" smtClean="0">
                <a:solidFill>
                  <a:schemeClr val="tx1"/>
                </a:solidFill>
              </a:rPr>
              <a:t>方針</a:t>
            </a:r>
            <a:r>
              <a:rPr lang="en-US" altLang="ja-JP" sz="1400" dirty="0" smtClean="0">
                <a:solidFill>
                  <a:schemeClr val="tx1"/>
                </a:solidFill>
              </a:rPr>
              <a:t>/</a:t>
            </a:r>
            <a:r>
              <a:rPr lang="ja-JP" altLang="en-US" sz="1400" dirty="0" smtClean="0">
                <a:solidFill>
                  <a:schemeClr val="tx1"/>
                </a:solidFill>
              </a:rPr>
              <a:t>分担の協議と決定を行う。</a:t>
            </a:r>
            <a:endParaRPr lang="en-US" altLang="ja-JP" sz="1400" dirty="0" smtClean="0">
              <a:solidFill>
                <a:schemeClr val="tx1"/>
              </a:solidFill>
            </a:endParaRPr>
          </a:p>
          <a:p>
            <a:pPr marL="0"/>
            <a:r>
              <a:rPr kumimoji="1" lang="ja-JP" altLang="en-US" sz="1400" dirty="0" smtClean="0">
                <a:solidFill>
                  <a:schemeClr val="tx1"/>
                </a:solidFill>
                <a:uFillTx/>
              </a:rPr>
              <a:t>（</a:t>
            </a:r>
            <a:r>
              <a:rPr lang="ja-JP" altLang="en-US" sz="1400" dirty="0" smtClean="0">
                <a:solidFill>
                  <a:schemeClr val="tx1"/>
                </a:solidFill>
              </a:rPr>
              <a:t>協業企業様</a:t>
            </a:r>
            <a:r>
              <a:rPr lang="ja-JP" altLang="en-US" sz="1400" dirty="0">
                <a:solidFill>
                  <a:schemeClr val="tx1"/>
                </a:solidFill>
              </a:rPr>
              <a:t>で</a:t>
            </a:r>
            <a:r>
              <a:rPr kumimoji="1" lang="ja-JP" altLang="en-US" sz="1400" dirty="0" smtClean="0">
                <a:solidFill>
                  <a:schemeClr val="tx1"/>
                </a:solidFill>
                <a:uFillTx/>
              </a:rPr>
              <a:t>、</a:t>
            </a:r>
            <a:r>
              <a:rPr lang="en-US" altLang="ja-JP" sz="1400" dirty="0" smtClean="0">
                <a:solidFill>
                  <a:schemeClr val="tx1"/>
                </a:solidFill>
              </a:rPr>
              <a:t>PM</a:t>
            </a:r>
            <a:r>
              <a:rPr lang="ja-JP" altLang="en-US" sz="1400" dirty="0" smtClean="0">
                <a:solidFill>
                  <a:schemeClr val="tx1"/>
                </a:solidFill>
              </a:rPr>
              <a:t>対応可能</a:t>
            </a:r>
            <a:r>
              <a:rPr kumimoji="1" lang="ja-JP" altLang="en-US" sz="1400" dirty="0" smtClean="0">
                <a:solidFill>
                  <a:schemeClr val="tx1"/>
                </a:solidFill>
                <a:uFillTx/>
              </a:rPr>
              <a:t>）</a:t>
            </a:r>
            <a:endParaRPr kumimoji="1" lang="en-US" altLang="ja-JP" sz="1400" dirty="0" smtClean="0">
              <a:solidFill>
                <a:schemeClr val="tx1"/>
              </a:solidFill>
              <a:uFillTx/>
            </a:endParaRPr>
          </a:p>
        </p:txBody>
      </p:sp>
      <p:cxnSp>
        <p:nvCxnSpPr>
          <p:cNvPr id="44" name="直線矢印コネクタ 43"/>
          <p:cNvCxnSpPr/>
          <p:nvPr/>
        </p:nvCxnSpPr>
        <p:spPr>
          <a:xfrm flipH="1">
            <a:off x="5218309" y="3988589"/>
            <a:ext cx="397869" cy="9"/>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089863" y="4611873"/>
            <a:ext cx="792000"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線吹き出し 1 (枠付き) 45"/>
          <p:cNvSpPr/>
          <p:nvPr/>
        </p:nvSpPr>
        <p:spPr>
          <a:xfrm>
            <a:off x="7026351" y="1570092"/>
            <a:ext cx="2574849" cy="1186931"/>
          </a:xfrm>
          <a:prstGeom prst="borderCallout1">
            <a:avLst>
              <a:gd name="adj1" fmla="val 57862"/>
              <a:gd name="adj2" fmla="val -313"/>
              <a:gd name="adj3" fmla="val 253163"/>
              <a:gd name="adj4" fmla="val -63048"/>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smtClean="0">
                <a:solidFill>
                  <a:schemeClr val="tx1"/>
                </a:solidFill>
              </a:rPr>
              <a:t>【</a:t>
            </a:r>
            <a:r>
              <a:rPr lang="ja-JP" altLang="en-US" sz="1400" b="1" dirty="0" smtClean="0">
                <a:solidFill>
                  <a:schemeClr val="tx1"/>
                </a:solidFill>
              </a:rPr>
              <a:t>技術</a:t>
            </a:r>
            <a:r>
              <a:rPr kumimoji="1" lang="en-US" altLang="ja-JP" sz="1400" b="1" dirty="0" smtClean="0">
                <a:solidFill>
                  <a:schemeClr val="tx1"/>
                </a:solidFill>
                <a:uFillTx/>
              </a:rPr>
              <a:t>MTG</a:t>
            </a:r>
            <a:r>
              <a:rPr lang="en-US" altLang="ja-JP" sz="1400" b="1" dirty="0">
                <a:solidFill>
                  <a:schemeClr val="tx1"/>
                </a:solidFill>
              </a:rPr>
              <a:t>】</a:t>
            </a:r>
            <a:endParaRPr kumimoji="1" lang="en-US" altLang="ja-JP" sz="1400" b="1" dirty="0" smtClean="0">
              <a:solidFill>
                <a:schemeClr val="tx1"/>
              </a:solidFill>
              <a:uFillTx/>
            </a:endParaRPr>
          </a:p>
          <a:p>
            <a:pPr marL="0"/>
            <a:r>
              <a:rPr lang="en-US" altLang="ja-JP" sz="1400" dirty="0" smtClean="0">
                <a:solidFill>
                  <a:schemeClr val="tx1"/>
                </a:solidFill>
              </a:rPr>
              <a:t>R&amp;D</a:t>
            </a:r>
            <a:r>
              <a:rPr lang="ja-JP" altLang="en-US" sz="1400" dirty="0" smtClean="0">
                <a:solidFill>
                  <a:schemeClr val="tx1"/>
                </a:solidFill>
              </a:rPr>
              <a:t>の進捗や技術情報のシェアを行う。</a:t>
            </a:r>
            <a:endParaRPr lang="en-US" altLang="ja-JP" sz="1400" dirty="0" smtClean="0">
              <a:solidFill>
                <a:schemeClr val="tx1"/>
              </a:solidFill>
            </a:endParaRPr>
          </a:p>
          <a:p>
            <a:pPr marL="0"/>
            <a:r>
              <a:rPr kumimoji="1" lang="ja-JP" altLang="en-US" sz="1400" dirty="0" smtClean="0">
                <a:solidFill>
                  <a:schemeClr val="tx1"/>
                </a:solidFill>
                <a:uFillTx/>
              </a:rPr>
              <a:t>（</a:t>
            </a:r>
            <a:r>
              <a:rPr lang="ja-JP" altLang="en-US" sz="1400" dirty="0" smtClean="0">
                <a:solidFill>
                  <a:schemeClr val="tx1"/>
                </a:solidFill>
              </a:rPr>
              <a:t>協業企業様</a:t>
            </a:r>
            <a:r>
              <a:rPr lang="ja-JP" altLang="en-US" sz="1400" dirty="0">
                <a:solidFill>
                  <a:schemeClr val="tx1"/>
                </a:solidFill>
              </a:rPr>
              <a:t>で</a:t>
            </a:r>
            <a:r>
              <a:rPr kumimoji="1" lang="ja-JP" altLang="en-US" sz="1400" dirty="0" smtClean="0">
                <a:solidFill>
                  <a:schemeClr val="tx1"/>
                </a:solidFill>
                <a:uFillTx/>
              </a:rPr>
              <a:t>、</a:t>
            </a:r>
            <a:r>
              <a:rPr lang="en-US" altLang="ja-JP" sz="1400" dirty="0" smtClean="0">
                <a:solidFill>
                  <a:schemeClr val="tx1"/>
                </a:solidFill>
              </a:rPr>
              <a:t>PM</a:t>
            </a:r>
            <a:r>
              <a:rPr lang="ja-JP" altLang="en-US" sz="1400" dirty="0" smtClean="0">
                <a:solidFill>
                  <a:schemeClr val="tx1"/>
                </a:solidFill>
              </a:rPr>
              <a:t>対応可能</a:t>
            </a:r>
            <a:r>
              <a:rPr kumimoji="1" lang="ja-JP" altLang="en-US" sz="1400" dirty="0" smtClean="0">
                <a:solidFill>
                  <a:schemeClr val="tx1"/>
                </a:solidFill>
                <a:uFillTx/>
              </a:rPr>
              <a:t>）</a:t>
            </a:r>
            <a:endParaRPr kumimoji="1" lang="en-US" altLang="ja-JP" sz="1400" dirty="0" smtClean="0">
              <a:solidFill>
                <a:schemeClr val="tx1"/>
              </a:solidFill>
              <a:uFillTx/>
            </a:endParaRPr>
          </a:p>
        </p:txBody>
      </p:sp>
      <p:cxnSp>
        <p:nvCxnSpPr>
          <p:cNvPr id="47" name="直線矢印コネクタ 46"/>
          <p:cNvCxnSpPr/>
          <p:nvPr/>
        </p:nvCxnSpPr>
        <p:spPr>
          <a:xfrm flipH="1" flipV="1">
            <a:off x="5578788" y="3488293"/>
            <a:ext cx="191484" cy="281241"/>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V="1">
            <a:off x="5109210" y="3484408"/>
            <a:ext cx="170340" cy="272181"/>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2714440" y="5791752"/>
            <a:ext cx="5524269" cy="461665"/>
          </a:xfrm>
          <a:prstGeom prst="rect">
            <a:avLst/>
          </a:prstGeom>
        </p:spPr>
        <p:txBody>
          <a:bodyPr wrap="none" rtlCol="0">
            <a:spAutoFit/>
          </a:bodyPr>
          <a:lstStyle/>
          <a:p>
            <a:r>
              <a:rPr lang="ja-JP" altLang="en-US" sz="1200" dirty="0" smtClean="0"/>
              <a:t>・定期的な方針</a:t>
            </a:r>
            <a:r>
              <a:rPr lang="en-US" altLang="ja-JP" sz="1200" dirty="0" smtClean="0"/>
              <a:t>MTG</a:t>
            </a:r>
            <a:r>
              <a:rPr lang="ja-JP" altLang="en-US" sz="1200" dirty="0" smtClean="0"/>
              <a:t>を行い、</a:t>
            </a:r>
            <a:r>
              <a:rPr lang="en-US" altLang="ja-JP" sz="1200" dirty="0" err="1" smtClean="0"/>
              <a:t>Primagest</a:t>
            </a:r>
            <a:r>
              <a:rPr lang="ja-JP" altLang="en-US" sz="1200" dirty="0" smtClean="0"/>
              <a:t>と</a:t>
            </a:r>
            <a:r>
              <a:rPr lang="ja-JP" altLang="en-US" sz="1200" dirty="0"/>
              <a:t>協業</a:t>
            </a:r>
            <a:r>
              <a:rPr lang="ja-JP" altLang="en-US" sz="1200" dirty="0" smtClean="0"/>
              <a:t>企業にて研究開発状況を協議。</a:t>
            </a:r>
            <a:r>
              <a:rPr lang="en-US" altLang="ja-JP" sz="1200" dirty="0" smtClean="0"/>
              <a:t/>
            </a:r>
            <a:br>
              <a:rPr lang="en-US" altLang="ja-JP" sz="1200" dirty="0" smtClean="0"/>
            </a:br>
            <a:r>
              <a:rPr lang="ja-JP" altLang="en-US" sz="1200" dirty="0" smtClean="0"/>
              <a:t>・例えば、２チームで技術的に異なる方針をあえてとり、</a:t>
            </a:r>
            <a:r>
              <a:rPr lang="en-US" altLang="ja-JP" sz="1200" dirty="0" smtClean="0"/>
              <a:t>2</a:t>
            </a:r>
            <a:r>
              <a:rPr lang="ja-JP" altLang="en-US" sz="1200" dirty="0" smtClean="0"/>
              <a:t>週間で結果発表等を行う。</a:t>
            </a:r>
            <a:endParaRPr lang="en-US" altLang="ja-JP" sz="1200" dirty="0" smtClean="0"/>
          </a:p>
        </p:txBody>
      </p:sp>
      <p:sp>
        <p:nvSpPr>
          <p:cNvPr id="50" name="円/楕円 43"/>
          <p:cNvSpPr>
            <a:spLocks noChangeAspect="1"/>
          </p:cNvSpPr>
          <p:nvPr/>
        </p:nvSpPr>
        <p:spPr>
          <a:xfrm>
            <a:off x="405021" y="3474702"/>
            <a:ext cx="2124000" cy="2124000"/>
          </a:xfrm>
          <a:prstGeom prst="ellipse">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r>
              <a:rPr kumimoji="1" lang="en-US" altLang="ja-JP" sz="1600" b="1" dirty="0" smtClean="0">
                <a:solidFill>
                  <a:srgbClr val="7030A0"/>
                </a:solidFill>
                <a:uFillTx/>
              </a:rPr>
              <a:t>Vietnam</a:t>
            </a:r>
          </a:p>
          <a:p>
            <a:pPr marL="0" algn="ctr"/>
            <a:r>
              <a:rPr lang="en-US" altLang="ja-JP" sz="1600" b="1" dirty="0" smtClean="0">
                <a:solidFill>
                  <a:srgbClr val="7030A0"/>
                </a:solidFill>
              </a:rPr>
              <a:t>(GCS or C9-Sol)</a:t>
            </a:r>
            <a:endParaRPr kumimoji="1" lang="en-US" altLang="ja-JP" sz="1600" b="1" dirty="0" smtClean="0">
              <a:solidFill>
                <a:srgbClr val="7030A0"/>
              </a:solidFill>
              <a:uFillTx/>
            </a:endParaRPr>
          </a:p>
          <a:p>
            <a:pPr marL="0" algn="ctr"/>
            <a:r>
              <a:rPr lang="ja-JP" altLang="en-US" sz="1600" b="1" dirty="0" smtClean="0">
                <a:solidFill>
                  <a:srgbClr val="7030A0"/>
                </a:solidFill>
              </a:rPr>
              <a:t>・共同研究</a:t>
            </a:r>
            <a:endParaRPr lang="en-US" altLang="ja-JP" sz="1600" b="1" dirty="0" smtClean="0">
              <a:solidFill>
                <a:srgbClr val="7030A0"/>
              </a:solidFill>
            </a:endParaRPr>
          </a:p>
          <a:p>
            <a:pPr marL="0" algn="ctr"/>
            <a:r>
              <a:rPr kumimoji="1" lang="ja-JP" altLang="en-US" sz="1600" b="1" dirty="0" smtClean="0">
                <a:solidFill>
                  <a:srgbClr val="7030A0"/>
                </a:solidFill>
                <a:uFillTx/>
              </a:rPr>
              <a:t>・開発委託</a:t>
            </a:r>
          </a:p>
        </p:txBody>
      </p:sp>
      <p:sp>
        <p:nvSpPr>
          <p:cNvPr id="2" name="左右矢印 1"/>
          <p:cNvSpPr/>
          <p:nvPr/>
        </p:nvSpPr>
        <p:spPr>
          <a:xfrm>
            <a:off x="2278415" y="4200349"/>
            <a:ext cx="1345611" cy="612000"/>
          </a:xfrm>
          <a:prstGeom prst="leftRightArrow">
            <a:avLst/>
          </a:prstGeom>
          <a:solidFill>
            <a:schemeClr val="bg1"/>
          </a:solid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8" y="5202922"/>
            <a:ext cx="2553365" cy="904591"/>
          </a:xfrm>
          <a:prstGeom prst="rect">
            <a:avLst/>
          </a:prstGeom>
        </p:spPr>
      </p:pic>
      <p:sp>
        <p:nvSpPr>
          <p:cNvPr id="3" name="テキスト ボックス 2"/>
          <p:cNvSpPr txBox="1"/>
          <p:nvPr/>
        </p:nvSpPr>
        <p:spPr>
          <a:xfrm>
            <a:off x="2085468" y="4844951"/>
            <a:ext cx="1888659" cy="553998"/>
          </a:xfrm>
          <a:prstGeom prst="rect">
            <a:avLst/>
          </a:prstGeom>
          <a:noFill/>
        </p:spPr>
        <p:txBody>
          <a:bodyPr wrap="none" rtlCol="0">
            <a:spAutoFit/>
          </a:bodyPr>
          <a:lstStyle/>
          <a:p>
            <a:r>
              <a:rPr lang="en-US" altLang="ja-JP" sz="1000" b="1" dirty="0" smtClean="0"/>
              <a:t>[Vietnam</a:t>
            </a:r>
            <a:r>
              <a:rPr lang="ja-JP" altLang="en-US" sz="1000" b="1" dirty="0" smtClean="0"/>
              <a:t> パートナー候補企業</a:t>
            </a:r>
            <a:r>
              <a:rPr lang="en-US" altLang="ja-JP" sz="1000" b="1" dirty="0" smtClean="0"/>
              <a:t>]</a:t>
            </a:r>
          </a:p>
          <a:p>
            <a:r>
              <a:rPr lang="ja-JP" altLang="en-US" sz="1000" b="1" dirty="0" smtClean="0"/>
              <a:t> 共同研究開発、あるいは、</a:t>
            </a:r>
            <a:endParaRPr lang="en-US" altLang="ja-JP" sz="1000" b="1" dirty="0" smtClean="0"/>
          </a:p>
          <a:p>
            <a:r>
              <a:rPr lang="ja-JP" altLang="en-US" sz="1000" b="1" dirty="0" smtClean="0"/>
              <a:t> 開発</a:t>
            </a:r>
            <a:r>
              <a:rPr lang="ja-JP" altLang="en-US" sz="1000" b="1" dirty="0"/>
              <a:t>部分</a:t>
            </a:r>
            <a:r>
              <a:rPr lang="ja-JP" altLang="en-US" sz="1000" b="1" dirty="0" smtClean="0"/>
              <a:t>をオフショア開発委託</a:t>
            </a:r>
            <a:endParaRPr lang="en-US" altLang="ja-JP" sz="1000" b="1" dirty="0" smtClean="0"/>
          </a:p>
        </p:txBody>
      </p:sp>
      <p:grpSp>
        <p:nvGrpSpPr>
          <p:cNvPr id="53" name="図形グループ 53"/>
          <p:cNvGrpSpPr/>
          <p:nvPr/>
        </p:nvGrpSpPr>
        <p:grpSpPr>
          <a:xfrm>
            <a:off x="4805467" y="4619395"/>
            <a:ext cx="279428" cy="381018"/>
            <a:chOff x="-1744394" y="3038624"/>
            <a:chExt cx="440599" cy="647111"/>
          </a:xfrm>
          <a:solidFill>
            <a:schemeClr val="accent5">
              <a:lumMod val="20000"/>
              <a:lumOff val="80000"/>
            </a:schemeClr>
          </a:solidFill>
        </p:grpSpPr>
        <p:sp>
          <p:nvSpPr>
            <p:cNvPr id="54" name="三角形 54"/>
            <p:cNvSpPr/>
            <p:nvPr/>
          </p:nvSpPr>
          <p:spPr>
            <a:xfrm>
              <a:off x="-1744394" y="3305908"/>
              <a:ext cx="440599" cy="379827"/>
            </a:xfrm>
            <a:prstGeom prst="triangle">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sp>
          <p:nvSpPr>
            <p:cNvPr id="55" name="円/楕円 55"/>
            <p:cNvSpPr/>
            <p:nvPr/>
          </p:nvSpPr>
          <p:spPr>
            <a:xfrm>
              <a:off x="-1725827" y="3038624"/>
              <a:ext cx="407963" cy="407963"/>
            </a:xfrm>
            <a:prstGeom prst="ellipse">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a:endParaRPr kumimoji="1" lang="ja-JP" altLang="en-US" sz="1400" b="1" dirty="0" smtClean="0">
                <a:solidFill>
                  <a:schemeClr val="accent2"/>
                </a:solidFill>
              </a:endParaRPr>
            </a:p>
          </p:txBody>
        </p:sp>
      </p:grpSp>
      <p:sp>
        <p:nvSpPr>
          <p:cNvPr id="56" name="テキスト ボックス 55"/>
          <p:cNvSpPr txBox="1"/>
          <p:nvPr/>
        </p:nvSpPr>
        <p:spPr>
          <a:xfrm flipH="1">
            <a:off x="4715266" y="5007173"/>
            <a:ext cx="454262" cy="253916"/>
          </a:xfrm>
          <a:prstGeom prst="rect">
            <a:avLst/>
          </a:prstGeom>
          <a:noFill/>
        </p:spPr>
        <p:txBody>
          <a:bodyPr wrap="square" rtlCol="0">
            <a:spAutoFit/>
          </a:bodyPr>
          <a:lstStyle/>
          <a:p>
            <a:pPr algn="ctr"/>
            <a:r>
              <a:rPr lang="ja-JP" altLang="en-US" sz="1050" dirty="0"/>
              <a:t>谷内</a:t>
            </a:r>
            <a:endParaRPr kumimoji="1" lang="en-US" altLang="ja-JP" sz="1050" dirty="0" smtClean="0"/>
          </a:p>
        </p:txBody>
      </p:sp>
    </p:spTree>
    <p:extLst>
      <p:ext uri="{BB962C8B-B14F-4D97-AF65-F5344CB8AC3E}">
        <p14:creationId xmlns:p14="http://schemas.microsoft.com/office/powerpoint/2010/main" val="3531051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図 48"/>
          <p:cNvPicPr>
            <a:picLocks noChangeAspect="1"/>
          </p:cNvPicPr>
          <p:nvPr/>
        </p:nvPicPr>
        <p:blipFill>
          <a:blip r:embed="rId2"/>
          <a:stretch>
            <a:fillRect/>
          </a:stretch>
        </p:blipFill>
        <p:spPr>
          <a:xfrm>
            <a:off x="133726" y="1370386"/>
            <a:ext cx="9617600" cy="3775892"/>
          </a:xfrm>
          <a:prstGeom prst="rect">
            <a:avLst/>
          </a:prstGeom>
        </p:spPr>
      </p:pic>
      <p:sp>
        <p:nvSpPr>
          <p:cNvPr id="4" name="テキスト ボックス 2"/>
          <p:cNvSpPr txBox="1">
            <a:spLocks noChangeArrowheads="1"/>
          </p:cNvSpPr>
          <p:nvPr/>
        </p:nvSpPr>
        <p:spPr bwMode="auto">
          <a:xfrm>
            <a:off x="401638" y="169863"/>
            <a:ext cx="74094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 共同研究開発</a:t>
            </a:r>
            <a:r>
              <a:rPr lang="ja-JP" altLang="en-US" sz="2800" b="1" dirty="0">
                <a:effectLst>
                  <a:outerShdw blurRad="38100" dist="38100" dir="2700000" algn="tl">
                    <a:srgbClr val="000000">
                      <a:alpha val="43137"/>
                    </a:srgbClr>
                  </a:outerShdw>
                </a:effectLst>
              </a:rPr>
              <a:t> </a:t>
            </a:r>
            <a:r>
              <a:rPr lang="ja-JP" altLang="en-US" sz="2800" b="1" dirty="0" smtClean="0">
                <a:effectLst>
                  <a:outerShdw blurRad="38100" dist="38100" dir="2700000" algn="tl">
                    <a:srgbClr val="000000">
                      <a:alpha val="43137"/>
                    </a:srgbClr>
                  </a:outerShdw>
                </a:effectLst>
              </a:rPr>
              <a:t>スケジュール </a:t>
            </a:r>
            <a:r>
              <a:rPr lang="en-US" altLang="ja-JP" sz="2800" b="1" dirty="0" smtClean="0">
                <a:effectLst>
                  <a:outerShdw blurRad="38100" dist="38100" dir="2700000" algn="tl">
                    <a:srgbClr val="000000">
                      <a:alpha val="43137"/>
                    </a:srgbClr>
                  </a:outerShdw>
                </a:effectLst>
              </a:rPr>
              <a:t>[Phase1]</a:t>
            </a:r>
            <a:endParaRPr lang="ja-JP" altLang="en-US" sz="2800" b="1" dirty="0">
              <a:effectLst>
                <a:outerShdw blurRad="38100" dist="38100" dir="2700000" algn="tl">
                  <a:srgbClr val="000000">
                    <a:alpha val="43137"/>
                  </a:srgbClr>
                </a:outerShdw>
              </a:effectLst>
            </a:endParaRPr>
          </a:p>
        </p:txBody>
      </p:sp>
      <p:sp>
        <p:nvSpPr>
          <p:cNvPr id="29" name="ホームベース 28"/>
          <p:cNvSpPr/>
          <p:nvPr/>
        </p:nvSpPr>
        <p:spPr>
          <a:xfrm>
            <a:off x="1856096" y="2122230"/>
            <a:ext cx="600501"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33" name="ホームベース 32"/>
          <p:cNvSpPr/>
          <p:nvPr/>
        </p:nvSpPr>
        <p:spPr>
          <a:xfrm>
            <a:off x="2479344" y="2527118"/>
            <a:ext cx="900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34" name="ホームベース 33"/>
          <p:cNvSpPr/>
          <p:nvPr/>
        </p:nvSpPr>
        <p:spPr>
          <a:xfrm>
            <a:off x="1885664" y="3004789"/>
            <a:ext cx="600501"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35" name="ホームベース 34"/>
          <p:cNvSpPr/>
          <p:nvPr/>
        </p:nvSpPr>
        <p:spPr>
          <a:xfrm>
            <a:off x="3662154" y="3471086"/>
            <a:ext cx="1800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36" name="ホームベース 35"/>
          <p:cNvSpPr/>
          <p:nvPr/>
        </p:nvSpPr>
        <p:spPr>
          <a:xfrm>
            <a:off x="4276309" y="3948763"/>
            <a:ext cx="576000" cy="191069"/>
          </a:xfrm>
          <a:prstGeom prst="homePlate">
            <a:avLst/>
          </a:prstGeom>
          <a:gradFill flip="none" rotWithShape="1">
            <a:gsLst>
              <a:gs pos="0">
                <a:schemeClr val="accent5">
                  <a:lumMod val="5000"/>
                  <a:lumOff val="95000"/>
                </a:schemeClr>
              </a:gs>
              <a:gs pos="33000">
                <a:srgbClr val="9BC1FF"/>
              </a:gs>
              <a:gs pos="63000">
                <a:srgbClr val="4F81BD"/>
              </a:gs>
              <a:gs pos="97000">
                <a:srgbClr val="0070C0"/>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37" name="ホームベース 36"/>
          <p:cNvSpPr/>
          <p:nvPr/>
        </p:nvSpPr>
        <p:spPr>
          <a:xfrm>
            <a:off x="3068462" y="4426435"/>
            <a:ext cx="600501" cy="191069"/>
          </a:xfrm>
          <a:prstGeom prst="homePlate">
            <a:avLst/>
          </a:prstGeom>
          <a:gradFill>
            <a:gsLst>
              <a:gs pos="50000">
                <a:schemeClr val="accent5">
                  <a:lumMod val="50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38" name="ホームベース 37"/>
          <p:cNvSpPr/>
          <p:nvPr/>
        </p:nvSpPr>
        <p:spPr>
          <a:xfrm>
            <a:off x="4879072" y="4442355"/>
            <a:ext cx="600501" cy="191069"/>
          </a:xfrm>
          <a:prstGeom prst="homePlate">
            <a:avLst/>
          </a:prstGeom>
          <a:gradFill>
            <a:gsLst>
              <a:gs pos="50000">
                <a:schemeClr val="accent5">
                  <a:lumMod val="50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39" name="ホームベース 38"/>
          <p:cNvSpPr/>
          <p:nvPr/>
        </p:nvSpPr>
        <p:spPr>
          <a:xfrm>
            <a:off x="6093726" y="4442355"/>
            <a:ext cx="600501" cy="191069"/>
          </a:xfrm>
          <a:prstGeom prst="homePlate">
            <a:avLst/>
          </a:prstGeom>
          <a:gradFill>
            <a:gsLst>
              <a:gs pos="50000">
                <a:schemeClr val="accent5">
                  <a:lumMod val="50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40" name="ホームベース 39"/>
          <p:cNvSpPr/>
          <p:nvPr/>
        </p:nvSpPr>
        <p:spPr>
          <a:xfrm>
            <a:off x="7299281" y="4440083"/>
            <a:ext cx="600501" cy="191069"/>
          </a:xfrm>
          <a:prstGeom prst="homePlate">
            <a:avLst/>
          </a:prstGeom>
          <a:gradFill>
            <a:gsLst>
              <a:gs pos="50000">
                <a:schemeClr val="accent5">
                  <a:lumMod val="50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pic>
        <p:nvPicPr>
          <p:cNvPr id="42" name="図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735" y="4791649"/>
            <a:ext cx="438860" cy="251199"/>
          </a:xfrm>
          <a:prstGeom prst="rect">
            <a:avLst/>
          </a:prstGeom>
        </p:spPr>
      </p:pic>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991" y="4793921"/>
            <a:ext cx="438860" cy="251199"/>
          </a:xfrm>
          <a:prstGeom prst="rect">
            <a:avLst/>
          </a:prstGeom>
        </p:spPr>
      </p:pic>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496" y="4787097"/>
            <a:ext cx="438860" cy="251199"/>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5481" y="4800745"/>
            <a:ext cx="438860" cy="251199"/>
          </a:xfrm>
          <a:prstGeom prst="rect">
            <a:avLst/>
          </a:prstGeom>
        </p:spPr>
      </p:pic>
      <p:sp>
        <p:nvSpPr>
          <p:cNvPr id="46" name="テキスト ボックス 45"/>
          <p:cNvSpPr txBox="1"/>
          <p:nvPr/>
        </p:nvSpPr>
        <p:spPr>
          <a:xfrm>
            <a:off x="1644546" y="1712779"/>
            <a:ext cx="877163" cy="369332"/>
          </a:xfrm>
          <a:prstGeom prst="rect">
            <a:avLst/>
          </a:prstGeom>
          <a:noFill/>
        </p:spPr>
        <p:txBody>
          <a:bodyPr wrap="none" rtlCol="0">
            <a:spAutoFit/>
          </a:bodyPr>
          <a:lstStyle/>
          <a:p>
            <a:r>
              <a:rPr kumimoji="1" lang="en-US" altLang="ja-JP" sz="900" b="1" dirty="0" smtClean="0">
                <a:solidFill>
                  <a:schemeClr val="tx2">
                    <a:lumMod val="75000"/>
                  </a:schemeClr>
                </a:solidFill>
              </a:rPr>
              <a:t>12</a:t>
            </a:r>
            <a:r>
              <a:rPr kumimoji="1" lang="ja-JP" altLang="en-US" sz="900" b="1" dirty="0" smtClean="0">
                <a:solidFill>
                  <a:schemeClr val="tx2">
                    <a:lumMod val="75000"/>
                  </a:schemeClr>
                </a:solidFill>
              </a:rPr>
              <a:t>月中に</a:t>
            </a:r>
            <a:r>
              <a:rPr kumimoji="1" lang="en-US" altLang="ja-JP" sz="900" b="1" dirty="0" smtClean="0">
                <a:solidFill>
                  <a:schemeClr val="tx2">
                    <a:lumMod val="75000"/>
                  </a:schemeClr>
                </a:solidFill>
              </a:rPr>
              <a:t>P</a:t>
            </a:r>
            <a:r>
              <a:rPr kumimoji="1" lang="ja-JP" altLang="en-US" sz="900" b="1" dirty="0" err="1" smtClean="0">
                <a:solidFill>
                  <a:schemeClr val="tx2">
                    <a:lumMod val="75000"/>
                  </a:schemeClr>
                </a:solidFill>
              </a:rPr>
              <a:t>ｊ</a:t>
            </a:r>
            <a:endParaRPr kumimoji="1" lang="en-US" altLang="ja-JP" sz="900" b="1" dirty="0" smtClean="0">
              <a:solidFill>
                <a:schemeClr val="tx2">
                  <a:lumMod val="75000"/>
                </a:schemeClr>
              </a:solidFill>
            </a:endParaRPr>
          </a:p>
          <a:p>
            <a:r>
              <a:rPr kumimoji="1" lang="ja-JP" altLang="en-US" sz="900" b="1" dirty="0" smtClean="0">
                <a:solidFill>
                  <a:schemeClr val="tx2">
                    <a:lumMod val="75000"/>
                  </a:schemeClr>
                </a:solidFill>
              </a:rPr>
              <a:t>組織編制確立</a:t>
            </a:r>
            <a:endParaRPr kumimoji="1" lang="ja-JP" altLang="en-US" sz="900" b="1" dirty="0">
              <a:solidFill>
                <a:schemeClr val="tx2">
                  <a:lumMod val="75000"/>
                </a:schemeClr>
              </a:solidFill>
            </a:endParaRPr>
          </a:p>
        </p:txBody>
      </p:sp>
      <p:cxnSp>
        <p:nvCxnSpPr>
          <p:cNvPr id="51" name="カギ線コネクタ 50"/>
          <p:cNvCxnSpPr>
            <a:stCxn id="33" idx="3"/>
            <a:endCxn id="35" idx="1"/>
          </p:cNvCxnSpPr>
          <p:nvPr/>
        </p:nvCxnSpPr>
        <p:spPr>
          <a:xfrm>
            <a:off x="3379344" y="2622653"/>
            <a:ext cx="282810" cy="943968"/>
          </a:xfrm>
          <a:prstGeom prst="bentConnector3">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52" name="ホームベース 51"/>
          <p:cNvSpPr/>
          <p:nvPr/>
        </p:nvSpPr>
        <p:spPr>
          <a:xfrm>
            <a:off x="4446904" y="2529390"/>
            <a:ext cx="900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53" name="ホームベース 52"/>
          <p:cNvSpPr/>
          <p:nvPr/>
        </p:nvSpPr>
        <p:spPr>
          <a:xfrm>
            <a:off x="5629714" y="3473358"/>
            <a:ext cx="1800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cxnSp>
        <p:nvCxnSpPr>
          <p:cNvPr id="54" name="カギ線コネクタ 53"/>
          <p:cNvCxnSpPr>
            <a:stCxn id="52" idx="3"/>
            <a:endCxn id="53" idx="1"/>
          </p:cNvCxnSpPr>
          <p:nvPr/>
        </p:nvCxnSpPr>
        <p:spPr>
          <a:xfrm>
            <a:off x="5346904" y="2624925"/>
            <a:ext cx="282810" cy="943968"/>
          </a:xfrm>
          <a:prstGeom prst="bentConnector3">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55" name="ホームベース 54"/>
          <p:cNvSpPr/>
          <p:nvPr/>
        </p:nvSpPr>
        <p:spPr>
          <a:xfrm>
            <a:off x="6405354" y="2522566"/>
            <a:ext cx="900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56" name="ホームベース 55"/>
          <p:cNvSpPr/>
          <p:nvPr/>
        </p:nvSpPr>
        <p:spPr>
          <a:xfrm>
            <a:off x="7588164" y="3466534"/>
            <a:ext cx="1800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cxnSp>
        <p:nvCxnSpPr>
          <p:cNvPr id="57" name="カギ線コネクタ 56"/>
          <p:cNvCxnSpPr>
            <a:stCxn id="55" idx="3"/>
            <a:endCxn id="56" idx="1"/>
          </p:cNvCxnSpPr>
          <p:nvPr/>
        </p:nvCxnSpPr>
        <p:spPr>
          <a:xfrm>
            <a:off x="7305354" y="2618101"/>
            <a:ext cx="282810" cy="943968"/>
          </a:xfrm>
          <a:prstGeom prst="bentConnector3">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58" name="ホームベース 57"/>
          <p:cNvSpPr/>
          <p:nvPr/>
        </p:nvSpPr>
        <p:spPr>
          <a:xfrm>
            <a:off x="5486417" y="3957859"/>
            <a:ext cx="576000" cy="191069"/>
          </a:xfrm>
          <a:prstGeom prst="homePlate">
            <a:avLst/>
          </a:prstGeom>
          <a:gradFill flip="none" rotWithShape="1">
            <a:gsLst>
              <a:gs pos="0">
                <a:schemeClr val="accent5">
                  <a:lumMod val="5000"/>
                  <a:lumOff val="95000"/>
                </a:schemeClr>
              </a:gs>
              <a:gs pos="33000">
                <a:srgbClr val="9BC1FF"/>
              </a:gs>
              <a:gs pos="63000">
                <a:srgbClr val="4F81BD"/>
              </a:gs>
              <a:gs pos="97000">
                <a:srgbClr val="0070C0"/>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59" name="ホームベース 58"/>
          <p:cNvSpPr/>
          <p:nvPr/>
        </p:nvSpPr>
        <p:spPr>
          <a:xfrm>
            <a:off x="6701069" y="3964683"/>
            <a:ext cx="576000" cy="191069"/>
          </a:xfrm>
          <a:prstGeom prst="homePlate">
            <a:avLst/>
          </a:prstGeom>
          <a:gradFill flip="none" rotWithShape="1">
            <a:gsLst>
              <a:gs pos="0">
                <a:schemeClr val="accent5">
                  <a:lumMod val="5000"/>
                  <a:lumOff val="95000"/>
                </a:schemeClr>
              </a:gs>
              <a:gs pos="33000">
                <a:srgbClr val="9BC1FF"/>
              </a:gs>
              <a:gs pos="63000">
                <a:srgbClr val="4F81BD"/>
              </a:gs>
              <a:gs pos="97000">
                <a:srgbClr val="0070C0"/>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60" name="ホームベース 59"/>
          <p:cNvSpPr/>
          <p:nvPr/>
        </p:nvSpPr>
        <p:spPr>
          <a:xfrm>
            <a:off x="7895250" y="3964683"/>
            <a:ext cx="576000" cy="191069"/>
          </a:xfrm>
          <a:prstGeom prst="homePlate">
            <a:avLst/>
          </a:prstGeom>
          <a:gradFill flip="none" rotWithShape="1">
            <a:gsLst>
              <a:gs pos="0">
                <a:schemeClr val="accent5">
                  <a:lumMod val="5000"/>
                  <a:lumOff val="95000"/>
                </a:schemeClr>
              </a:gs>
              <a:gs pos="33000">
                <a:srgbClr val="9BC1FF"/>
              </a:gs>
              <a:gs pos="63000">
                <a:srgbClr val="4F81BD"/>
              </a:gs>
              <a:gs pos="97000">
                <a:srgbClr val="0070C0"/>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61" name="ホームベース 60"/>
          <p:cNvSpPr/>
          <p:nvPr/>
        </p:nvSpPr>
        <p:spPr>
          <a:xfrm>
            <a:off x="9096258" y="3964683"/>
            <a:ext cx="576000" cy="191069"/>
          </a:xfrm>
          <a:prstGeom prst="homePlate">
            <a:avLst/>
          </a:prstGeom>
          <a:gradFill flip="none" rotWithShape="1">
            <a:gsLst>
              <a:gs pos="0">
                <a:schemeClr val="accent5">
                  <a:lumMod val="5000"/>
                  <a:lumOff val="95000"/>
                </a:schemeClr>
              </a:gs>
              <a:gs pos="33000">
                <a:srgbClr val="9BC1FF"/>
              </a:gs>
              <a:gs pos="63000">
                <a:srgbClr val="4F81BD"/>
              </a:gs>
              <a:gs pos="97000">
                <a:srgbClr val="0070C0"/>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62" name="テキスト ボックス 61"/>
          <p:cNvSpPr txBox="1"/>
          <p:nvPr/>
        </p:nvSpPr>
        <p:spPr>
          <a:xfrm>
            <a:off x="8163647" y="1701403"/>
            <a:ext cx="697627" cy="400110"/>
          </a:xfrm>
          <a:prstGeom prst="rect">
            <a:avLst/>
          </a:prstGeom>
          <a:noFill/>
        </p:spPr>
        <p:txBody>
          <a:bodyPr wrap="none" rtlCol="0">
            <a:spAutoFit/>
          </a:bodyPr>
          <a:lstStyle/>
          <a:p>
            <a:r>
              <a:rPr kumimoji="1" lang="en-US" altLang="ja-JP" sz="1000" b="1" dirty="0" smtClean="0">
                <a:solidFill>
                  <a:schemeClr val="tx2">
                    <a:lumMod val="75000"/>
                  </a:schemeClr>
                </a:solidFill>
              </a:rPr>
              <a:t>Phase1</a:t>
            </a:r>
          </a:p>
          <a:p>
            <a:r>
              <a:rPr kumimoji="1" lang="ja-JP" altLang="en-US" sz="1000" b="1" dirty="0" smtClean="0">
                <a:solidFill>
                  <a:schemeClr val="tx2">
                    <a:lumMod val="75000"/>
                  </a:schemeClr>
                </a:solidFill>
              </a:rPr>
              <a:t>評価会議</a:t>
            </a:r>
            <a:endParaRPr kumimoji="1" lang="ja-JP" altLang="en-US" sz="1000" b="1" dirty="0">
              <a:solidFill>
                <a:schemeClr val="tx2">
                  <a:lumMod val="75000"/>
                </a:schemeClr>
              </a:solidFill>
            </a:endParaRPr>
          </a:p>
        </p:txBody>
      </p:sp>
      <p:sp>
        <p:nvSpPr>
          <p:cNvPr id="63" name="右矢印 62"/>
          <p:cNvSpPr/>
          <p:nvPr/>
        </p:nvSpPr>
        <p:spPr>
          <a:xfrm>
            <a:off x="8809630" y="1815152"/>
            <a:ext cx="263870" cy="177421"/>
          </a:xfrm>
          <a:prstGeom prst="rightArrow">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64" name="テキスト ボックス 63"/>
          <p:cNvSpPr txBox="1"/>
          <p:nvPr/>
        </p:nvSpPr>
        <p:spPr>
          <a:xfrm>
            <a:off x="9066675" y="1710500"/>
            <a:ext cx="697627" cy="400110"/>
          </a:xfrm>
          <a:prstGeom prst="rect">
            <a:avLst/>
          </a:prstGeom>
          <a:noFill/>
        </p:spPr>
        <p:txBody>
          <a:bodyPr wrap="none" rtlCol="0">
            <a:spAutoFit/>
          </a:bodyPr>
          <a:lstStyle/>
          <a:p>
            <a:r>
              <a:rPr kumimoji="1" lang="en-US" altLang="ja-JP" sz="1000" b="1" dirty="0" smtClean="0">
                <a:solidFill>
                  <a:schemeClr val="tx2">
                    <a:lumMod val="75000"/>
                  </a:schemeClr>
                </a:solidFill>
              </a:rPr>
              <a:t>Phase2</a:t>
            </a:r>
          </a:p>
          <a:p>
            <a:r>
              <a:rPr lang="ja-JP" altLang="en-US" sz="1000" b="1" dirty="0" smtClean="0">
                <a:solidFill>
                  <a:schemeClr val="tx2">
                    <a:lumMod val="75000"/>
                  </a:schemeClr>
                </a:solidFill>
              </a:rPr>
              <a:t>準備開始</a:t>
            </a:r>
            <a:endParaRPr kumimoji="1" lang="en-US" altLang="ja-JP" sz="1000" b="1" dirty="0" smtClean="0">
              <a:solidFill>
                <a:schemeClr val="tx2">
                  <a:lumMod val="75000"/>
                </a:schemeClr>
              </a:solidFill>
            </a:endParaRPr>
          </a:p>
        </p:txBody>
      </p:sp>
      <p:sp>
        <p:nvSpPr>
          <p:cNvPr id="65" name="右矢印 64"/>
          <p:cNvSpPr/>
          <p:nvPr/>
        </p:nvSpPr>
        <p:spPr>
          <a:xfrm>
            <a:off x="2936525" y="1831072"/>
            <a:ext cx="263870" cy="177421"/>
          </a:xfrm>
          <a:prstGeom prst="rightArrow">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66" name="テキスト ボックス 65"/>
          <p:cNvSpPr txBox="1"/>
          <p:nvPr/>
        </p:nvSpPr>
        <p:spPr>
          <a:xfrm>
            <a:off x="2411097" y="1715051"/>
            <a:ext cx="575799" cy="369332"/>
          </a:xfrm>
          <a:prstGeom prst="rect">
            <a:avLst/>
          </a:prstGeom>
          <a:noFill/>
        </p:spPr>
        <p:txBody>
          <a:bodyPr wrap="none" rtlCol="0">
            <a:spAutoFit/>
          </a:bodyPr>
          <a:lstStyle/>
          <a:p>
            <a:r>
              <a:rPr kumimoji="1" lang="en-US" altLang="ja-JP" sz="900" b="1" dirty="0" smtClean="0">
                <a:solidFill>
                  <a:schemeClr val="tx2">
                    <a:lumMod val="75000"/>
                  </a:schemeClr>
                </a:solidFill>
              </a:rPr>
              <a:t>Project</a:t>
            </a:r>
          </a:p>
          <a:p>
            <a:r>
              <a:rPr lang="ja-JP" altLang="en-US" sz="900" b="1" dirty="0">
                <a:solidFill>
                  <a:schemeClr val="tx2">
                    <a:lumMod val="75000"/>
                  </a:schemeClr>
                </a:solidFill>
              </a:rPr>
              <a:t>スタート</a:t>
            </a:r>
            <a:endParaRPr kumimoji="1" lang="ja-JP" altLang="en-US" sz="900" b="1" dirty="0">
              <a:solidFill>
                <a:schemeClr val="tx2">
                  <a:lumMod val="75000"/>
                </a:schemeClr>
              </a:solidFill>
            </a:endParaRPr>
          </a:p>
        </p:txBody>
      </p:sp>
      <p:sp>
        <p:nvSpPr>
          <p:cNvPr id="67" name="テキスト ボックス 66"/>
          <p:cNvSpPr txBox="1"/>
          <p:nvPr/>
        </p:nvSpPr>
        <p:spPr>
          <a:xfrm>
            <a:off x="4842682" y="1717323"/>
            <a:ext cx="761747" cy="369332"/>
          </a:xfrm>
          <a:prstGeom prst="rect">
            <a:avLst/>
          </a:prstGeom>
          <a:noFill/>
        </p:spPr>
        <p:txBody>
          <a:bodyPr wrap="none" rtlCol="0">
            <a:spAutoFit/>
          </a:bodyPr>
          <a:lstStyle/>
          <a:p>
            <a:r>
              <a:rPr kumimoji="1" lang="en-US" altLang="ja-JP" sz="900" b="1" dirty="0" smtClean="0">
                <a:solidFill>
                  <a:schemeClr val="tx2">
                    <a:lumMod val="75000"/>
                  </a:schemeClr>
                </a:solidFill>
              </a:rPr>
              <a:t>Project</a:t>
            </a:r>
          </a:p>
          <a:p>
            <a:r>
              <a:rPr lang="ja-JP" altLang="en-US" sz="900" b="1" dirty="0" smtClean="0">
                <a:solidFill>
                  <a:schemeClr val="tx2">
                    <a:lumMod val="75000"/>
                  </a:schemeClr>
                </a:solidFill>
              </a:rPr>
              <a:t>中間報告会</a:t>
            </a:r>
            <a:endParaRPr kumimoji="1" lang="ja-JP" altLang="en-US" sz="900" b="1" dirty="0">
              <a:solidFill>
                <a:schemeClr val="tx2">
                  <a:lumMod val="75000"/>
                </a:schemeClr>
              </a:solidFill>
            </a:endParaRPr>
          </a:p>
        </p:txBody>
      </p:sp>
      <p:sp>
        <p:nvSpPr>
          <p:cNvPr id="68" name="テキスト ボックス 67"/>
          <p:cNvSpPr txBox="1"/>
          <p:nvPr/>
        </p:nvSpPr>
        <p:spPr>
          <a:xfrm>
            <a:off x="2583963" y="4747136"/>
            <a:ext cx="620683" cy="507831"/>
          </a:xfrm>
          <a:prstGeom prst="rect">
            <a:avLst/>
          </a:prstGeom>
          <a:noFill/>
        </p:spPr>
        <p:txBody>
          <a:bodyPr wrap="none" rtlCol="0">
            <a:spAutoFit/>
          </a:bodyPr>
          <a:lstStyle/>
          <a:p>
            <a:r>
              <a:rPr lang="ja-JP" altLang="en-US" sz="900" b="1" dirty="0" smtClean="0">
                <a:solidFill>
                  <a:schemeClr val="tx2">
                    <a:lumMod val="75000"/>
                  </a:schemeClr>
                </a:solidFill>
              </a:rPr>
              <a:t>定例</a:t>
            </a:r>
            <a:r>
              <a:rPr lang="en-US" altLang="ja-JP" sz="900" b="1" dirty="0" err="1" smtClean="0">
                <a:solidFill>
                  <a:schemeClr val="tx2">
                    <a:lumMod val="75000"/>
                  </a:schemeClr>
                </a:solidFill>
              </a:rPr>
              <a:t>Mtg</a:t>
            </a:r>
            <a:endParaRPr lang="en-US" altLang="ja-JP" sz="900" b="1" dirty="0" smtClean="0">
              <a:solidFill>
                <a:schemeClr val="tx2">
                  <a:lumMod val="75000"/>
                </a:schemeClr>
              </a:solidFill>
            </a:endParaRPr>
          </a:p>
          <a:p>
            <a:r>
              <a:rPr lang="en-US" altLang="ja-JP" sz="900" b="1" dirty="0" smtClean="0">
                <a:solidFill>
                  <a:schemeClr val="tx2">
                    <a:lumMod val="75000"/>
                  </a:schemeClr>
                </a:solidFill>
              </a:rPr>
              <a:t>On/Off</a:t>
            </a:r>
          </a:p>
          <a:p>
            <a:r>
              <a:rPr lang="ja-JP" altLang="en-US" sz="900" b="1" dirty="0" smtClean="0">
                <a:solidFill>
                  <a:schemeClr val="tx2">
                    <a:lumMod val="75000"/>
                  </a:schemeClr>
                </a:solidFill>
              </a:rPr>
              <a:t>ライン</a:t>
            </a:r>
            <a:endParaRPr kumimoji="1" lang="en-US" altLang="ja-JP" sz="900" b="1" dirty="0" smtClean="0">
              <a:solidFill>
                <a:schemeClr val="tx2">
                  <a:lumMod val="75000"/>
                </a:schemeClr>
              </a:solidFill>
            </a:endParaRPr>
          </a:p>
        </p:txBody>
      </p:sp>
      <p:sp>
        <p:nvSpPr>
          <p:cNvPr id="69" name="テキスト ボックス 68"/>
          <p:cNvSpPr txBox="1"/>
          <p:nvPr/>
        </p:nvSpPr>
        <p:spPr>
          <a:xfrm>
            <a:off x="4387748" y="4742584"/>
            <a:ext cx="620683" cy="507831"/>
          </a:xfrm>
          <a:prstGeom prst="rect">
            <a:avLst/>
          </a:prstGeom>
          <a:noFill/>
        </p:spPr>
        <p:txBody>
          <a:bodyPr wrap="none" rtlCol="0">
            <a:spAutoFit/>
          </a:bodyPr>
          <a:lstStyle/>
          <a:p>
            <a:r>
              <a:rPr lang="ja-JP" altLang="en-US" sz="900" b="1" dirty="0" smtClean="0">
                <a:solidFill>
                  <a:schemeClr val="tx2">
                    <a:lumMod val="75000"/>
                  </a:schemeClr>
                </a:solidFill>
              </a:rPr>
              <a:t>定例</a:t>
            </a:r>
            <a:r>
              <a:rPr lang="en-US" altLang="ja-JP" sz="900" b="1" dirty="0" err="1" smtClean="0">
                <a:solidFill>
                  <a:schemeClr val="tx2">
                    <a:lumMod val="75000"/>
                  </a:schemeClr>
                </a:solidFill>
              </a:rPr>
              <a:t>Mtg</a:t>
            </a:r>
            <a:endParaRPr lang="en-US" altLang="ja-JP" sz="900" b="1" dirty="0" smtClean="0">
              <a:solidFill>
                <a:schemeClr val="tx2">
                  <a:lumMod val="75000"/>
                </a:schemeClr>
              </a:solidFill>
            </a:endParaRPr>
          </a:p>
          <a:p>
            <a:r>
              <a:rPr lang="en-US" altLang="ja-JP" sz="900" b="1" dirty="0" smtClean="0">
                <a:solidFill>
                  <a:schemeClr val="tx2">
                    <a:lumMod val="75000"/>
                  </a:schemeClr>
                </a:solidFill>
              </a:rPr>
              <a:t>On/Off</a:t>
            </a:r>
          </a:p>
          <a:p>
            <a:r>
              <a:rPr lang="ja-JP" altLang="en-US" sz="900" b="1" dirty="0" smtClean="0">
                <a:solidFill>
                  <a:schemeClr val="tx2">
                    <a:lumMod val="75000"/>
                  </a:schemeClr>
                </a:solidFill>
              </a:rPr>
              <a:t>ライン</a:t>
            </a:r>
            <a:endParaRPr kumimoji="1" lang="en-US" altLang="ja-JP" sz="900" b="1" dirty="0" smtClean="0">
              <a:solidFill>
                <a:schemeClr val="tx2">
                  <a:lumMod val="75000"/>
                </a:schemeClr>
              </a:solidFill>
            </a:endParaRPr>
          </a:p>
        </p:txBody>
      </p:sp>
      <p:sp>
        <p:nvSpPr>
          <p:cNvPr id="70" name="テキスト ボックス 69"/>
          <p:cNvSpPr txBox="1"/>
          <p:nvPr/>
        </p:nvSpPr>
        <p:spPr>
          <a:xfrm>
            <a:off x="6193810" y="4747136"/>
            <a:ext cx="620683" cy="507831"/>
          </a:xfrm>
          <a:prstGeom prst="rect">
            <a:avLst/>
          </a:prstGeom>
          <a:noFill/>
        </p:spPr>
        <p:txBody>
          <a:bodyPr wrap="none" rtlCol="0">
            <a:spAutoFit/>
          </a:bodyPr>
          <a:lstStyle/>
          <a:p>
            <a:r>
              <a:rPr lang="ja-JP" altLang="en-US" sz="900" b="1" dirty="0" smtClean="0">
                <a:solidFill>
                  <a:schemeClr val="tx2">
                    <a:lumMod val="75000"/>
                  </a:schemeClr>
                </a:solidFill>
              </a:rPr>
              <a:t>定例</a:t>
            </a:r>
            <a:r>
              <a:rPr lang="en-US" altLang="ja-JP" sz="900" b="1" dirty="0" err="1" smtClean="0">
                <a:solidFill>
                  <a:schemeClr val="tx2">
                    <a:lumMod val="75000"/>
                  </a:schemeClr>
                </a:solidFill>
              </a:rPr>
              <a:t>Mtg</a:t>
            </a:r>
            <a:endParaRPr lang="en-US" altLang="ja-JP" sz="900" b="1" dirty="0" smtClean="0">
              <a:solidFill>
                <a:schemeClr val="tx2">
                  <a:lumMod val="75000"/>
                </a:schemeClr>
              </a:solidFill>
            </a:endParaRPr>
          </a:p>
          <a:p>
            <a:r>
              <a:rPr lang="en-US" altLang="ja-JP" sz="900" b="1" dirty="0" smtClean="0">
                <a:solidFill>
                  <a:schemeClr val="tx2">
                    <a:lumMod val="75000"/>
                  </a:schemeClr>
                </a:solidFill>
              </a:rPr>
              <a:t>On/Off</a:t>
            </a:r>
          </a:p>
          <a:p>
            <a:r>
              <a:rPr lang="ja-JP" altLang="en-US" sz="900" b="1" dirty="0" smtClean="0">
                <a:solidFill>
                  <a:schemeClr val="tx2">
                    <a:lumMod val="75000"/>
                  </a:schemeClr>
                </a:solidFill>
              </a:rPr>
              <a:t>ライン</a:t>
            </a:r>
            <a:endParaRPr kumimoji="1" lang="en-US" altLang="ja-JP" sz="900" b="1" dirty="0" smtClean="0">
              <a:solidFill>
                <a:schemeClr val="tx2">
                  <a:lumMod val="75000"/>
                </a:schemeClr>
              </a:solidFill>
            </a:endParaRPr>
          </a:p>
        </p:txBody>
      </p:sp>
      <p:sp>
        <p:nvSpPr>
          <p:cNvPr id="71" name="テキスト ボックス 70"/>
          <p:cNvSpPr txBox="1"/>
          <p:nvPr/>
        </p:nvSpPr>
        <p:spPr>
          <a:xfrm>
            <a:off x="7995314" y="4747136"/>
            <a:ext cx="620683" cy="507831"/>
          </a:xfrm>
          <a:prstGeom prst="rect">
            <a:avLst/>
          </a:prstGeom>
          <a:noFill/>
        </p:spPr>
        <p:txBody>
          <a:bodyPr wrap="none" rtlCol="0">
            <a:spAutoFit/>
          </a:bodyPr>
          <a:lstStyle/>
          <a:p>
            <a:r>
              <a:rPr lang="ja-JP" altLang="en-US" sz="900" b="1" dirty="0" smtClean="0">
                <a:solidFill>
                  <a:schemeClr val="tx2">
                    <a:lumMod val="75000"/>
                  </a:schemeClr>
                </a:solidFill>
              </a:rPr>
              <a:t>定例</a:t>
            </a:r>
            <a:r>
              <a:rPr lang="en-US" altLang="ja-JP" sz="900" b="1" dirty="0" err="1" smtClean="0">
                <a:solidFill>
                  <a:schemeClr val="tx2">
                    <a:lumMod val="75000"/>
                  </a:schemeClr>
                </a:solidFill>
              </a:rPr>
              <a:t>Mtg</a:t>
            </a:r>
            <a:endParaRPr lang="en-US" altLang="ja-JP" sz="900" b="1" dirty="0" smtClean="0">
              <a:solidFill>
                <a:schemeClr val="tx2">
                  <a:lumMod val="75000"/>
                </a:schemeClr>
              </a:solidFill>
            </a:endParaRPr>
          </a:p>
          <a:p>
            <a:r>
              <a:rPr lang="en-US" altLang="ja-JP" sz="900" b="1" dirty="0" smtClean="0">
                <a:solidFill>
                  <a:schemeClr val="tx2">
                    <a:lumMod val="75000"/>
                  </a:schemeClr>
                </a:solidFill>
              </a:rPr>
              <a:t>On/Off</a:t>
            </a:r>
          </a:p>
          <a:p>
            <a:r>
              <a:rPr lang="ja-JP" altLang="en-US" sz="900" b="1" dirty="0" smtClean="0">
                <a:solidFill>
                  <a:schemeClr val="tx2">
                    <a:lumMod val="75000"/>
                  </a:schemeClr>
                </a:solidFill>
              </a:rPr>
              <a:t>ライン</a:t>
            </a:r>
            <a:endParaRPr kumimoji="1" lang="en-US" altLang="ja-JP" sz="900" b="1" dirty="0" smtClean="0">
              <a:solidFill>
                <a:schemeClr val="tx2">
                  <a:lumMod val="75000"/>
                </a:schemeClr>
              </a:solidFill>
            </a:endParaRPr>
          </a:p>
        </p:txBody>
      </p:sp>
      <p:sp>
        <p:nvSpPr>
          <p:cNvPr id="72" name="正方形/長方形 71"/>
          <p:cNvSpPr/>
          <p:nvPr/>
        </p:nvSpPr>
        <p:spPr>
          <a:xfrm>
            <a:off x="7908889" y="2163165"/>
            <a:ext cx="1903851" cy="841624"/>
          </a:xfrm>
          <a:prstGeom prst="rect">
            <a:avLst/>
          </a:prstGeom>
          <a:solidFill>
            <a:schemeClr val="bg1"/>
          </a:solidFill>
          <a:ln w="12700"/>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ja-JP" sz="1000" dirty="0" smtClean="0">
                <a:solidFill>
                  <a:schemeClr val="tx1"/>
                </a:solidFill>
                <a:latin typeface="メイリオ" pitchFamily="50" charset="-128"/>
                <a:ea typeface="メイリオ" pitchFamily="50" charset="-128"/>
              </a:rPr>
              <a:t>Phase1</a:t>
            </a:r>
            <a:r>
              <a:rPr kumimoji="1" lang="ja-JP" altLang="en-US" sz="1000" dirty="0" smtClean="0">
                <a:solidFill>
                  <a:schemeClr val="tx1"/>
                </a:solidFill>
                <a:latin typeface="メイリオ" pitchFamily="50" charset="-128"/>
                <a:ea typeface="メイリオ" pitchFamily="50" charset="-128"/>
              </a:rPr>
              <a:t>評価会議：</a:t>
            </a:r>
            <a:r>
              <a:rPr kumimoji="1" lang="en-US" altLang="ja-JP" sz="1000" dirty="0" smtClean="0">
                <a:solidFill>
                  <a:schemeClr val="tx1"/>
                </a:solidFill>
                <a:latin typeface="メイリオ" pitchFamily="50" charset="-128"/>
                <a:ea typeface="メイリオ" pitchFamily="50" charset="-128"/>
              </a:rPr>
              <a:t>Phase1</a:t>
            </a:r>
            <a:r>
              <a:rPr kumimoji="1" lang="ja-JP" altLang="en-US" sz="1000" dirty="0" smtClean="0">
                <a:solidFill>
                  <a:schemeClr val="tx1"/>
                </a:solidFill>
                <a:latin typeface="メイリオ" pitchFamily="50" charset="-128"/>
                <a:ea typeface="メイリオ" pitchFamily="50" charset="-128"/>
              </a:rPr>
              <a:t>研究開発の結果報告および評価を行い、</a:t>
            </a:r>
            <a:r>
              <a:rPr kumimoji="1" lang="en-US" altLang="ja-JP" sz="1000" dirty="0" smtClean="0">
                <a:solidFill>
                  <a:schemeClr val="tx1"/>
                </a:solidFill>
                <a:latin typeface="メイリオ" pitchFamily="50" charset="-128"/>
                <a:ea typeface="メイリオ" pitchFamily="50" charset="-128"/>
              </a:rPr>
              <a:t>Phase2</a:t>
            </a:r>
            <a:r>
              <a:rPr lang="ja-JP" altLang="en-US" sz="1000" dirty="0" smtClean="0">
                <a:solidFill>
                  <a:schemeClr val="tx1"/>
                </a:solidFill>
                <a:latin typeface="メイリオ" pitchFamily="50" charset="-128"/>
                <a:ea typeface="メイリオ" pitchFamily="50" charset="-128"/>
              </a:rPr>
              <a:t>方針</a:t>
            </a:r>
            <a:r>
              <a:rPr lang="ja-JP" altLang="en-US" sz="1000" dirty="0">
                <a:solidFill>
                  <a:schemeClr val="tx1"/>
                </a:solidFill>
                <a:latin typeface="メイリオ" pitchFamily="50" charset="-128"/>
                <a:ea typeface="メイリオ" pitchFamily="50" charset="-128"/>
              </a:rPr>
              <a:t>協議</a:t>
            </a:r>
            <a:r>
              <a:rPr lang="ja-JP" altLang="en-US" sz="1000" dirty="0" smtClean="0">
                <a:solidFill>
                  <a:schemeClr val="tx1"/>
                </a:solidFill>
                <a:latin typeface="メイリオ" pitchFamily="50" charset="-128"/>
                <a:ea typeface="メイリオ" pitchFamily="50" charset="-128"/>
              </a:rPr>
              <a:t>を行う。期待通りの結果が得られていれば、</a:t>
            </a:r>
            <a:r>
              <a:rPr lang="en-US" altLang="ja-JP" sz="1000" dirty="0" smtClean="0">
                <a:solidFill>
                  <a:schemeClr val="tx1"/>
                </a:solidFill>
                <a:latin typeface="メイリオ" pitchFamily="50" charset="-128"/>
                <a:ea typeface="メイリオ" pitchFamily="50" charset="-128"/>
              </a:rPr>
              <a:t>Phase2</a:t>
            </a:r>
            <a:r>
              <a:rPr lang="ja-JP" altLang="en-US" sz="1000" dirty="0" smtClean="0">
                <a:solidFill>
                  <a:schemeClr val="tx1"/>
                </a:solidFill>
                <a:latin typeface="メイリオ" pitchFamily="50" charset="-128"/>
                <a:ea typeface="メイリオ" pitchFamily="50" charset="-128"/>
              </a:rPr>
              <a:t>の準備開始</a:t>
            </a:r>
            <a:endParaRPr kumimoji="1" lang="ja-JP" altLang="en-US" sz="1000" dirty="0">
              <a:solidFill>
                <a:schemeClr val="tx1"/>
              </a:solidFill>
              <a:latin typeface="メイリオ" pitchFamily="50" charset="-128"/>
              <a:ea typeface="メイリオ" pitchFamily="50" charset="-128"/>
            </a:endParaRPr>
          </a:p>
        </p:txBody>
      </p:sp>
      <p:cxnSp>
        <p:nvCxnSpPr>
          <p:cNvPr id="74" name="カギ線コネクタ 73"/>
          <p:cNvCxnSpPr>
            <a:stCxn id="36" idx="2"/>
            <a:endCxn id="38" idx="1"/>
          </p:cNvCxnSpPr>
          <p:nvPr/>
        </p:nvCxnSpPr>
        <p:spPr>
          <a:xfrm rot="16200000" flipH="1">
            <a:off x="4498778" y="4157596"/>
            <a:ext cx="398058" cy="362530"/>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7" name="ホームベース 76"/>
          <p:cNvSpPr/>
          <p:nvPr/>
        </p:nvSpPr>
        <p:spPr>
          <a:xfrm>
            <a:off x="8502562" y="4456003"/>
            <a:ext cx="600501" cy="191069"/>
          </a:xfrm>
          <a:prstGeom prst="homePlate">
            <a:avLst/>
          </a:prstGeom>
          <a:gradFill>
            <a:gsLst>
              <a:gs pos="50000">
                <a:schemeClr val="accent5">
                  <a:lumMod val="50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cxnSp>
        <p:nvCxnSpPr>
          <p:cNvPr id="79" name="カギ線コネクタ 78"/>
          <p:cNvCxnSpPr>
            <a:stCxn id="58" idx="2"/>
            <a:endCxn id="39" idx="1"/>
          </p:cNvCxnSpPr>
          <p:nvPr/>
        </p:nvCxnSpPr>
        <p:spPr>
          <a:xfrm rot="16200000" flipH="1">
            <a:off x="5715707" y="4159871"/>
            <a:ext cx="388962" cy="367076"/>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81" name="カギ線コネクタ 80"/>
          <p:cNvCxnSpPr>
            <a:stCxn id="59" idx="2"/>
            <a:endCxn id="40" idx="1"/>
          </p:cNvCxnSpPr>
          <p:nvPr/>
        </p:nvCxnSpPr>
        <p:spPr>
          <a:xfrm rot="16200000" flipH="1">
            <a:off x="6930358" y="4166695"/>
            <a:ext cx="379866" cy="357979"/>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83" name="カギ線コネクタ 82"/>
          <p:cNvCxnSpPr>
            <a:stCxn id="60" idx="2"/>
            <a:endCxn id="77" idx="1"/>
          </p:cNvCxnSpPr>
          <p:nvPr/>
        </p:nvCxnSpPr>
        <p:spPr>
          <a:xfrm rot="16200000" flipH="1">
            <a:off x="8121129" y="4170105"/>
            <a:ext cx="395786" cy="367079"/>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4" name="テキスト ボックス 83"/>
          <p:cNvSpPr txBox="1"/>
          <p:nvPr/>
        </p:nvSpPr>
        <p:spPr>
          <a:xfrm>
            <a:off x="4299039" y="4339979"/>
            <a:ext cx="460382" cy="369332"/>
          </a:xfrm>
          <a:prstGeom prst="rect">
            <a:avLst/>
          </a:prstGeom>
          <a:noFill/>
        </p:spPr>
        <p:txBody>
          <a:bodyPr wrap="none" rtlCol="0">
            <a:spAutoFit/>
          </a:bodyPr>
          <a:lstStyle/>
          <a:p>
            <a:r>
              <a:rPr lang="en-US" altLang="ja-JP" sz="900" b="1" dirty="0" smtClean="0">
                <a:solidFill>
                  <a:schemeClr val="tx2">
                    <a:lumMod val="75000"/>
                  </a:schemeClr>
                </a:solidFill>
              </a:rPr>
              <a:t>Feed</a:t>
            </a:r>
          </a:p>
          <a:p>
            <a:r>
              <a:rPr kumimoji="1" lang="en-US" altLang="ja-JP" sz="900" b="1" dirty="0" smtClean="0">
                <a:solidFill>
                  <a:schemeClr val="tx2">
                    <a:lumMod val="75000"/>
                  </a:schemeClr>
                </a:solidFill>
              </a:rPr>
              <a:t>Bac</a:t>
            </a:r>
            <a:r>
              <a:rPr kumimoji="1" lang="en-US" altLang="ja-JP" sz="900" b="1" dirty="0">
                <a:solidFill>
                  <a:schemeClr val="tx2">
                    <a:lumMod val="75000"/>
                  </a:schemeClr>
                </a:solidFill>
              </a:rPr>
              <a:t>k</a:t>
            </a:r>
            <a:endParaRPr kumimoji="1" lang="en-US" altLang="ja-JP" sz="900" b="1" dirty="0" smtClean="0">
              <a:solidFill>
                <a:schemeClr val="tx2">
                  <a:lumMod val="75000"/>
                </a:schemeClr>
              </a:solidFill>
            </a:endParaRPr>
          </a:p>
        </p:txBody>
      </p:sp>
      <p:sp>
        <p:nvSpPr>
          <p:cNvPr id="85" name="テキスト ボックス 84"/>
          <p:cNvSpPr txBox="1"/>
          <p:nvPr/>
        </p:nvSpPr>
        <p:spPr>
          <a:xfrm>
            <a:off x="5515960" y="4342251"/>
            <a:ext cx="460382" cy="369332"/>
          </a:xfrm>
          <a:prstGeom prst="rect">
            <a:avLst/>
          </a:prstGeom>
          <a:noFill/>
        </p:spPr>
        <p:txBody>
          <a:bodyPr wrap="none" rtlCol="0">
            <a:spAutoFit/>
          </a:bodyPr>
          <a:lstStyle/>
          <a:p>
            <a:r>
              <a:rPr lang="en-US" altLang="ja-JP" sz="900" b="1" dirty="0" smtClean="0">
                <a:solidFill>
                  <a:schemeClr val="tx2">
                    <a:lumMod val="75000"/>
                  </a:schemeClr>
                </a:solidFill>
              </a:rPr>
              <a:t>Feed</a:t>
            </a:r>
          </a:p>
          <a:p>
            <a:r>
              <a:rPr kumimoji="1" lang="en-US" altLang="ja-JP" sz="900" b="1" dirty="0" smtClean="0">
                <a:solidFill>
                  <a:schemeClr val="tx2">
                    <a:lumMod val="75000"/>
                  </a:schemeClr>
                </a:solidFill>
              </a:rPr>
              <a:t>Bac</a:t>
            </a:r>
            <a:r>
              <a:rPr kumimoji="1" lang="en-US" altLang="ja-JP" sz="900" b="1" dirty="0">
                <a:solidFill>
                  <a:schemeClr val="tx2">
                    <a:lumMod val="75000"/>
                  </a:schemeClr>
                </a:solidFill>
              </a:rPr>
              <a:t>k</a:t>
            </a:r>
            <a:endParaRPr kumimoji="1" lang="en-US" altLang="ja-JP" sz="900" b="1" dirty="0" smtClean="0">
              <a:solidFill>
                <a:schemeClr val="tx2">
                  <a:lumMod val="75000"/>
                </a:schemeClr>
              </a:solidFill>
            </a:endParaRPr>
          </a:p>
        </p:txBody>
      </p:sp>
      <p:sp>
        <p:nvSpPr>
          <p:cNvPr id="86" name="テキスト ボックス 85"/>
          <p:cNvSpPr txBox="1"/>
          <p:nvPr/>
        </p:nvSpPr>
        <p:spPr>
          <a:xfrm>
            <a:off x="6716972" y="4342251"/>
            <a:ext cx="460382" cy="369332"/>
          </a:xfrm>
          <a:prstGeom prst="rect">
            <a:avLst/>
          </a:prstGeom>
          <a:noFill/>
        </p:spPr>
        <p:txBody>
          <a:bodyPr wrap="none" rtlCol="0">
            <a:spAutoFit/>
          </a:bodyPr>
          <a:lstStyle/>
          <a:p>
            <a:r>
              <a:rPr lang="en-US" altLang="ja-JP" sz="900" b="1" dirty="0" smtClean="0">
                <a:solidFill>
                  <a:schemeClr val="tx2">
                    <a:lumMod val="75000"/>
                  </a:schemeClr>
                </a:solidFill>
              </a:rPr>
              <a:t>Feed</a:t>
            </a:r>
          </a:p>
          <a:p>
            <a:r>
              <a:rPr kumimoji="1" lang="en-US" altLang="ja-JP" sz="900" b="1" dirty="0" smtClean="0">
                <a:solidFill>
                  <a:schemeClr val="tx2">
                    <a:lumMod val="75000"/>
                  </a:schemeClr>
                </a:solidFill>
              </a:rPr>
              <a:t>Bac</a:t>
            </a:r>
            <a:r>
              <a:rPr kumimoji="1" lang="en-US" altLang="ja-JP" sz="900" b="1" dirty="0">
                <a:solidFill>
                  <a:schemeClr val="tx2">
                    <a:lumMod val="75000"/>
                  </a:schemeClr>
                </a:solidFill>
              </a:rPr>
              <a:t>k</a:t>
            </a:r>
            <a:endParaRPr kumimoji="1" lang="en-US" altLang="ja-JP" sz="900" b="1" dirty="0" smtClean="0">
              <a:solidFill>
                <a:schemeClr val="tx2">
                  <a:lumMod val="75000"/>
                </a:schemeClr>
              </a:solidFill>
            </a:endParaRPr>
          </a:p>
        </p:txBody>
      </p:sp>
      <p:sp>
        <p:nvSpPr>
          <p:cNvPr id="87" name="テキスト ボックス 86"/>
          <p:cNvSpPr txBox="1"/>
          <p:nvPr/>
        </p:nvSpPr>
        <p:spPr>
          <a:xfrm>
            <a:off x="7917978" y="4349075"/>
            <a:ext cx="460382" cy="369332"/>
          </a:xfrm>
          <a:prstGeom prst="rect">
            <a:avLst/>
          </a:prstGeom>
          <a:noFill/>
        </p:spPr>
        <p:txBody>
          <a:bodyPr wrap="none" rtlCol="0">
            <a:spAutoFit/>
          </a:bodyPr>
          <a:lstStyle/>
          <a:p>
            <a:r>
              <a:rPr lang="en-US" altLang="ja-JP" sz="900" b="1" dirty="0" smtClean="0">
                <a:solidFill>
                  <a:schemeClr val="tx2">
                    <a:lumMod val="75000"/>
                  </a:schemeClr>
                </a:solidFill>
              </a:rPr>
              <a:t>Feed</a:t>
            </a:r>
          </a:p>
          <a:p>
            <a:r>
              <a:rPr kumimoji="1" lang="en-US" altLang="ja-JP" sz="900" b="1" dirty="0" smtClean="0">
                <a:solidFill>
                  <a:schemeClr val="tx2">
                    <a:lumMod val="75000"/>
                  </a:schemeClr>
                </a:solidFill>
              </a:rPr>
              <a:t>Bac</a:t>
            </a:r>
            <a:r>
              <a:rPr kumimoji="1" lang="en-US" altLang="ja-JP" sz="900" b="1" dirty="0">
                <a:solidFill>
                  <a:schemeClr val="tx2">
                    <a:lumMod val="75000"/>
                  </a:schemeClr>
                </a:solidFill>
              </a:rPr>
              <a:t>k</a:t>
            </a:r>
            <a:endParaRPr kumimoji="1" lang="en-US" altLang="ja-JP" sz="900" b="1" dirty="0" smtClean="0">
              <a:solidFill>
                <a:schemeClr val="tx2">
                  <a:lumMod val="75000"/>
                </a:schemeClr>
              </a:solidFill>
            </a:endParaRPr>
          </a:p>
        </p:txBody>
      </p:sp>
      <p:sp>
        <p:nvSpPr>
          <p:cNvPr id="88" name="テキスト ボックス 87"/>
          <p:cNvSpPr txBox="1"/>
          <p:nvPr/>
        </p:nvSpPr>
        <p:spPr>
          <a:xfrm>
            <a:off x="211536" y="5343097"/>
            <a:ext cx="5123518" cy="830997"/>
          </a:xfrm>
          <a:prstGeom prst="rect">
            <a:avLst/>
          </a:prstGeom>
          <a:noFill/>
        </p:spPr>
        <p:txBody>
          <a:bodyPr wrap="none" rtlCol="0">
            <a:spAutoFit/>
          </a:bodyPr>
          <a:lstStyle/>
          <a:p>
            <a:r>
              <a:rPr lang="ja-JP" altLang="en-US" sz="1600" dirty="0"/>
              <a:t>・</a:t>
            </a:r>
            <a:r>
              <a:rPr kumimoji="1" lang="en-US" altLang="ja-JP" sz="1600" dirty="0" smtClean="0"/>
              <a:t>2018</a:t>
            </a:r>
            <a:r>
              <a:rPr kumimoji="1" lang="ja-JP" altLang="en-US" sz="1600" dirty="0" smtClean="0"/>
              <a:t>年</a:t>
            </a:r>
            <a:r>
              <a:rPr kumimoji="1" lang="en-US" altLang="ja-JP" sz="1600" dirty="0" smtClean="0"/>
              <a:t>12</a:t>
            </a:r>
            <a:r>
              <a:rPr kumimoji="1" lang="ja-JP" altLang="en-US" sz="1600" dirty="0" smtClean="0"/>
              <a:t>月下旬：キックオフ開催</a:t>
            </a:r>
            <a:endParaRPr kumimoji="1" lang="en-US" altLang="ja-JP" sz="1600" dirty="0" smtClean="0"/>
          </a:p>
          <a:p>
            <a:r>
              <a:rPr lang="ja-JP" altLang="en-US" sz="1600" dirty="0" smtClean="0"/>
              <a:t>・</a:t>
            </a:r>
            <a:r>
              <a:rPr lang="en-US" altLang="ja-JP" sz="1600" dirty="0" smtClean="0"/>
              <a:t>2019</a:t>
            </a:r>
            <a:r>
              <a:rPr lang="ja-JP" altLang="en-US" sz="1600" dirty="0" smtClean="0"/>
              <a:t>年</a:t>
            </a:r>
            <a:r>
              <a:rPr lang="en-US" altLang="ja-JP" sz="1600" dirty="0" smtClean="0"/>
              <a:t>1</a:t>
            </a:r>
            <a:r>
              <a:rPr lang="ja-JP" altLang="en-US" sz="1600" dirty="0" smtClean="0"/>
              <a:t>月、</a:t>
            </a:r>
            <a:r>
              <a:rPr lang="en-US" altLang="ja-JP" sz="1600" dirty="0" smtClean="0"/>
              <a:t>Phase1</a:t>
            </a:r>
            <a:r>
              <a:rPr lang="ja-JP" altLang="en-US" sz="1600" dirty="0" smtClean="0"/>
              <a:t>研究開発スタート</a:t>
            </a:r>
            <a:endParaRPr lang="en-US" altLang="ja-JP" sz="1600" dirty="0" smtClean="0"/>
          </a:p>
          <a:p>
            <a:r>
              <a:rPr kumimoji="1" lang="ja-JP" altLang="en-US" sz="1600" dirty="0" smtClean="0"/>
              <a:t>・定例</a:t>
            </a:r>
            <a:r>
              <a:rPr kumimoji="1" lang="en-US" altLang="ja-JP" sz="1600" dirty="0" err="1" smtClean="0"/>
              <a:t>Mtg</a:t>
            </a:r>
            <a:r>
              <a:rPr kumimoji="1" lang="ja-JP" altLang="en-US" sz="1600" dirty="0" smtClean="0"/>
              <a:t>は隔週開催、都度、研究開発成果の評価を行う</a:t>
            </a:r>
            <a:endParaRPr kumimoji="1" lang="ja-JP" altLang="en-US" sz="1600" dirty="0"/>
          </a:p>
        </p:txBody>
      </p:sp>
    </p:spTree>
    <p:extLst>
      <p:ext uri="{BB962C8B-B14F-4D97-AF65-F5344CB8AC3E}">
        <p14:creationId xmlns:p14="http://schemas.microsoft.com/office/powerpoint/2010/main" val="518813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カギ線コネクタ 50"/>
          <p:cNvCxnSpPr>
            <a:stCxn id="12" idx="2"/>
            <a:endCxn id="25" idx="1"/>
          </p:cNvCxnSpPr>
          <p:nvPr/>
        </p:nvCxnSpPr>
        <p:spPr>
          <a:xfrm rot="16200000" flipH="1">
            <a:off x="2451360" y="3229286"/>
            <a:ext cx="1273794" cy="283420"/>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 name="テキスト ボックス 2"/>
          <p:cNvSpPr txBox="1">
            <a:spLocks noChangeArrowheads="1"/>
          </p:cNvSpPr>
          <p:nvPr/>
        </p:nvSpPr>
        <p:spPr bwMode="auto">
          <a:xfrm>
            <a:off x="401638" y="169863"/>
            <a:ext cx="90284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 共同研究開発</a:t>
            </a:r>
            <a:r>
              <a:rPr lang="ja-JP" altLang="en-US" sz="2800" b="1" dirty="0">
                <a:effectLst>
                  <a:outerShdw blurRad="38100" dist="38100" dir="2700000" algn="tl">
                    <a:srgbClr val="000000">
                      <a:alpha val="43137"/>
                    </a:srgbClr>
                  </a:outerShdw>
                </a:effectLst>
              </a:rPr>
              <a:t> </a:t>
            </a:r>
            <a:r>
              <a:rPr lang="ja-JP" altLang="en-US" sz="2800" b="1" dirty="0" smtClean="0">
                <a:effectLst>
                  <a:outerShdw blurRad="38100" dist="38100" dir="2700000" algn="tl">
                    <a:srgbClr val="000000">
                      <a:alpha val="43137"/>
                    </a:srgbClr>
                  </a:outerShdw>
                </a:effectLst>
              </a:rPr>
              <a:t>スケジュール </a:t>
            </a:r>
            <a:r>
              <a:rPr lang="en-US" altLang="ja-JP" sz="2800" b="1" dirty="0" smtClean="0">
                <a:effectLst>
                  <a:outerShdw blurRad="38100" dist="38100" dir="2700000" algn="tl">
                    <a:srgbClr val="000000">
                      <a:alpha val="43137"/>
                    </a:srgbClr>
                  </a:outerShdw>
                </a:effectLst>
              </a:rPr>
              <a:t>[Phase1</a:t>
            </a:r>
            <a:r>
              <a:rPr lang="ja-JP" altLang="en-US" sz="2800" b="1" dirty="0" smtClean="0">
                <a:effectLst>
                  <a:outerShdw blurRad="38100" dist="38100" dir="2700000" algn="tl">
                    <a:srgbClr val="000000">
                      <a:alpha val="43137"/>
                    </a:srgbClr>
                  </a:outerShdw>
                </a:effectLst>
              </a:rPr>
              <a:t>→</a:t>
            </a:r>
            <a:r>
              <a:rPr lang="en-US" altLang="ja-JP" sz="2800" b="1" dirty="0" smtClean="0">
                <a:effectLst>
                  <a:outerShdw blurRad="38100" dist="38100" dir="2700000" algn="tl">
                    <a:srgbClr val="000000">
                      <a:alpha val="43137"/>
                    </a:srgbClr>
                  </a:outerShdw>
                </a:effectLst>
              </a:rPr>
              <a:t>Phase2]</a:t>
            </a:r>
            <a:endParaRPr lang="ja-JP" altLang="en-US" sz="2800" b="1" dirty="0">
              <a:effectLst>
                <a:outerShdw blurRad="38100" dist="38100" dir="2700000" algn="tl">
                  <a:srgbClr val="000000">
                    <a:alpha val="43137"/>
                  </a:srgbClr>
                </a:outerShdw>
              </a:effectLst>
            </a:endParaRPr>
          </a:p>
        </p:txBody>
      </p:sp>
      <p:pic>
        <p:nvPicPr>
          <p:cNvPr id="2" name="図 1"/>
          <p:cNvPicPr>
            <a:picLocks noChangeAspect="1"/>
          </p:cNvPicPr>
          <p:nvPr/>
        </p:nvPicPr>
        <p:blipFill>
          <a:blip r:embed="rId3"/>
          <a:stretch>
            <a:fillRect/>
          </a:stretch>
        </p:blipFill>
        <p:spPr>
          <a:xfrm>
            <a:off x="133727" y="1382133"/>
            <a:ext cx="9467471" cy="3660095"/>
          </a:xfrm>
          <a:prstGeom prst="rect">
            <a:avLst/>
          </a:prstGeom>
        </p:spPr>
      </p:pic>
      <p:sp>
        <p:nvSpPr>
          <p:cNvPr id="11" name="ホームベース 10"/>
          <p:cNvSpPr/>
          <p:nvPr/>
        </p:nvSpPr>
        <p:spPr>
          <a:xfrm>
            <a:off x="1858368" y="2131327"/>
            <a:ext cx="360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12" name="ホームベース 11"/>
          <p:cNvSpPr/>
          <p:nvPr/>
        </p:nvSpPr>
        <p:spPr>
          <a:xfrm>
            <a:off x="2454314" y="2543030"/>
            <a:ext cx="1080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900" dirty="0" smtClean="0">
                <a:solidFill>
                  <a:schemeClr val="tx1"/>
                </a:solidFill>
                <a:latin typeface="メイリオ" pitchFamily="50" charset="-128"/>
                <a:ea typeface="メイリオ" pitchFamily="50" charset="-128"/>
              </a:rPr>
              <a:t>①帳票解析ﾓﾃﾞﾙ</a:t>
            </a:r>
            <a:endParaRPr kumimoji="1" lang="ja-JP" altLang="en-US" sz="900" dirty="0">
              <a:solidFill>
                <a:schemeClr val="tx1"/>
              </a:solidFill>
              <a:latin typeface="メイリオ" pitchFamily="50" charset="-128"/>
              <a:ea typeface="メイリオ" pitchFamily="50" charset="-128"/>
            </a:endParaRPr>
          </a:p>
        </p:txBody>
      </p:sp>
      <p:cxnSp>
        <p:nvCxnSpPr>
          <p:cNvPr id="13" name="カギ線コネクタ 12"/>
          <p:cNvCxnSpPr>
            <a:stCxn id="11" idx="3"/>
            <a:endCxn id="12" idx="1"/>
          </p:cNvCxnSpPr>
          <p:nvPr/>
        </p:nvCxnSpPr>
        <p:spPr>
          <a:xfrm>
            <a:off x="2218368" y="2226862"/>
            <a:ext cx="235946" cy="411703"/>
          </a:xfrm>
          <a:prstGeom prst="bentConnector3">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4" name="ホームベース 13"/>
          <p:cNvSpPr/>
          <p:nvPr/>
        </p:nvSpPr>
        <p:spPr>
          <a:xfrm>
            <a:off x="3027535" y="2133599"/>
            <a:ext cx="468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15" name="ホームベース 14"/>
          <p:cNvSpPr/>
          <p:nvPr/>
        </p:nvSpPr>
        <p:spPr>
          <a:xfrm>
            <a:off x="3780433" y="2545302"/>
            <a:ext cx="1980000" cy="19106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900" dirty="0" smtClean="0">
                <a:solidFill>
                  <a:schemeClr val="tx1"/>
                </a:solidFill>
                <a:latin typeface="メイリオ" pitchFamily="50" charset="-128"/>
                <a:ea typeface="メイリオ" pitchFamily="50" charset="-128"/>
              </a:rPr>
              <a:t>③</a:t>
            </a:r>
            <a:r>
              <a:rPr kumimoji="1" lang="en-US" altLang="ja-JP" sz="900" dirty="0" smtClean="0">
                <a:solidFill>
                  <a:schemeClr val="tx1"/>
                </a:solidFill>
                <a:latin typeface="メイリオ" pitchFamily="50" charset="-128"/>
                <a:ea typeface="メイリオ" pitchFamily="50" charset="-128"/>
              </a:rPr>
              <a:t>ORC</a:t>
            </a:r>
            <a:r>
              <a:rPr kumimoji="1" lang="ja-JP" altLang="en-US" sz="900" dirty="0" smtClean="0">
                <a:solidFill>
                  <a:schemeClr val="tx1"/>
                </a:solidFill>
                <a:latin typeface="メイリオ" pitchFamily="50" charset="-128"/>
                <a:ea typeface="メイリオ" pitchFamily="50" charset="-128"/>
              </a:rPr>
              <a:t>機能、</a:t>
            </a:r>
            <a:r>
              <a:rPr kumimoji="1" lang="en-US" altLang="ja-JP" sz="900" dirty="0" smtClean="0">
                <a:solidFill>
                  <a:schemeClr val="tx1"/>
                </a:solidFill>
                <a:latin typeface="メイリオ" pitchFamily="50" charset="-128"/>
                <a:ea typeface="メイリオ" pitchFamily="50" charset="-128"/>
              </a:rPr>
              <a:t>DL</a:t>
            </a:r>
            <a:r>
              <a:rPr kumimoji="1" lang="ja-JP" altLang="en-US" sz="900" dirty="0" smtClean="0">
                <a:solidFill>
                  <a:schemeClr val="tx1"/>
                </a:solidFill>
                <a:latin typeface="メイリオ" pitchFamily="50" charset="-128"/>
                <a:ea typeface="メイリオ" pitchFamily="50" charset="-128"/>
              </a:rPr>
              <a:t>モデル開発開始</a:t>
            </a:r>
            <a:endParaRPr kumimoji="1" lang="ja-JP" altLang="en-US" sz="900" dirty="0">
              <a:solidFill>
                <a:schemeClr val="tx1"/>
              </a:solidFill>
              <a:latin typeface="メイリオ" pitchFamily="50" charset="-128"/>
              <a:ea typeface="メイリオ" pitchFamily="50" charset="-128"/>
            </a:endParaRPr>
          </a:p>
        </p:txBody>
      </p:sp>
      <p:cxnSp>
        <p:nvCxnSpPr>
          <p:cNvPr id="16" name="カギ線コネクタ 15"/>
          <p:cNvCxnSpPr>
            <a:stCxn id="14" idx="3"/>
            <a:endCxn id="15" idx="1"/>
          </p:cNvCxnSpPr>
          <p:nvPr/>
        </p:nvCxnSpPr>
        <p:spPr>
          <a:xfrm>
            <a:off x="3495535" y="2229134"/>
            <a:ext cx="284898" cy="411703"/>
          </a:xfrm>
          <a:prstGeom prst="bentConnector3">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ホームベース 16"/>
          <p:cNvSpPr/>
          <p:nvPr/>
        </p:nvSpPr>
        <p:spPr>
          <a:xfrm>
            <a:off x="2802346" y="2993415"/>
            <a:ext cx="576000" cy="191069"/>
          </a:xfrm>
          <a:prstGeom prst="homePlate">
            <a:avLst/>
          </a:prstGeom>
          <a:gradFill flip="none" rotWithShape="1">
            <a:gsLst>
              <a:gs pos="0">
                <a:schemeClr val="accent5">
                  <a:lumMod val="5000"/>
                  <a:lumOff val="95000"/>
                </a:schemeClr>
              </a:gs>
              <a:gs pos="33000">
                <a:srgbClr val="9BC1FF"/>
              </a:gs>
              <a:gs pos="63000">
                <a:srgbClr val="4F81BD"/>
              </a:gs>
              <a:gs pos="97000">
                <a:srgbClr val="0070C0"/>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18" name="ホームベース 17"/>
          <p:cNvSpPr/>
          <p:nvPr/>
        </p:nvSpPr>
        <p:spPr>
          <a:xfrm>
            <a:off x="3254981" y="3487007"/>
            <a:ext cx="360000" cy="191069"/>
          </a:xfrm>
          <a:prstGeom prst="homePlate">
            <a:avLst/>
          </a:prstGeom>
          <a:gradFill>
            <a:gsLst>
              <a:gs pos="50000">
                <a:schemeClr val="accent5">
                  <a:lumMod val="50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cxnSp>
        <p:nvCxnSpPr>
          <p:cNvPr id="19" name="カギ線コネクタ 18"/>
          <p:cNvCxnSpPr>
            <a:stCxn id="17" idx="2"/>
            <a:endCxn id="18" idx="1"/>
          </p:cNvCxnSpPr>
          <p:nvPr/>
        </p:nvCxnSpPr>
        <p:spPr>
          <a:xfrm rot="16200000" flipH="1">
            <a:off x="2949751" y="3277312"/>
            <a:ext cx="398058" cy="212402"/>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2995672" y="3145791"/>
            <a:ext cx="460382" cy="369332"/>
          </a:xfrm>
          <a:prstGeom prst="rect">
            <a:avLst/>
          </a:prstGeom>
          <a:noFill/>
        </p:spPr>
        <p:txBody>
          <a:bodyPr wrap="none" rtlCol="0">
            <a:spAutoFit/>
          </a:bodyPr>
          <a:lstStyle/>
          <a:p>
            <a:r>
              <a:rPr lang="en-US" altLang="ja-JP" sz="900" b="1" dirty="0" smtClean="0">
                <a:solidFill>
                  <a:schemeClr val="tx2">
                    <a:lumMod val="75000"/>
                  </a:schemeClr>
                </a:solidFill>
              </a:rPr>
              <a:t>Feed</a:t>
            </a:r>
          </a:p>
          <a:p>
            <a:r>
              <a:rPr kumimoji="1" lang="en-US" altLang="ja-JP" sz="900" b="1" dirty="0" smtClean="0">
                <a:solidFill>
                  <a:schemeClr val="tx2">
                    <a:lumMod val="75000"/>
                  </a:schemeClr>
                </a:solidFill>
              </a:rPr>
              <a:t>Bac</a:t>
            </a:r>
            <a:r>
              <a:rPr kumimoji="1" lang="en-US" altLang="ja-JP" sz="900" b="1" dirty="0">
                <a:solidFill>
                  <a:schemeClr val="tx2">
                    <a:lumMod val="75000"/>
                  </a:schemeClr>
                </a:solidFill>
              </a:rPr>
              <a:t>k</a:t>
            </a:r>
            <a:endParaRPr kumimoji="1" lang="en-US" altLang="ja-JP" sz="900" b="1" dirty="0" smtClean="0">
              <a:solidFill>
                <a:schemeClr val="tx2">
                  <a:lumMod val="75000"/>
                </a:schemeClr>
              </a:solidFill>
            </a:endParaRPr>
          </a:p>
        </p:txBody>
      </p:sp>
      <p:sp>
        <p:nvSpPr>
          <p:cNvPr id="21" name="ホームベース 20"/>
          <p:cNvSpPr/>
          <p:nvPr/>
        </p:nvSpPr>
        <p:spPr>
          <a:xfrm>
            <a:off x="3944213" y="2995687"/>
            <a:ext cx="576000" cy="191069"/>
          </a:xfrm>
          <a:prstGeom prst="homePlate">
            <a:avLst/>
          </a:prstGeom>
          <a:gradFill flip="none" rotWithShape="1">
            <a:gsLst>
              <a:gs pos="0">
                <a:schemeClr val="accent5">
                  <a:lumMod val="5000"/>
                  <a:lumOff val="95000"/>
                </a:schemeClr>
              </a:gs>
              <a:gs pos="33000">
                <a:srgbClr val="9BC1FF"/>
              </a:gs>
              <a:gs pos="63000">
                <a:srgbClr val="4F81BD"/>
              </a:gs>
              <a:gs pos="97000">
                <a:srgbClr val="0070C0"/>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22" name="ホームベース 21"/>
          <p:cNvSpPr/>
          <p:nvPr/>
        </p:nvSpPr>
        <p:spPr>
          <a:xfrm>
            <a:off x="4417320" y="3489279"/>
            <a:ext cx="360000" cy="191069"/>
          </a:xfrm>
          <a:prstGeom prst="homePlate">
            <a:avLst/>
          </a:prstGeom>
          <a:gradFill>
            <a:gsLst>
              <a:gs pos="50000">
                <a:schemeClr val="accent5">
                  <a:lumMod val="50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cxnSp>
        <p:nvCxnSpPr>
          <p:cNvPr id="23" name="カギ線コネクタ 22"/>
          <p:cNvCxnSpPr>
            <a:stCxn id="21" idx="2"/>
            <a:endCxn id="22" idx="1"/>
          </p:cNvCxnSpPr>
          <p:nvPr/>
        </p:nvCxnSpPr>
        <p:spPr>
          <a:xfrm rot="16200000" flipH="1">
            <a:off x="4101854" y="3269348"/>
            <a:ext cx="398058" cy="232874"/>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4144366" y="3154887"/>
            <a:ext cx="460382" cy="369332"/>
          </a:xfrm>
          <a:prstGeom prst="rect">
            <a:avLst/>
          </a:prstGeom>
          <a:noFill/>
        </p:spPr>
        <p:txBody>
          <a:bodyPr wrap="none" rtlCol="0">
            <a:spAutoFit/>
          </a:bodyPr>
          <a:lstStyle/>
          <a:p>
            <a:r>
              <a:rPr lang="en-US" altLang="ja-JP" sz="900" b="1" dirty="0" smtClean="0">
                <a:solidFill>
                  <a:schemeClr val="tx2">
                    <a:lumMod val="75000"/>
                  </a:schemeClr>
                </a:solidFill>
              </a:rPr>
              <a:t>Feed</a:t>
            </a:r>
          </a:p>
          <a:p>
            <a:r>
              <a:rPr kumimoji="1" lang="en-US" altLang="ja-JP" sz="900" b="1" dirty="0" smtClean="0">
                <a:solidFill>
                  <a:schemeClr val="tx2">
                    <a:lumMod val="75000"/>
                  </a:schemeClr>
                </a:solidFill>
              </a:rPr>
              <a:t>Bac</a:t>
            </a:r>
            <a:r>
              <a:rPr kumimoji="1" lang="en-US" altLang="ja-JP" sz="900" b="1" dirty="0">
                <a:solidFill>
                  <a:schemeClr val="tx2">
                    <a:lumMod val="75000"/>
                  </a:schemeClr>
                </a:solidFill>
              </a:rPr>
              <a:t>k</a:t>
            </a:r>
            <a:endParaRPr kumimoji="1" lang="en-US" altLang="ja-JP" sz="900" b="1" dirty="0" smtClean="0">
              <a:solidFill>
                <a:schemeClr val="tx2">
                  <a:lumMod val="75000"/>
                </a:schemeClr>
              </a:solidFill>
            </a:endParaRPr>
          </a:p>
        </p:txBody>
      </p:sp>
      <p:sp>
        <p:nvSpPr>
          <p:cNvPr id="25" name="ホームベース 24"/>
          <p:cNvSpPr/>
          <p:nvPr/>
        </p:nvSpPr>
        <p:spPr>
          <a:xfrm>
            <a:off x="3229967" y="3912358"/>
            <a:ext cx="1548000" cy="191069"/>
          </a:xfrm>
          <a:prstGeom prst="homePlate">
            <a:avLst/>
          </a:prstGeom>
          <a:gradFill>
            <a:gsLst>
              <a:gs pos="0">
                <a:srgbClr val="FF0000"/>
              </a:gs>
              <a:gs pos="44992">
                <a:schemeClr val="accent6">
                  <a:lumMod val="75000"/>
                </a:schemeClr>
              </a:gs>
              <a:gs pos="90000">
                <a:schemeClr val="accent6">
                  <a:lumMod val="40000"/>
                  <a:lumOff val="6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050" b="1" dirty="0">
                <a:solidFill>
                  <a:schemeClr val="bg1"/>
                </a:solidFill>
                <a:latin typeface="メイリオ" pitchFamily="50" charset="-128"/>
                <a:ea typeface="メイリオ" pitchFamily="50" charset="-128"/>
              </a:rPr>
              <a:t>②</a:t>
            </a:r>
            <a:r>
              <a:rPr kumimoji="1" lang="ja-JP" altLang="en-US" sz="1050" b="1" dirty="0" smtClean="0">
                <a:solidFill>
                  <a:schemeClr val="bg1"/>
                </a:solidFill>
                <a:latin typeface="メイリオ" pitchFamily="50" charset="-128"/>
                <a:ea typeface="メイリオ" pitchFamily="50" charset="-128"/>
              </a:rPr>
              <a:t>関連システム連携</a:t>
            </a:r>
            <a:endParaRPr kumimoji="1" lang="ja-JP" altLang="en-US" sz="1050" b="1" dirty="0">
              <a:solidFill>
                <a:schemeClr val="bg1"/>
              </a:solidFill>
              <a:latin typeface="メイリオ" pitchFamily="50" charset="-128"/>
              <a:ea typeface="メイリオ" pitchFamily="50" charset="-128"/>
            </a:endParaRPr>
          </a:p>
        </p:txBody>
      </p:sp>
      <p:sp>
        <p:nvSpPr>
          <p:cNvPr id="26" name="ホームベース 25"/>
          <p:cNvSpPr/>
          <p:nvPr/>
        </p:nvSpPr>
        <p:spPr>
          <a:xfrm>
            <a:off x="4214888" y="4385484"/>
            <a:ext cx="576000" cy="191069"/>
          </a:xfrm>
          <a:prstGeom prst="homePlate">
            <a:avLst/>
          </a:prstGeom>
          <a:gradFill>
            <a:gsLst>
              <a:gs pos="0">
                <a:schemeClr val="accent6">
                  <a:lumMod val="50000"/>
                </a:schemeClr>
              </a:gs>
              <a:gs pos="44992">
                <a:schemeClr val="accent6">
                  <a:lumMod val="40000"/>
                  <a:lumOff val="60000"/>
                </a:schemeClr>
              </a:gs>
              <a:gs pos="90000">
                <a:schemeClr val="accent6">
                  <a:lumMod val="40000"/>
                  <a:lumOff val="60000"/>
                </a:schemeClr>
              </a:gs>
            </a:gsLst>
          </a:grad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900" dirty="0" smtClean="0">
                <a:solidFill>
                  <a:schemeClr val="tx1"/>
                </a:solidFill>
                <a:latin typeface="メイリオ" pitchFamily="50" charset="-128"/>
                <a:ea typeface="メイリオ" pitchFamily="50" charset="-128"/>
              </a:rPr>
              <a:t>I/F</a:t>
            </a:r>
            <a:r>
              <a:rPr kumimoji="1" lang="ja-JP" altLang="en-US" sz="900" dirty="0" smtClean="0">
                <a:solidFill>
                  <a:schemeClr val="tx1"/>
                </a:solidFill>
                <a:latin typeface="メイリオ" pitchFamily="50" charset="-128"/>
                <a:ea typeface="メイリオ" pitchFamily="50" charset="-128"/>
              </a:rPr>
              <a:t> </a:t>
            </a:r>
            <a:r>
              <a:rPr kumimoji="1" lang="en-US" altLang="ja-JP" sz="900" dirty="0" smtClean="0">
                <a:solidFill>
                  <a:schemeClr val="tx1"/>
                </a:solidFill>
                <a:latin typeface="メイリオ" pitchFamily="50" charset="-128"/>
                <a:ea typeface="メイリオ" pitchFamily="50" charset="-128"/>
              </a:rPr>
              <a:t>T1</a:t>
            </a:r>
            <a:endParaRPr kumimoji="1" lang="ja-JP" altLang="en-US" sz="900" dirty="0">
              <a:solidFill>
                <a:schemeClr val="tx1"/>
              </a:solidFill>
              <a:latin typeface="メイリオ" pitchFamily="50" charset="-128"/>
              <a:ea typeface="メイリオ" pitchFamily="50" charset="-128"/>
            </a:endParaRPr>
          </a:p>
        </p:txBody>
      </p:sp>
      <p:sp>
        <p:nvSpPr>
          <p:cNvPr id="27" name="ホームベース 26"/>
          <p:cNvSpPr/>
          <p:nvPr/>
        </p:nvSpPr>
        <p:spPr>
          <a:xfrm>
            <a:off x="5424993" y="4387756"/>
            <a:ext cx="576000" cy="191069"/>
          </a:xfrm>
          <a:prstGeom prst="homePlate">
            <a:avLst/>
          </a:prstGeom>
          <a:gradFill>
            <a:gsLst>
              <a:gs pos="0">
                <a:schemeClr val="accent6">
                  <a:lumMod val="50000"/>
                </a:schemeClr>
              </a:gs>
              <a:gs pos="44992">
                <a:schemeClr val="accent6">
                  <a:lumMod val="40000"/>
                  <a:lumOff val="60000"/>
                </a:schemeClr>
              </a:gs>
              <a:gs pos="90000">
                <a:schemeClr val="accent6">
                  <a:lumMod val="40000"/>
                  <a:lumOff val="60000"/>
                </a:schemeClr>
              </a:gs>
            </a:gsLst>
          </a:grad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900" dirty="0" smtClean="0">
                <a:solidFill>
                  <a:schemeClr val="tx1"/>
                </a:solidFill>
                <a:latin typeface="メイリオ" pitchFamily="50" charset="-128"/>
                <a:ea typeface="メイリオ" pitchFamily="50" charset="-128"/>
              </a:rPr>
              <a:t>I/F</a:t>
            </a:r>
            <a:r>
              <a:rPr kumimoji="1" lang="ja-JP" altLang="en-US" sz="900" dirty="0" smtClean="0">
                <a:solidFill>
                  <a:schemeClr val="tx1"/>
                </a:solidFill>
                <a:latin typeface="メイリオ" pitchFamily="50" charset="-128"/>
                <a:ea typeface="メイリオ" pitchFamily="50" charset="-128"/>
              </a:rPr>
              <a:t> </a:t>
            </a:r>
            <a:r>
              <a:rPr kumimoji="1" lang="en-US" altLang="ja-JP" sz="900" dirty="0" smtClean="0">
                <a:solidFill>
                  <a:schemeClr val="tx1"/>
                </a:solidFill>
                <a:latin typeface="メイリオ" pitchFamily="50" charset="-128"/>
                <a:ea typeface="メイリオ" pitchFamily="50" charset="-128"/>
              </a:rPr>
              <a:t>T2</a:t>
            </a:r>
            <a:endParaRPr kumimoji="1" lang="ja-JP" altLang="en-US" sz="900" dirty="0">
              <a:solidFill>
                <a:schemeClr val="tx1"/>
              </a:solidFill>
              <a:latin typeface="メイリオ" pitchFamily="50" charset="-128"/>
              <a:ea typeface="メイリオ" pitchFamily="50" charset="-128"/>
            </a:endParaRPr>
          </a:p>
        </p:txBody>
      </p:sp>
      <p:cxnSp>
        <p:nvCxnSpPr>
          <p:cNvPr id="32" name="カギ線コネクタ 31"/>
          <p:cNvCxnSpPr>
            <a:stCxn id="25" idx="2"/>
            <a:endCxn id="26" idx="1"/>
          </p:cNvCxnSpPr>
          <p:nvPr/>
        </p:nvCxnSpPr>
        <p:spPr>
          <a:xfrm rot="16200000" flipH="1">
            <a:off x="3896748" y="4162879"/>
            <a:ext cx="377592" cy="258688"/>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4" name="カギ線コネクタ 33"/>
          <p:cNvCxnSpPr>
            <a:stCxn id="25" idx="3"/>
            <a:endCxn id="27" idx="1"/>
          </p:cNvCxnSpPr>
          <p:nvPr/>
        </p:nvCxnSpPr>
        <p:spPr>
          <a:xfrm>
            <a:off x="4777967" y="4007893"/>
            <a:ext cx="647026" cy="475398"/>
          </a:xfrm>
          <a:prstGeom prst="bentConnector3">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46638" y="1710500"/>
            <a:ext cx="697627" cy="400110"/>
          </a:xfrm>
          <a:prstGeom prst="rect">
            <a:avLst/>
          </a:prstGeom>
          <a:noFill/>
        </p:spPr>
        <p:txBody>
          <a:bodyPr wrap="none" rtlCol="0">
            <a:spAutoFit/>
          </a:bodyPr>
          <a:lstStyle/>
          <a:p>
            <a:r>
              <a:rPr kumimoji="1" lang="en-US" altLang="ja-JP" sz="1000" b="1" dirty="0" smtClean="0">
                <a:solidFill>
                  <a:schemeClr val="tx2">
                    <a:lumMod val="75000"/>
                  </a:schemeClr>
                </a:solidFill>
              </a:rPr>
              <a:t>Phase2</a:t>
            </a:r>
          </a:p>
          <a:p>
            <a:r>
              <a:rPr lang="ja-JP" altLang="en-US" sz="1000" b="1" dirty="0" smtClean="0">
                <a:solidFill>
                  <a:schemeClr val="tx2">
                    <a:lumMod val="75000"/>
                  </a:schemeClr>
                </a:solidFill>
              </a:rPr>
              <a:t>方針</a:t>
            </a:r>
            <a:r>
              <a:rPr lang="ja-JP" altLang="en-US" sz="1000" b="1" dirty="0">
                <a:solidFill>
                  <a:schemeClr val="tx2">
                    <a:lumMod val="75000"/>
                  </a:schemeClr>
                </a:solidFill>
              </a:rPr>
              <a:t>決定</a:t>
            </a:r>
            <a:endParaRPr kumimoji="1" lang="en-US" altLang="ja-JP" sz="1000" b="1" dirty="0" smtClean="0">
              <a:solidFill>
                <a:schemeClr val="tx2">
                  <a:lumMod val="75000"/>
                </a:schemeClr>
              </a:solidFill>
            </a:endParaRPr>
          </a:p>
        </p:txBody>
      </p:sp>
      <p:sp>
        <p:nvSpPr>
          <p:cNvPr id="37" name="テキスト ボックス 36"/>
          <p:cNvSpPr txBox="1"/>
          <p:nvPr/>
        </p:nvSpPr>
        <p:spPr>
          <a:xfrm>
            <a:off x="5315802" y="1705948"/>
            <a:ext cx="630301" cy="400110"/>
          </a:xfrm>
          <a:prstGeom prst="rect">
            <a:avLst/>
          </a:prstGeom>
          <a:noFill/>
        </p:spPr>
        <p:txBody>
          <a:bodyPr wrap="none" rtlCol="0">
            <a:spAutoFit/>
          </a:bodyPr>
          <a:lstStyle/>
          <a:p>
            <a:r>
              <a:rPr kumimoji="1" lang="en-US" altLang="ja-JP" sz="1000" b="1" dirty="0" smtClean="0">
                <a:solidFill>
                  <a:schemeClr val="tx2">
                    <a:lumMod val="75000"/>
                  </a:schemeClr>
                </a:solidFill>
              </a:rPr>
              <a:t>Phase2</a:t>
            </a:r>
          </a:p>
          <a:p>
            <a:r>
              <a:rPr lang="ja-JP" altLang="en-US" sz="1000" b="1" dirty="0">
                <a:solidFill>
                  <a:schemeClr val="tx2">
                    <a:lumMod val="75000"/>
                  </a:schemeClr>
                </a:solidFill>
              </a:rPr>
              <a:t>開始</a:t>
            </a:r>
            <a:endParaRPr kumimoji="1" lang="en-US" altLang="ja-JP" sz="1000" b="1" dirty="0" smtClean="0">
              <a:solidFill>
                <a:schemeClr val="tx2">
                  <a:lumMod val="75000"/>
                </a:schemeClr>
              </a:solidFill>
            </a:endParaRPr>
          </a:p>
        </p:txBody>
      </p:sp>
      <p:sp>
        <p:nvSpPr>
          <p:cNvPr id="38" name="右矢印 37"/>
          <p:cNvSpPr/>
          <p:nvPr/>
        </p:nvSpPr>
        <p:spPr>
          <a:xfrm>
            <a:off x="3930541" y="1815152"/>
            <a:ext cx="263870" cy="177421"/>
          </a:xfrm>
          <a:prstGeom prst="rightArrow">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39" name="右矢印 38"/>
          <p:cNvSpPr/>
          <p:nvPr/>
        </p:nvSpPr>
        <p:spPr>
          <a:xfrm>
            <a:off x="5868529" y="1815152"/>
            <a:ext cx="263870" cy="177421"/>
          </a:xfrm>
          <a:prstGeom prst="rightArrow">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40" name="ホームベース 39"/>
          <p:cNvSpPr/>
          <p:nvPr/>
        </p:nvSpPr>
        <p:spPr>
          <a:xfrm>
            <a:off x="5995920" y="3914630"/>
            <a:ext cx="900000" cy="191069"/>
          </a:xfrm>
          <a:prstGeom prst="homePlate">
            <a:avLst/>
          </a:prstGeom>
          <a:gradFill>
            <a:gsLst>
              <a:gs pos="0">
                <a:srgbClr val="FF0000"/>
              </a:gs>
              <a:gs pos="44992">
                <a:schemeClr val="accent6">
                  <a:lumMod val="75000"/>
                </a:schemeClr>
              </a:gs>
              <a:gs pos="90000">
                <a:schemeClr val="accent6">
                  <a:lumMod val="40000"/>
                  <a:lumOff val="6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41" name="ホームベース 40"/>
          <p:cNvSpPr/>
          <p:nvPr/>
        </p:nvSpPr>
        <p:spPr>
          <a:xfrm>
            <a:off x="7181011" y="4390028"/>
            <a:ext cx="576000" cy="191069"/>
          </a:xfrm>
          <a:prstGeom prst="homePlate">
            <a:avLst/>
          </a:prstGeom>
          <a:gradFill>
            <a:gsLst>
              <a:gs pos="0">
                <a:schemeClr val="accent6">
                  <a:lumMod val="50000"/>
                </a:schemeClr>
              </a:gs>
              <a:gs pos="44992">
                <a:schemeClr val="accent6">
                  <a:lumMod val="40000"/>
                  <a:lumOff val="60000"/>
                </a:schemeClr>
              </a:gs>
              <a:gs pos="90000">
                <a:schemeClr val="accent6">
                  <a:lumMod val="40000"/>
                  <a:lumOff val="60000"/>
                </a:schemeClr>
              </a:gs>
            </a:gsLst>
          </a:grad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900" smtClean="0">
                <a:solidFill>
                  <a:schemeClr val="tx1"/>
                </a:solidFill>
                <a:latin typeface="メイリオ" pitchFamily="50" charset="-128"/>
                <a:ea typeface="メイリオ" pitchFamily="50" charset="-128"/>
              </a:rPr>
              <a:t>I/F</a:t>
            </a:r>
            <a:r>
              <a:rPr kumimoji="1" lang="ja-JP" altLang="en-US" sz="900" dirty="0" smtClean="0">
                <a:solidFill>
                  <a:schemeClr val="tx1"/>
                </a:solidFill>
                <a:latin typeface="メイリオ" pitchFamily="50" charset="-128"/>
                <a:ea typeface="メイリオ" pitchFamily="50" charset="-128"/>
              </a:rPr>
              <a:t> </a:t>
            </a:r>
            <a:r>
              <a:rPr kumimoji="1" lang="en-US" altLang="ja-JP" sz="900" dirty="0" smtClean="0">
                <a:solidFill>
                  <a:schemeClr val="tx1"/>
                </a:solidFill>
                <a:latin typeface="メイリオ" pitchFamily="50" charset="-128"/>
                <a:ea typeface="メイリオ" pitchFamily="50" charset="-128"/>
              </a:rPr>
              <a:t>T3</a:t>
            </a:r>
            <a:endParaRPr kumimoji="1" lang="ja-JP" altLang="en-US" sz="900" dirty="0">
              <a:solidFill>
                <a:schemeClr val="tx1"/>
              </a:solidFill>
              <a:latin typeface="メイリオ" pitchFamily="50" charset="-128"/>
              <a:ea typeface="メイリオ" pitchFamily="50" charset="-128"/>
            </a:endParaRPr>
          </a:p>
        </p:txBody>
      </p:sp>
      <p:cxnSp>
        <p:nvCxnSpPr>
          <p:cNvPr id="42" name="カギ線コネクタ 41"/>
          <p:cNvCxnSpPr>
            <a:stCxn id="40" idx="3"/>
            <a:endCxn id="41" idx="1"/>
          </p:cNvCxnSpPr>
          <p:nvPr/>
        </p:nvCxnSpPr>
        <p:spPr>
          <a:xfrm>
            <a:off x="6895920" y="4010165"/>
            <a:ext cx="285091" cy="475398"/>
          </a:xfrm>
          <a:prstGeom prst="bentConnector3">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pic>
        <p:nvPicPr>
          <p:cNvPr id="43" name="図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5811" y="4750705"/>
            <a:ext cx="438860" cy="251199"/>
          </a:xfrm>
          <a:prstGeom prst="rect">
            <a:avLst/>
          </a:prstGeom>
        </p:spPr>
      </p:pic>
      <p:pic>
        <p:nvPicPr>
          <p:cNvPr id="44" name="図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595" y="4752977"/>
            <a:ext cx="438860" cy="251199"/>
          </a:xfrm>
          <a:prstGeom prst="rect">
            <a:avLst/>
          </a:prstGeom>
        </p:spPr>
      </p:pic>
      <p:pic>
        <p:nvPicPr>
          <p:cNvPr id="45" name="図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943" y="4746153"/>
            <a:ext cx="438860" cy="251199"/>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631" y="4759801"/>
            <a:ext cx="438860" cy="251199"/>
          </a:xfrm>
          <a:prstGeom prst="rect">
            <a:avLst/>
          </a:prstGeom>
        </p:spPr>
      </p:pic>
      <p:sp>
        <p:nvSpPr>
          <p:cNvPr id="47" name="テキスト ボックス 46"/>
          <p:cNvSpPr txBox="1"/>
          <p:nvPr/>
        </p:nvSpPr>
        <p:spPr>
          <a:xfrm>
            <a:off x="1922039" y="4706192"/>
            <a:ext cx="620683" cy="507831"/>
          </a:xfrm>
          <a:prstGeom prst="rect">
            <a:avLst/>
          </a:prstGeom>
          <a:noFill/>
        </p:spPr>
        <p:txBody>
          <a:bodyPr wrap="none" rtlCol="0">
            <a:spAutoFit/>
          </a:bodyPr>
          <a:lstStyle/>
          <a:p>
            <a:r>
              <a:rPr lang="ja-JP" altLang="en-US" sz="900" b="1" dirty="0" smtClean="0">
                <a:solidFill>
                  <a:schemeClr val="tx2">
                    <a:lumMod val="75000"/>
                  </a:schemeClr>
                </a:solidFill>
              </a:rPr>
              <a:t>定例</a:t>
            </a:r>
            <a:r>
              <a:rPr lang="en-US" altLang="ja-JP" sz="900" b="1" dirty="0" err="1" smtClean="0">
                <a:solidFill>
                  <a:schemeClr val="tx2">
                    <a:lumMod val="75000"/>
                  </a:schemeClr>
                </a:solidFill>
              </a:rPr>
              <a:t>Mtg</a:t>
            </a:r>
            <a:endParaRPr lang="en-US" altLang="ja-JP" sz="900" b="1" dirty="0" smtClean="0">
              <a:solidFill>
                <a:schemeClr val="tx2">
                  <a:lumMod val="75000"/>
                </a:schemeClr>
              </a:solidFill>
            </a:endParaRPr>
          </a:p>
          <a:p>
            <a:r>
              <a:rPr lang="en-US" altLang="ja-JP" sz="900" b="1" dirty="0" smtClean="0">
                <a:solidFill>
                  <a:schemeClr val="tx2">
                    <a:lumMod val="75000"/>
                  </a:schemeClr>
                </a:solidFill>
              </a:rPr>
              <a:t>On/Off</a:t>
            </a:r>
          </a:p>
          <a:p>
            <a:r>
              <a:rPr lang="ja-JP" altLang="en-US" sz="900" b="1" dirty="0" smtClean="0">
                <a:solidFill>
                  <a:schemeClr val="tx2">
                    <a:lumMod val="75000"/>
                  </a:schemeClr>
                </a:solidFill>
              </a:rPr>
              <a:t>ライン</a:t>
            </a:r>
            <a:endParaRPr kumimoji="1" lang="en-US" altLang="ja-JP" sz="900" b="1" dirty="0" smtClean="0">
              <a:solidFill>
                <a:schemeClr val="tx2">
                  <a:lumMod val="75000"/>
                </a:schemeClr>
              </a:solidFill>
            </a:endParaRPr>
          </a:p>
        </p:txBody>
      </p:sp>
      <p:sp>
        <p:nvSpPr>
          <p:cNvPr id="48" name="テキスト ボックス 47"/>
          <p:cNvSpPr txBox="1"/>
          <p:nvPr/>
        </p:nvSpPr>
        <p:spPr>
          <a:xfrm>
            <a:off x="3705352" y="4701640"/>
            <a:ext cx="620683" cy="507831"/>
          </a:xfrm>
          <a:prstGeom prst="rect">
            <a:avLst/>
          </a:prstGeom>
          <a:noFill/>
        </p:spPr>
        <p:txBody>
          <a:bodyPr wrap="none" rtlCol="0">
            <a:spAutoFit/>
          </a:bodyPr>
          <a:lstStyle/>
          <a:p>
            <a:r>
              <a:rPr lang="ja-JP" altLang="en-US" sz="900" b="1" dirty="0" smtClean="0">
                <a:solidFill>
                  <a:schemeClr val="tx2">
                    <a:lumMod val="75000"/>
                  </a:schemeClr>
                </a:solidFill>
              </a:rPr>
              <a:t>定例</a:t>
            </a:r>
            <a:r>
              <a:rPr lang="en-US" altLang="ja-JP" sz="900" b="1" dirty="0" err="1" smtClean="0">
                <a:solidFill>
                  <a:schemeClr val="tx2">
                    <a:lumMod val="75000"/>
                  </a:schemeClr>
                </a:solidFill>
              </a:rPr>
              <a:t>Mtg</a:t>
            </a:r>
            <a:endParaRPr lang="en-US" altLang="ja-JP" sz="900" b="1" dirty="0" smtClean="0">
              <a:solidFill>
                <a:schemeClr val="tx2">
                  <a:lumMod val="75000"/>
                </a:schemeClr>
              </a:solidFill>
            </a:endParaRPr>
          </a:p>
          <a:p>
            <a:r>
              <a:rPr lang="en-US" altLang="ja-JP" sz="900" b="1" dirty="0" smtClean="0">
                <a:solidFill>
                  <a:schemeClr val="tx2">
                    <a:lumMod val="75000"/>
                  </a:schemeClr>
                </a:solidFill>
              </a:rPr>
              <a:t>On/Off</a:t>
            </a:r>
          </a:p>
          <a:p>
            <a:r>
              <a:rPr lang="ja-JP" altLang="en-US" sz="900" b="1" dirty="0" smtClean="0">
                <a:solidFill>
                  <a:schemeClr val="tx2">
                    <a:lumMod val="75000"/>
                  </a:schemeClr>
                </a:solidFill>
              </a:rPr>
              <a:t>ライン</a:t>
            </a:r>
            <a:endParaRPr kumimoji="1" lang="en-US" altLang="ja-JP" sz="900" b="1" dirty="0" smtClean="0">
              <a:solidFill>
                <a:schemeClr val="tx2">
                  <a:lumMod val="75000"/>
                </a:schemeClr>
              </a:solidFill>
            </a:endParaRPr>
          </a:p>
        </p:txBody>
      </p:sp>
      <p:sp>
        <p:nvSpPr>
          <p:cNvPr id="49" name="テキスト ボックス 48"/>
          <p:cNvSpPr txBox="1"/>
          <p:nvPr/>
        </p:nvSpPr>
        <p:spPr>
          <a:xfrm>
            <a:off x="4897257" y="4706192"/>
            <a:ext cx="620683" cy="507831"/>
          </a:xfrm>
          <a:prstGeom prst="rect">
            <a:avLst/>
          </a:prstGeom>
          <a:noFill/>
        </p:spPr>
        <p:txBody>
          <a:bodyPr wrap="none" rtlCol="0">
            <a:spAutoFit/>
          </a:bodyPr>
          <a:lstStyle/>
          <a:p>
            <a:r>
              <a:rPr lang="ja-JP" altLang="en-US" sz="900" b="1" dirty="0" smtClean="0">
                <a:solidFill>
                  <a:schemeClr val="tx2">
                    <a:lumMod val="75000"/>
                  </a:schemeClr>
                </a:solidFill>
              </a:rPr>
              <a:t>定例</a:t>
            </a:r>
            <a:r>
              <a:rPr lang="en-US" altLang="ja-JP" sz="900" b="1" dirty="0" err="1" smtClean="0">
                <a:solidFill>
                  <a:schemeClr val="tx2">
                    <a:lumMod val="75000"/>
                  </a:schemeClr>
                </a:solidFill>
              </a:rPr>
              <a:t>Mtg</a:t>
            </a:r>
            <a:endParaRPr lang="en-US" altLang="ja-JP" sz="900" b="1" dirty="0" smtClean="0">
              <a:solidFill>
                <a:schemeClr val="tx2">
                  <a:lumMod val="75000"/>
                </a:schemeClr>
              </a:solidFill>
            </a:endParaRPr>
          </a:p>
          <a:p>
            <a:r>
              <a:rPr lang="en-US" altLang="ja-JP" sz="900" b="1" dirty="0" smtClean="0">
                <a:solidFill>
                  <a:schemeClr val="tx2">
                    <a:lumMod val="75000"/>
                  </a:schemeClr>
                </a:solidFill>
              </a:rPr>
              <a:t>On/Off</a:t>
            </a:r>
          </a:p>
          <a:p>
            <a:r>
              <a:rPr lang="ja-JP" altLang="en-US" sz="900" b="1" dirty="0" smtClean="0">
                <a:solidFill>
                  <a:schemeClr val="tx2">
                    <a:lumMod val="75000"/>
                  </a:schemeClr>
                </a:solidFill>
              </a:rPr>
              <a:t>ライン</a:t>
            </a:r>
            <a:endParaRPr kumimoji="1" lang="en-US" altLang="ja-JP" sz="900" b="1" dirty="0" smtClean="0">
              <a:solidFill>
                <a:schemeClr val="tx2">
                  <a:lumMod val="75000"/>
                </a:schemeClr>
              </a:solidFill>
            </a:endParaRPr>
          </a:p>
        </p:txBody>
      </p:sp>
      <p:sp>
        <p:nvSpPr>
          <p:cNvPr id="50" name="テキスト ボックス 49"/>
          <p:cNvSpPr txBox="1"/>
          <p:nvPr/>
        </p:nvSpPr>
        <p:spPr>
          <a:xfrm>
            <a:off x="6671464" y="4706192"/>
            <a:ext cx="620683" cy="507831"/>
          </a:xfrm>
          <a:prstGeom prst="rect">
            <a:avLst/>
          </a:prstGeom>
          <a:noFill/>
        </p:spPr>
        <p:txBody>
          <a:bodyPr wrap="none" rtlCol="0">
            <a:spAutoFit/>
          </a:bodyPr>
          <a:lstStyle/>
          <a:p>
            <a:r>
              <a:rPr lang="ja-JP" altLang="en-US" sz="900" b="1" dirty="0" smtClean="0">
                <a:solidFill>
                  <a:schemeClr val="tx2">
                    <a:lumMod val="75000"/>
                  </a:schemeClr>
                </a:solidFill>
              </a:rPr>
              <a:t>定例</a:t>
            </a:r>
            <a:r>
              <a:rPr lang="en-US" altLang="ja-JP" sz="900" b="1" dirty="0" err="1" smtClean="0">
                <a:solidFill>
                  <a:schemeClr val="tx2">
                    <a:lumMod val="75000"/>
                  </a:schemeClr>
                </a:solidFill>
              </a:rPr>
              <a:t>Mtg</a:t>
            </a:r>
            <a:endParaRPr lang="en-US" altLang="ja-JP" sz="900" b="1" dirty="0" smtClean="0">
              <a:solidFill>
                <a:schemeClr val="tx2">
                  <a:lumMod val="75000"/>
                </a:schemeClr>
              </a:solidFill>
            </a:endParaRPr>
          </a:p>
          <a:p>
            <a:r>
              <a:rPr lang="en-US" altLang="ja-JP" sz="900" b="1" dirty="0" smtClean="0">
                <a:solidFill>
                  <a:schemeClr val="tx2">
                    <a:lumMod val="75000"/>
                  </a:schemeClr>
                </a:solidFill>
              </a:rPr>
              <a:t>On/Off</a:t>
            </a:r>
          </a:p>
          <a:p>
            <a:r>
              <a:rPr lang="ja-JP" altLang="en-US" sz="900" b="1" dirty="0" smtClean="0">
                <a:solidFill>
                  <a:schemeClr val="tx2">
                    <a:lumMod val="75000"/>
                  </a:schemeClr>
                </a:solidFill>
              </a:rPr>
              <a:t>ライン</a:t>
            </a:r>
            <a:endParaRPr kumimoji="1" lang="en-US" altLang="ja-JP" sz="900" b="1" dirty="0" smtClean="0">
              <a:solidFill>
                <a:schemeClr val="tx2">
                  <a:lumMod val="75000"/>
                </a:schemeClr>
              </a:solidFill>
            </a:endParaRPr>
          </a:p>
        </p:txBody>
      </p:sp>
      <p:sp>
        <p:nvSpPr>
          <p:cNvPr id="53" name="ホームベース 52"/>
          <p:cNvSpPr/>
          <p:nvPr/>
        </p:nvSpPr>
        <p:spPr>
          <a:xfrm>
            <a:off x="5004191" y="3004783"/>
            <a:ext cx="576000" cy="191069"/>
          </a:xfrm>
          <a:prstGeom prst="homePlate">
            <a:avLst/>
          </a:prstGeom>
          <a:gradFill flip="none" rotWithShape="1">
            <a:gsLst>
              <a:gs pos="0">
                <a:schemeClr val="accent5">
                  <a:lumMod val="5000"/>
                  <a:lumOff val="95000"/>
                </a:schemeClr>
              </a:gs>
              <a:gs pos="33000">
                <a:srgbClr val="9BC1FF"/>
              </a:gs>
              <a:gs pos="63000">
                <a:srgbClr val="4F81BD"/>
              </a:gs>
              <a:gs pos="97000">
                <a:srgbClr val="0070C0"/>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54" name="ホームベース 53"/>
          <p:cNvSpPr/>
          <p:nvPr/>
        </p:nvSpPr>
        <p:spPr>
          <a:xfrm>
            <a:off x="5477298" y="3498375"/>
            <a:ext cx="360000" cy="191069"/>
          </a:xfrm>
          <a:prstGeom prst="homePlate">
            <a:avLst/>
          </a:prstGeom>
          <a:gradFill>
            <a:gsLst>
              <a:gs pos="50000">
                <a:schemeClr val="accent5">
                  <a:lumMod val="50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55" name="テキスト ボックス 54"/>
          <p:cNvSpPr txBox="1"/>
          <p:nvPr/>
        </p:nvSpPr>
        <p:spPr>
          <a:xfrm>
            <a:off x="5204344" y="3163983"/>
            <a:ext cx="460382" cy="369332"/>
          </a:xfrm>
          <a:prstGeom prst="rect">
            <a:avLst/>
          </a:prstGeom>
          <a:noFill/>
        </p:spPr>
        <p:txBody>
          <a:bodyPr wrap="none" rtlCol="0">
            <a:spAutoFit/>
          </a:bodyPr>
          <a:lstStyle/>
          <a:p>
            <a:r>
              <a:rPr lang="en-US" altLang="ja-JP" sz="900" b="1" dirty="0" smtClean="0">
                <a:solidFill>
                  <a:schemeClr val="tx2">
                    <a:lumMod val="75000"/>
                  </a:schemeClr>
                </a:solidFill>
              </a:rPr>
              <a:t>Feed</a:t>
            </a:r>
          </a:p>
          <a:p>
            <a:r>
              <a:rPr kumimoji="1" lang="en-US" altLang="ja-JP" sz="900" b="1" dirty="0" smtClean="0">
                <a:solidFill>
                  <a:schemeClr val="tx2">
                    <a:lumMod val="75000"/>
                  </a:schemeClr>
                </a:solidFill>
              </a:rPr>
              <a:t>Bac</a:t>
            </a:r>
            <a:r>
              <a:rPr kumimoji="1" lang="en-US" altLang="ja-JP" sz="900" b="1" dirty="0">
                <a:solidFill>
                  <a:schemeClr val="tx2">
                    <a:lumMod val="75000"/>
                  </a:schemeClr>
                </a:solidFill>
              </a:rPr>
              <a:t>k</a:t>
            </a:r>
            <a:endParaRPr kumimoji="1" lang="en-US" altLang="ja-JP" sz="900" b="1" dirty="0" smtClean="0">
              <a:solidFill>
                <a:schemeClr val="tx2">
                  <a:lumMod val="75000"/>
                </a:schemeClr>
              </a:solidFill>
            </a:endParaRPr>
          </a:p>
        </p:txBody>
      </p:sp>
      <p:cxnSp>
        <p:nvCxnSpPr>
          <p:cNvPr id="56" name="カギ線コネクタ 55"/>
          <p:cNvCxnSpPr>
            <a:stCxn id="15" idx="2"/>
            <a:endCxn id="53" idx="1"/>
          </p:cNvCxnSpPr>
          <p:nvPr/>
        </p:nvCxnSpPr>
        <p:spPr>
          <a:xfrm rot="16200000" flipH="1">
            <a:off x="4681455" y="2777581"/>
            <a:ext cx="363947" cy="281525"/>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58" name="カギ線コネクタ 57"/>
          <p:cNvCxnSpPr>
            <a:stCxn id="53" idx="2"/>
            <a:endCxn id="54" idx="1"/>
          </p:cNvCxnSpPr>
          <p:nvPr/>
        </p:nvCxnSpPr>
        <p:spPr>
          <a:xfrm rot="16200000" flipH="1">
            <a:off x="5161832" y="3278444"/>
            <a:ext cx="398058" cy="232874"/>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54" idx="2"/>
            <a:endCxn id="40" idx="1"/>
          </p:cNvCxnSpPr>
          <p:nvPr/>
        </p:nvCxnSpPr>
        <p:spPr>
          <a:xfrm rot="16200000" flipH="1">
            <a:off x="5642365" y="3656609"/>
            <a:ext cx="320721" cy="386389"/>
          </a:xfrm>
          <a:prstGeom prst="bentConnector2">
            <a:avLst/>
          </a:prstGeom>
          <a:ln>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211536" y="5308977"/>
            <a:ext cx="7824578" cy="1077218"/>
          </a:xfrm>
          <a:prstGeom prst="rect">
            <a:avLst/>
          </a:prstGeom>
          <a:noFill/>
        </p:spPr>
        <p:txBody>
          <a:bodyPr wrap="none" rtlCol="0">
            <a:spAutoFit/>
          </a:bodyPr>
          <a:lstStyle/>
          <a:p>
            <a:r>
              <a:rPr lang="ja-JP" altLang="en-US" sz="1600" dirty="0" smtClean="0"/>
              <a:t>①帳票解析モデル：</a:t>
            </a:r>
            <a:r>
              <a:rPr lang="en-US" altLang="ja-JP" sz="1600" dirty="0" err="1" smtClean="0"/>
              <a:t>Automagi</a:t>
            </a:r>
            <a:r>
              <a:rPr lang="ja-JP" altLang="en-US" sz="1600" dirty="0" smtClean="0"/>
              <a:t>と同等機能モデル開発完了</a:t>
            </a:r>
            <a:r>
              <a:rPr lang="en-US" altLang="ja-JP" sz="1600" dirty="0" smtClean="0"/>
              <a:t>(?)</a:t>
            </a:r>
            <a:endParaRPr kumimoji="1" lang="en-US" altLang="ja-JP" sz="1600" dirty="0" smtClean="0"/>
          </a:p>
          <a:p>
            <a:r>
              <a:rPr lang="ja-JP" altLang="en-US" sz="1600" dirty="0" smtClean="0"/>
              <a:t>②関連システム連携：①のモデルと関連システムとの連携開始→事業投入（準備→実施）</a:t>
            </a:r>
            <a:endParaRPr lang="en-US" altLang="ja-JP" sz="1600" dirty="0" smtClean="0"/>
          </a:p>
          <a:p>
            <a:r>
              <a:rPr kumimoji="1" lang="ja-JP" altLang="en-US" sz="1600" dirty="0" smtClean="0"/>
              <a:t>③</a:t>
            </a:r>
            <a:r>
              <a:rPr kumimoji="1" lang="en-US" altLang="ja-JP" sz="1600" dirty="0" smtClean="0"/>
              <a:t>ORC</a:t>
            </a:r>
            <a:r>
              <a:rPr kumimoji="1" lang="ja-JP" altLang="en-US" sz="1600" dirty="0" smtClean="0"/>
              <a:t>機能（</a:t>
            </a:r>
            <a:r>
              <a:rPr kumimoji="1" lang="en-US" altLang="ja-JP" sz="1600" dirty="0" smtClean="0"/>
              <a:t>DL</a:t>
            </a:r>
            <a:r>
              <a:rPr kumimoji="1" lang="ja-JP" altLang="en-US" sz="1600" dirty="0" smtClean="0"/>
              <a:t>モデル）開発開始</a:t>
            </a:r>
            <a:endParaRPr kumimoji="1" lang="en-US" altLang="ja-JP" sz="1600" dirty="0" smtClean="0"/>
          </a:p>
          <a:p>
            <a:r>
              <a:rPr lang="ja-JP" altLang="en-US" sz="1600" dirty="0" smtClean="0"/>
              <a:t>④</a:t>
            </a:r>
            <a:r>
              <a:rPr lang="en-US" altLang="ja-JP" sz="1600" dirty="0" smtClean="0"/>
              <a:t>OCR</a:t>
            </a:r>
            <a:r>
              <a:rPr lang="ja-JP" altLang="en-US" sz="1600" dirty="0" smtClean="0"/>
              <a:t>機能と関連システム連携開始</a:t>
            </a:r>
            <a:endParaRPr kumimoji="1" lang="ja-JP" altLang="en-US" sz="1600" dirty="0"/>
          </a:p>
        </p:txBody>
      </p:sp>
      <p:sp>
        <p:nvSpPr>
          <p:cNvPr id="63" name="テキスト ボックス 62"/>
          <p:cNvSpPr txBox="1"/>
          <p:nvPr/>
        </p:nvSpPr>
        <p:spPr>
          <a:xfrm>
            <a:off x="5916286" y="3705354"/>
            <a:ext cx="2552150" cy="246221"/>
          </a:xfrm>
          <a:prstGeom prst="rect">
            <a:avLst/>
          </a:prstGeom>
          <a:noFill/>
        </p:spPr>
        <p:txBody>
          <a:bodyPr wrap="square" rtlCol="0">
            <a:spAutoFit/>
          </a:bodyPr>
          <a:lstStyle/>
          <a:p>
            <a:r>
              <a:rPr lang="ja-JP" altLang="en-US" sz="1000" b="1" dirty="0" smtClean="0">
                <a:solidFill>
                  <a:schemeClr val="tx2">
                    <a:lumMod val="75000"/>
                  </a:schemeClr>
                </a:solidFill>
              </a:rPr>
              <a:t>④</a:t>
            </a:r>
            <a:r>
              <a:rPr lang="en-US" altLang="ja-JP" sz="1000" b="1" dirty="0" smtClean="0">
                <a:solidFill>
                  <a:schemeClr val="tx2">
                    <a:lumMod val="75000"/>
                  </a:schemeClr>
                </a:solidFill>
              </a:rPr>
              <a:t>OCR</a:t>
            </a:r>
            <a:r>
              <a:rPr lang="ja-JP" altLang="en-US" sz="1000" b="1" dirty="0" smtClean="0">
                <a:solidFill>
                  <a:schemeClr val="tx2">
                    <a:lumMod val="75000"/>
                  </a:schemeClr>
                </a:solidFill>
              </a:rPr>
              <a:t>機能＆関連システム連携開始</a:t>
            </a:r>
            <a:endParaRPr lang="en-US" altLang="ja-JP" sz="1000" b="1" dirty="0" smtClean="0">
              <a:solidFill>
                <a:schemeClr val="tx2">
                  <a:lumMod val="75000"/>
                </a:schemeClr>
              </a:solidFill>
            </a:endParaRPr>
          </a:p>
        </p:txBody>
      </p:sp>
    </p:spTree>
    <p:extLst>
      <p:ext uri="{BB962C8B-B14F-4D97-AF65-F5344CB8AC3E}">
        <p14:creationId xmlns:p14="http://schemas.microsoft.com/office/powerpoint/2010/main" val="395174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908177782"/>
              </p:ext>
            </p:extLst>
          </p:nvPr>
        </p:nvGraphicFramePr>
        <p:xfrm>
          <a:off x="217488" y="844550"/>
          <a:ext cx="9463087" cy="5159377"/>
        </p:xfrm>
        <a:graphic>
          <a:graphicData uri="http://schemas.openxmlformats.org/drawingml/2006/table">
            <a:tbl>
              <a:tblPr firstRow="1" bandRow="1">
                <a:tableStyleId>{5940675A-B579-460E-94D1-54222C63F5DA}</a:tableStyleId>
              </a:tblPr>
              <a:tblGrid>
                <a:gridCol w="341199">
                  <a:extLst>
                    <a:ext uri="{9D8B030D-6E8A-4147-A177-3AD203B41FA5}">
                      <a16:colId xmlns:a16="http://schemas.microsoft.com/office/drawing/2014/main" val="533574861"/>
                    </a:ext>
                  </a:extLst>
                </a:gridCol>
                <a:gridCol w="1663922">
                  <a:extLst>
                    <a:ext uri="{9D8B030D-6E8A-4147-A177-3AD203B41FA5}">
                      <a16:colId xmlns:a16="http://schemas.microsoft.com/office/drawing/2014/main" val="20000"/>
                    </a:ext>
                  </a:extLst>
                </a:gridCol>
                <a:gridCol w="2286261">
                  <a:extLst>
                    <a:ext uri="{9D8B030D-6E8A-4147-A177-3AD203B41FA5}">
                      <a16:colId xmlns:a16="http://schemas.microsoft.com/office/drawing/2014/main" val="20001"/>
                    </a:ext>
                  </a:extLst>
                </a:gridCol>
                <a:gridCol w="490672">
                  <a:extLst>
                    <a:ext uri="{9D8B030D-6E8A-4147-A177-3AD203B41FA5}">
                      <a16:colId xmlns:a16="http://schemas.microsoft.com/office/drawing/2014/main" val="3529627642"/>
                    </a:ext>
                  </a:extLst>
                </a:gridCol>
                <a:gridCol w="3835954">
                  <a:extLst>
                    <a:ext uri="{9D8B030D-6E8A-4147-A177-3AD203B41FA5}">
                      <a16:colId xmlns:a16="http://schemas.microsoft.com/office/drawing/2014/main" val="20002"/>
                    </a:ext>
                  </a:extLst>
                </a:gridCol>
                <a:gridCol w="845079">
                  <a:extLst>
                    <a:ext uri="{9D8B030D-6E8A-4147-A177-3AD203B41FA5}">
                      <a16:colId xmlns:a16="http://schemas.microsoft.com/office/drawing/2014/main" val="20003"/>
                    </a:ext>
                  </a:extLst>
                </a:gridCol>
              </a:tblGrid>
              <a:tr h="420790">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社　名 </a:t>
                      </a: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(HP link)</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主要技術</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5" marR="3600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NDA</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5" marR="3600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協業（交渉）状況</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5" marR="3600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初回</a:t>
                      </a:r>
                      <a:r>
                        <a:rPr lang="en-US" altLang="ja-JP" sz="1200" b="1" i="0" u="none" strike="noStrike" dirty="0" err="1" smtClean="0">
                          <a:solidFill>
                            <a:schemeClr val="bg1"/>
                          </a:solidFill>
                          <a:effectLst/>
                          <a:latin typeface="メイリオ" panose="020B0604030504040204" pitchFamily="50" charset="-128"/>
                          <a:ea typeface="メイリオ" panose="020B0604030504040204" pitchFamily="50" charset="-128"/>
                        </a:rPr>
                        <a:t>Mtg</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5" marR="36005" marT="0" marB="0"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30553">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hlinkClick r:id="rId2"/>
                        </a:rPr>
                        <a:t>ホットリンク</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自然言語解析</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ja-JP"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8/10(</a:t>
                      </a:r>
                      <a:r>
                        <a:rPr lang="ja-JP" altLang="en-US" sz="1200" dirty="0" smtClean="0"/>
                        <a:t>金</a:t>
                      </a:r>
                      <a:r>
                        <a:rPr lang="en-US" altLang="ja-JP" sz="1200" dirty="0" smtClean="0"/>
                        <a:t>)</a:t>
                      </a:r>
                      <a:r>
                        <a:rPr lang="ja-JP" altLang="en-US" sz="1200" dirty="0" err="1" smtClean="0"/>
                        <a:t>、</a:t>
                      </a:r>
                      <a:r>
                        <a:rPr lang="ja-JP" altLang="en-US" sz="1200" dirty="0" smtClean="0"/>
                        <a:t>初回訪問、相手にしてもらえず。</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2018/8/10</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731614">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2</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3"/>
                        </a:rPr>
                        <a:t>e</a:t>
                      </a:r>
                      <a:r>
                        <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hlinkClick r:id="rId3"/>
                        </a:rPr>
                        <a:t>エデュケーション総研</a:t>
                      </a:r>
                      <a:endPar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多種多様な</a:t>
                      </a:r>
                      <a:r>
                        <a:rPr lang="en-US" altLang="ja-JP" sz="1200" dirty="0" smtClean="0"/>
                        <a:t>AI</a:t>
                      </a:r>
                      <a:r>
                        <a:rPr lang="ja-JP" altLang="en-US" sz="1200" dirty="0" smtClean="0"/>
                        <a:t>関連技術</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200" dirty="0" smtClean="0"/>
                        <a:t>罫線検出部分の分析を依頼、罫線が途切れている部分を</a:t>
                      </a:r>
                      <a:r>
                        <a:rPr lang="en-US" altLang="ja-JP" sz="1200" dirty="0" err="1" smtClean="0"/>
                        <a:t>OpenCV</a:t>
                      </a:r>
                      <a:r>
                        <a:rPr lang="ja-JP" altLang="en-US" sz="1200" dirty="0" smtClean="0"/>
                        <a:t>による描画を試験中。</a:t>
                      </a:r>
                      <a:endParaRPr lang="en-US" altLang="ja-JP" sz="1200" dirty="0" smtClean="0"/>
                    </a:p>
                    <a:p>
                      <a:r>
                        <a:rPr lang="ja-JP" altLang="en-US" sz="1200" dirty="0" smtClean="0"/>
                        <a:t>→</a:t>
                      </a:r>
                      <a:r>
                        <a:rPr lang="en-US" altLang="ja-JP" sz="1200" dirty="0" smtClean="0"/>
                        <a:t>11/7(</a:t>
                      </a:r>
                      <a:r>
                        <a:rPr lang="ja-JP" altLang="en-US" sz="1200" dirty="0" smtClean="0"/>
                        <a:t>水</a:t>
                      </a:r>
                      <a:r>
                        <a:rPr lang="en-US" altLang="ja-JP" sz="1200" dirty="0" smtClean="0"/>
                        <a:t>)</a:t>
                      </a:r>
                      <a:r>
                        <a:rPr lang="ja-JP" altLang="en-US" sz="1200" dirty="0" err="1" smtClean="0"/>
                        <a:t>、</a:t>
                      </a:r>
                      <a:r>
                        <a:rPr lang="ja-JP" altLang="en-US" sz="1200" dirty="0" smtClean="0"/>
                        <a:t>罫線補正プログラム開発提案受理</a:t>
                      </a:r>
                      <a:endParaRPr lang="en-US" altLang="ja-JP" sz="1200" dirty="0" smtClean="0"/>
                    </a:p>
                    <a:p>
                      <a:r>
                        <a:rPr lang="ja-JP" altLang="en-US" sz="1200" dirty="0" smtClean="0"/>
                        <a:t>　見積もり額：</a:t>
                      </a:r>
                      <a:r>
                        <a:rPr lang="en-US" altLang="ja-JP" sz="1200" b="1" dirty="0" smtClean="0">
                          <a:solidFill>
                            <a:schemeClr val="tx2">
                              <a:lumMod val="75000"/>
                            </a:schemeClr>
                          </a:solidFill>
                        </a:rPr>
                        <a:t>3,456,000</a:t>
                      </a:r>
                      <a:r>
                        <a:rPr lang="ja-JP" altLang="en-US" sz="1200" b="1" dirty="0" smtClean="0">
                          <a:solidFill>
                            <a:schemeClr val="tx2">
                              <a:lumMod val="75000"/>
                            </a:schemeClr>
                          </a:solidFill>
                        </a:rPr>
                        <a:t>円</a:t>
                      </a:r>
                      <a:r>
                        <a:rPr lang="en-US" altLang="ja-JP" sz="1200" dirty="0" smtClean="0"/>
                        <a:t>(0.5</a:t>
                      </a:r>
                      <a:r>
                        <a:rPr lang="ja-JP" altLang="en-US" sz="1200" dirty="0" smtClean="0"/>
                        <a:t>人月*</a:t>
                      </a:r>
                      <a:r>
                        <a:rPr lang="en-US" altLang="ja-JP" sz="1200" dirty="0" smtClean="0"/>
                        <a:t>2</a:t>
                      </a:r>
                      <a:r>
                        <a:rPr lang="ja-JP" altLang="en-US" sz="1200" dirty="0" smtClean="0"/>
                        <a:t>名*</a:t>
                      </a:r>
                      <a:r>
                        <a:rPr lang="en-US" altLang="ja-JP" sz="1200" dirty="0" smtClean="0"/>
                        <a:t>2</a:t>
                      </a:r>
                      <a:r>
                        <a:rPr lang="ja-JP" altLang="en-US" sz="1200" dirty="0" smtClean="0"/>
                        <a:t>か月</a:t>
                      </a:r>
                      <a:r>
                        <a:rPr lang="en-US" altLang="ja-JP"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2018/8/22</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r h="430553">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3</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err="1" smtClean="0">
                          <a:solidFill>
                            <a:srgbClr val="000000"/>
                          </a:solidFill>
                          <a:effectLst/>
                          <a:latin typeface="メイリオ" panose="020B0604030504040204" pitchFamily="50" charset="-128"/>
                          <a:ea typeface="メイリオ" panose="020B0604030504040204" pitchFamily="50" charset="-128"/>
                          <a:hlinkClick r:id="rId4"/>
                        </a:rPr>
                        <a:t>Wantedly</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AI-OCR</a:t>
                      </a:r>
                      <a:r>
                        <a:rPr lang="ja-JP" altLang="en-US" sz="1200" dirty="0" smtClean="0"/>
                        <a:t>（名刺読み取り）</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テキストライン、罫線検出部分の課題を提出、同社での初期分析結果待ち。</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2018/9/4</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95558504"/>
                  </a:ext>
                </a:extLst>
              </a:tr>
              <a:tr h="430553">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4</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err="1" smtClean="0">
                          <a:solidFill>
                            <a:srgbClr val="000000"/>
                          </a:solidFill>
                          <a:effectLst/>
                          <a:latin typeface="メイリオ" panose="020B0604030504040204" pitchFamily="50" charset="-128"/>
                          <a:ea typeface="メイリオ" panose="020B0604030504040204" pitchFamily="50" charset="-128"/>
                          <a:hlinkClick r:id="rId5"/>
                        </a:rPr>
                        <a:t>Morpho</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多種多様な</a:t>
                      </a:r>
                      <a:r>
                        <a:rPr lang="en-US" altLang="ja-JP" sz="1200" dirty="0" smtClean="0"/>
                        <a:t>AI</a:t>
                      </a:r>
                      <a:r>
                        <a:rPr lang="ja-JP" altLang="en-US" sz="1200" dirty="0" smtClean="0"/>
                        <a:t>関連技術</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CPD</a:t>
                      </a:r>
                      <a:r>
                        <a:rPr lang="ja-JP" altLang="en-US" sz="1200" dirty="0" smtClean="0"/>
                        <a:t>より、画像解析における課題を提出、同社での初期分析結果待ち。</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2018/7/12</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312724312"/>
                  </a:ext>
                </a:extLst>
              </a:tr>
              <a:tr h="430553">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5</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6"/>
                        </a:rPr>
                        <a:t>SOINN</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自己増殖型</a:t>
                      </a:r>
                      <a:r>
                        <a:rPr lang="en-US" altLang="ja-JP" sz="1200" dirty="0" smtClean="0"/>
                        <a:t>NN</a:t>
                      </a:r>
                      <a:r>
                        <a:rPr lang="ja-JP" altLang="en-US" sz="1200" dirty="0" smtClean="0"/>
                        <a:t>技術</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画像解析における課題（画像データのクリーン化</a:t>
                      </a:r>
                      <a:r>
                        <a:rPr lang="en-US" altLang="ja-JP" sz="1200" dirty="0" smtClean="0"/>
                        <a:t>, .etc.</a:t>
                      </a:r>
                      <a:r>
                        <a:rPr lang="ja-JP" altLang="en-US" sz="1200" dirty="0" smtClean="0"/>
                        <a:t>）を提出、同社での初期分析待ち</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2018/8/30</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390373364"/>
                  </a:ext>
                </a:extLst>
              </a:tr>
              <a:tr h="430553">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6</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7"/>
                        </a:rPr>
                        <a:t>G-NEXT</a:t>
                      </a:r>
                      <a:endPar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(V-NEXT)</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CRM+</a:t>
                      </a:r>
                      <a:r>
                        <a:rPr lang="ja-JP" altLang="en-US" sz="1200" dirty="0" smtClean="0"/>
                        <a:t>自然言語解析</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南都銀行様向け音声認識</a:t>
                      </a:r>
                      <a:r>
                        <a:rPr lang="en-US" altLang="ja-JP" sz="1200" dirty="0" smtClean="0"/>
                        <a:t>+CRM</a:t>
                      </a:r>
                      <a:r>
                        <a:rPr lang="ja-JP" altLang="en-US" sz="1200" dirty="0" smtClean="0"/>
                        <a:t>ソリューション提案を実施予定（</a:t>
                      </a:r>
                      <a:r>
                        <a:rPr lang="en-US" altLang="ja-JP" sz="1200" dirty="0" smtClean="0"/>
                        <a:t>※</a:t>
                      </a:r>
                      <a:r>
                        <a:rPr lang="ja-JP" altLang="en-US" sz="1200" dirty="0" smtClean="0"/>
                        <a:t>別途資料参照）</a:t>
                      </a:r>
                      <a:endParaRPr lang="en-US" altLang="ja-JP" sz="1200" dirty="0" smtClean="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2018/8/30</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768936206"/>
                  </a:ext>
                </a:extLst>
              </a:tr>
              <a:tr h="430553">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7</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hlinkClick r:id="rId8"/>
                        </a:rPr>
                        <a:t>コグニティ</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自然言語解析</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教育ビジネス部向け、英文採点、塾教師評価ソリューション提案予定（</a:t>
                      </a:r>
                      <a:r>
                        <a:rPr lang="en-US" altLang="ja-JP" sz="1200" dirty="0" smtClean="0"/>
                        <a:t>※</a:t>
                      </a:r>
                      <a:r>
                        <a:rPr lang="ja-JP" altLang="en-US" sz="1200" dirty="0" smtClean="0"/>
                        <a:t>別途資料参照）</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2018/8/30</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554435334"/>
                  </a:ext>
                </a:extLst>
              </a:tr>
              <a:tr h="548684">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8</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err="1" smtClean="0">
                          <a:solidFill>
                            <a:srgbClr val="000000"/>
                          </a:solidFill>
                          <a:effectLst/>
                          <a:latin typeface="メイリオ" panose="020B0604030504040204" pitchFamily="50" charset="-128"/>
                          <a:ea typeface="メイリオ" panose="020B0604030504040204" pitchFamily="50" charset="-128"/>
                          <a:hlinkClick r:id="rId9"/>
                        </a:rPr>
                        <a:t>Incubit</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多種多様な</a:t>
                      </a:r>
                      <a:r>
                        <a:rPr lang="en-US" altLang="ja-JP" sz="1200" dirty="0" smtClean="0"/>
                        <a:t>AI</a:t>
                      </a:r>
                      <a:r>
                        <a:rPr lang="ja-JP" altLang="en-US" sz="1200" dirty="0" smtClean="0"/>
                        <a:t>関連技術</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テキストライン、罫線検出部分の課題を提出、同社での初期分析結果待ち、および共同研究開発に関するご提案待ち。</a:t>
                      </a:r>
                      <a:endParaRPr lang="en-US" altLang="ja-JP" sz="1200" dirty="0" smtClean="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2018/10/4</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471681015"/>
                  </a:ext>
                </a:extLst>
              </a:tr>
              <a:tr h="446114">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9</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10"/>
                        </a:rPr>
                        <a:t>SPJ</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lang="ja-JP" altLang="en-US" sz="1200" dirty="0" smtClean="0"/>
                        <a:t>自然言語解析・ロボット</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lang="en-US" altLang="ja-JP"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kumimoji="1" lang="ja-JP" altLang="en-US" sz="1200" dirty="0" smtClean="0">
                          <a:latin typeface="+mn-ea"/>
                          <a:ea typeface="+mn-ea"/>
                        </a:rPr>
                        <a:t>高精度</a:t>
                      </a:r>
                      <a:r>
                        <a:rPr kumimoji="1" lang="en-US" altLang="ja-JP" sz="1200" dirty="0" smtClean="0">
                          <a:latin typeface="+mn-ea"/>
                          <a:ea typeface="+mn-ea"/>
                        </a:rPr>
                        <a:t>AI</a:t>
                      </a:r>
                      <a:r>
                        <a:rPr kumimoji="1" lang="ja-JP" altLang="en-US" sz="1200" dirty="0" smtClean="0">
                          <a:latin typeface="+mn-ea"/>
                          <a:ea typeface="+mn-ea"/>
                        </a:rPr>
                        <a:t>エンジン、</a:t>
                      </a:r>
                      <a:r>
                        <a:rPr kumimoji="1" lang="en-US" altLang="ja-JP" sz="1200" dirty="0" err="1" smtClean="0">
                          <a:latin typeface="+mn-ea"/>
                          <a:ea typeface="+mn-ea"/>
                        </a:rPr>
                        <a:t>Neurox</a:t>
                      </a:r>
                      <a:r>
                        <a:rPr kumimoji="1" lang="ja-JP" altLang="en-US" sz="1200" dirty="0" smtClean="0">
                          <a:latin typeface="+mn-ea"/>
                          <a:ea typeface="+mn-ea"/>
                        </a:rPr>
                        <a:t>を組み込んだ各種</a:t>
                      </a:r>
                      <a:r>
                        <a:rPr kumimoji="1" lang="en-US" altLang="ja-JP" sz="1200" dirty="0" smtClean="0">
                          <a:latin typeface="+mn-ea"/>
                          <a:ea typeface="+mn-ea"/>
                        </a:rPr>
                        <a:t>AI</a:t>
                      </a:r>
                      <a:r>
                        <a:rPr kumimoji="1" lang="ja-JP" altLang="en-US" sz="1200" dirty="0" smtClean="0">
                          <a:latin typeface="+mn-ea"/>
                          <a:ea typeface="+mn-ea"/>
                        </a:rPr>
                        <a:t>ソリューションをご提供している</a:t>
                      </a:r>
                      <a:endParaRPr lang="ja-JP" altLang="en-US" sz="1200" dirty="0">
                        <a:latin typeface="+mn-ea"/>
                        <a:ea typeface="+mn-ea"/>
                      </a:endParaRPr>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lang="en-US" altLang="ja-JP"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0256524"/>
                  </a:ext>
                </a:extLst>
              </a:tr>
              <a:tr h="428857">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10</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err="1" smtClean="0">
                          <a:solidFill>
                            <a:srgbClr val="000000"/>
                          </a:solidFill>
                          <a:effectLst/>
                          <a:latin typeface="メイリオ" panose="020B0604030504040204" pitchFamily="50" charset="-128"/>
                          <a:ea typeface="メイリオ" panose="020B0604030504040204" pitchFamily="50" charset="-128"/>
                          <a:hlinkClick r:id="rId11"/>
                        </a:rPr>
                        <a:t>DotData</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lang="en-US" altLang="ja-JP" sz="1200" dirty="0" smtClean="0"/>
                        <a:t>Deep</a:t>
                      </a:r>
                      <a:r>
                        <a:rPr lang="ja-JP" altLang="en-US" sz="1200" dirty="0" smtClean="0"/>
                        <a:t> </a:t>
                      </a:r>
                      <a:r>
                        <a:rPr lang="en-US" altLang="ja-JP" sz="1200" dirty="0" smtClean="0"/>
                        <a:t>Learning</a:t>
                      </a:r>
                      <a:r>
                        <a:rPr lang="ja-JP" altLang="en-US" sz="1200" dirty="0" smtClean="0"/>
                        <a:t> 最適化</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lang="en-US" altLang="ja-JP"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kumimoji="1" lang="ja-JP" altLang="en-US" sz="1200" dirty="0" smtClean="0">
                          <a:latin typeface="+mn-ea"/>
                          <a:ea typeface="+mn-ea"/>
                        </a:rPr>
                        <a:t>データ分析プロセスを</a:t>
                      </a:r>
                      <a:r>
                        <a:rPr kumimoji="1" lang="en-US" altLang="ja-JP" sz="1200" dirty="0" smtClean="0">
                          <a:latin typeface="+mn-ea"/>
                          <a:ea typeface="+mn-ea"/>
                        </a:rPr>
                        <a:t>AI</a:t>
                      </a:r>
                      <a:r>
                        <a:rPr kumimoji="1" lang="ja-JP" altLang="en-US" sz="1200" dirty="0" smtClean="0">
                          <a:latin typeface="+mn-ea"/>
                          <a:ea typeface="+mn-ea"/>
                        </a:rPr>
                        <a:t>によって自動化するソフトウェアを開発・販売を計画している</a:t>
                      </a:r>
                      <a:endParaRPr lang="ja-JP" altLang="en-US" sz="1200" dirty="0">
                        <a:latin typeface="+mn-ea"/>
                        <a:ea typeface="+mn-ea"/>
                      </a:endParaRPr>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lang="en-US" altLang="ja-JP"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34746465"/>
                  </a:ext>
                </a:extLst>
              </a:tr>
            </a:tbl>
          </a:graphicData>
        </a:graphic>
      </p:graphicFrame>
      <p:sp>
        <p:nvSpPr>
          <p:cNvPr id="10333" name="テキスト ボックス 2"/>
          <p:cNvSpPr txBox="1">
            <a:spLocks noChangeArrowheads="1"/>
          </p:cNvSpPr>
          <p:nvPr/>
        </p:nvSpPr>
        <p:spPr bwMode="auto">
          <a:xfrm>
            <a:off x="401638" y="169863"/>
            <a:ext cx="50149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a:effectLst>
                  <a:outerShdw blurRad="38100" dist="38100" dir="2700000" algn="tl">
                    <a:srgbClr val="000000">
                      <a:alpha val="43137"/>
                    </a:srgbClr>
                  </a:outerShdw>
                </a:effectLst>
              </a:rPr>
              <a:t>AI</a:t>
            </a:r>
            <a:r>
              <a:rPr lang="ja-JP" altLang="en-US" sz="2800" b="1" dirty="0">
                <a:effectLst>
                  <a:outerShdw blurRad="38100" dist="38100" dir="2700000" algn="tl">
                    <a:srgbClr val="000000">
                      <a:alpha val="43137"/>
                    </a:srgbClr>
                  </a:outerShdw>
                </a:effectLst>
              </a:rPr>
              <a:t>技術開発パートナー候補企業</a:t>
            </a:r>
          </a:p>
        </p:txBody>
      </p:sp>
    </p:spTree>
    <p:extLst>
      <p:ext uri="{BB962C8B-B14F-4D97-AF65-F5344CB8AC3E}">
        <p14:creationId xmlns:p14="http://schemas.microsoft.com/office/powerpoint/2010/main" val="1476489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071907000"/>
              </p:ext>
            </p:extLst>
          </p:nvPr>
        </p:nvGraphicFramePr>
        <p:xfrm>
          <a:off x="217488" y="844550"/>
          <a:ext cx="9463087" cy="5191128"/>
        </p:xfrm>
        <a:graphic>
          <a:graphicData uri="http://schemas.openxmlformats.org/drawingml/2006/table">
            <a:tbl>
              <a:tblPr firstRow="1" bandRow="1">
                <a:tableStyleId>{5940675A-B579-460E-94D1-54222C63F5DA}</a:tableStyleId>
              </a:tblPr>
              <a:tblGrid>
                <a:gridCol w="341199">
                  <a:extLst>
                    <a:ext uri="{9D8B030D-6E8A-4147-A177-3AD203B41FA5}">
                      <a16:colId xmlns:a16="http://schemas.microsoft.com/office/drawing/2014/main" val="533574861"/>
                    </a:ext>
                  </a:extLst>
                </a:gridCol>
                <a:gridCol w="1663922">
                  <a:extLst>
                    <a:ext uri="{9D8B030D-6E8A-4147-A177-3AD203B41FA5}">
                      <a16:colId xmlns:a16="http://schemas.microsoft.com/office/drawing/2014/main" val="20000"/>
                    </a:ext>
                  </a:extLst>
                </a:gridCol>
                <a:gridCol w="2286261">
                  <a:extLst>
                    <a:ext uri="{9D8B030D-6E8A-4147-A177-3AD203B41FA5}">
                      <a16:colId xmlns:a16="http://schemas.microsoft.com/office/drawing/2014/main" val="20001"/>
                    </a:ext>
                  </a:extLst>
                </a:gridCol>
                <a:gridCol w="490672">
                  <a:extLst>
                    <a:ext uri="{9D8B030D-6E8A-4147-A177-3AD203B41FA5}">
                      <a16:colId xmlns:a16="http://schemas.microsoft.com/office/drawing/2014/main" val="3529627642"/>
                    </a:ext>
                  </a:extLst>
                </a:gridCol>
                <a:gridCol w="3835954">
                  <a:extLst>
                    <a:ext uri="{9D8B030D-6E8A-4147-A177-3AD203B41FA5}">
                      <a16:colId xmlns:a16="http://schemas.microsoft.com/office/drawing/2014/main" val="20002"/>
                    </a:ext>
                  </a:extLst>
                </a:gridCol>
                <a:gridCol w="845079">
                  <a:extLst>
                    <a:ext uri="{9D8B030D-6E8A-4147-A177-3AD203B41FA5}">
                      <a16:colId xmlns:a16="http://schemas.microsoft.com/office/drawing/2014/main" val="20003"/>
                    </a:ext>
                  </a:extLst>
                </a:gridCol>
              </a:tblGrid>
              <a:tr h="420731">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社　名 </a:t>
                      </a: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(HP link)</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主要技術</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5" marR="3600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NDA</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5" marR="3600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協業（交渉）状況</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5" marR="3600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初回</a:t>
                      </a:r>
                      <a:r>
                        <a:rPr lang="en-US" altLang="ja-JP" sz="1200" b="1" i="0" u="none" strike="noStrike" dirty="0" err="1" smtClean="0">
                          <a:solidFill>
                            <a:schemeClr val="bg1"/>
                          </a:solidFill>
                          <a:effectLst/>
                          <a:latin typeface="メイリオ" panose="020B0604030504040204" pitchFamily="50" charset="-128"/>
                          <a:ea typeface="メイリオ" panose="020B0604030504040204" pitchFamily="50" charset="-128"/>
                        </a:rPr>
                        <a:t>Mtg</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5" marR="36005" marT="0" marB="0"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12069">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11</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2"/>
                        </a:rPr>
                        <a:t>Global</a:t>
                      </a:r>
                      <a:r>
                        <a:rPr lang="en-US" altLang="ja-JP" sz="1200" b="0" i="0" u="none" strike="noStrike" baseline="0" dirty="0" smtClean="0">
                          <a:solidFill>
                            <a:srgbClr val="000000"/>
                          </a:solidFill>
                          <a:effectLst/>
                          <a:latin typeface="メイリオ" panose="020B0604030504040204" pitchFamily="50" charset="-128"/>
                          <a:ea typeface="メイリオ" panose="020B0604030504040204" pitchFamily="50" charset="-128"/>
                          <a:hlinkClick r:id="rId2"/>
                        </a:rPr>
                        <a:t> </a:t>
                      </a:r>
                      <a:r>
                        <a:rPr lang="en-US" altLang="ja-JP" sz="1200" b="0" i="0" u="none" strike="noStrike" baseline="0" dirty="0" err="1" smtClean="0">
                          <a:solidFill>
                            <a:srgbClr val="000000"/>
                          </a:solidFill>
                          <a:effectLst/>
                          <a:latin typeface="メイリオ" panose="020B0604030504040204" pitchFamily="50" charset="-128"/>
                          <a:ea typeface="メイリオ" panose="020B0604030504040204" pitchFamily="50" charset="-128"/>
                          <a:hlinkClick r:id="rId2"/>
                        </a:rPr>
                        <a:t>Cybersoft</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8"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画像認識技術</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Image-2-Slide</a:t>
                      </a:r>
                      <a:r>
                        <a:rPr lang="ja-JP" altLang="en-US" sz="1200" dirty="0" smtClean="0"/>
                        <a:t>企画提出、カウンター提案を受理、共同研究開発検討開始</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2018/10/10</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914399">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12</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3"/>
                        </a:rPr>
                        <a:t>Cloud</a:t>
                      </a:r>
                      <a:r>
                        <a:rPr lang="en-US" altLang="ja-JP" sz="1200" b="0" i="0" u="none" strike="noStrike" baseline="0" dirty="0" smtClean="0">
                          <a:solidFill>
                            <a:srgbClr val="000000"/>
                          </a:solidFill>
                          <a:effectLst/>
                          <a:latin typeface="メイリオ" panose="020B0604030504040204" pitchFamily="50" charset="-128"/>
                          <a:ea typeface="メイリオ" panose="020B0604030504040204" pitchFamily="50" charset="-128"/>
                          <a:hlinkClick r:id="rId3"/>
                        </a:rPr>
                        <a:t> Nine Solutions</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画像認識技術</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Image-2-Slide</a:t>
                      </a:r>
                      <a:r>
                        <a:rPr lang="ja-JP" altLang="en-US" sz="1200" dirty="0" smtClean="0"/>
                        <a:t>企画提出、カウンター提案を受理、共同研究開発検討開始</a:t>
                      </a:r>
                      <a:endParaRPr lang="en-US" altLang="ja-JP" sz="1200" dirty="0" smtClean="0"/>
                    </a:p>
                    <a:p>
                      <a:r>
                        <a:rPr lang="ja-JP" altLang="en-US" sz="1200" dirty="0" smtClean="0"/>
                        <a:t>→</a:t>
                      </a:r>
                      <a:r>
                        <a:rPr lang="en-US" altLang="ja-JP" sz="1200" dirty="0" smtClean="0"/>
                        <a:t>11/2</a:t>
                      </a:r>
                      <a:r>
                        <a:rPr lang="ja-JP" altLang="en-US" sz="1200" dirty="0" smtClean="0"/>
                        <a:t>（金）、共同研究開発における準委任契約お見積り受理、オンサイト要員：</a:t>
                      </a:r>
                      <a:r>
                        <a:rPr lang="en-US" altLang="ja-JP" sz="1200" dirty="0" smtClean="0"/>
                        <a:t>2</a:t>
                      </a:r>
                      <a:r>
                        <a:rPr lang="ja-JP" altLang="en-US" sz="1200" dirty="0" smtClean="0"/>
                        <a:t>名，期間：</a:t>
                      </a:r>
                      <a:r>
                        <a:rPr lang="en-US" altLang="ja-JP" sz="1200" dirty="0" smtClean="0"/>
                        <a:t>12/1</a:t>
                      </a:r>
                      <a:r>
                        <a:rPr lang="ja-JP" altLang="en-US" sz="1200" dirty="0" smtClean="0"/>
                        <a:t>～</a:t>
                      </a:r>
                      <a:r>
                        <a:rPr lang="en-US" altLang="ja-JP" sz="1200" dirty="0" smtClean="0"/>
                        <a:t>1/31</a:t>
                      </a:r>
                      <a:r>
                        <a:rPr lang="ja-JP" altLang="en-US" sz="1200" dirty="0" smtClean="0"/>
                        <a:t>（</a:t>
                      </a:r>
                      <a:r>
                        <a:rPr lang="en-US" altLang="ja-JP" sz="1200" dirty="0" smtClean="0"/>
                        <a:t>2</a:t>
                      </a:r>
                      <a:r>
                        <a:rPr lang="ja-JP" altLang="en-US" sz="1200" dirty="0" smtClean="0"/>
                        <a:t>か月），</a:t>
                      </a:r>
                      <a:endParaRPr lang="en-US" altLang="ja-JP" sz="1200" dirty="0" smtClean="0"/>
                    </a:p>
                    <a:p>
                      <a:r>
                        <a:rPr lang="ja-JP" altLang="en-US" sz="1200" dirty="0" smtClean="0"/>
                        <a:t>費用計：</a:t>
                      </a:r>
                      <a:r>
                        <a:rPr lang="en-US" altLang="ja-JP" sz="1200" b="1" dirty="0" smtClean="0">
                          <a:solidFill>
                            <a:schemeClr val="tx2">
                              <a:lumMod val="75000"/>
                            </a:schemeClr>
                          </a:solidFill>
                        </a:rPr>
                        <a:t>1,530,000</a:t>
                      </a:r>
                      <a:r>
                        <a:rPr lang="ja-JP" altLang="en-US" sz="1200" b="1" dirty="0" smtClean="0">
                          <a:solidFill>
                            <a:schemeClr val="tx2">
                              <a:lumMod val="75000"/>
                            </a:schemeClr>
                          </a:solidFill>
                        </a:rPr>
                        <a:t>円（税抜き）</a:t>
                      </a:r>
                      <a:endParaRPr lang="ja-JP" altLang="en-US" sz="1200" b="1" dirty="0">
                        <a:solidFill>
                          <a:schemeClr val="tx2">
                            <a:lumMod val="75000"/>
                          </a:schemeClr>
                        </a:solidFill>
                      </a:endParaRPr>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2018/10/11</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r h="430491">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13</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4"/>
                        </a:rPr>
                        <a:t>NTQ Solution</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多種多様な</a:t>
                      </a:r>
                      <a:r>
                        <a:rPr lang="en-US" altLang="ja-JP" sz="1200" dirty="0" smtClean="0"/>
                        <a:t>AI</a:t>
                      </a:r>
                      <a:r>
                        <a:rPr lang="ja-JP" altLang="en-US" sz="1200" dirty="0" smtClean="0"/>
                        <a:t>関連技術</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200" dirty="0" smtClean="0"/>
                        <a:t>○</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10/31</a:t>
                      </a:r>
                      <a:r>
                        <a:rPr lang="ja-JP" altLang="en-US" sz="1200" dirty="0" smtClean="0"/>
                        <a:t>（水）、初回ミーティング実施、</a:t>
                      </a:r>
                      <a:r>
                        <a:rPr lang="en-US" altLang="ja-JP" sz="1200" dirty="0" smtClean="0"/>
                        <a:t>NDA</a:t>
                      </a:r>
                      <a:r>
                        <a:rPr lang="ja-JP" altLang="en-US" sz="1200" dirty="0" smtClean="0"/>
                        <a:t>締結依頼中</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2018/10/31</a:t>
                      </a: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639278367"/>
                  </a:ext>
                </a:extLst>
              </a:tr>
              <a:tr h="430491">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14</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200" strike="sngStrike" dirty="0" smtClean="0">
                          <a:latin typeface="メイリオ" panose="020B0604030504040204" pitchFamily="50" charset="-128"/>
                          <a:ea typeface="メイリオ" panose="020B0604030504040204" pitchFamily="50" charset="-128"/>
                          <a:hlinkClick r:id="rId5"/>
                        </a:rPr>
                        <a:t>V-NEXT</a:t>
                      </a:r>
                      <a:endParaRPr lang="ja-JP" altLang="en-US" sz="1200" strike="sngStrike" dirty="0">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lang="ja-JP" altLang="en-US" sz="1200" strike="sngStrike" dirty="0" smtClean="0"/>
                        <a:t>多種多様な</a:t>
                      </a:r>
                      <a:r>
                        <a:rPr lang="en-US" altLang="ja-JP" sz="1200" strike="sngStrike" dirty="0" smtClean="0"/>
                        <a:t>AI</a:t>
                      </a:r>
                      <a:r>
                        <a:rPr lang="ja-JP" altLang="en-US" sz="1200" strike="sngStrike" dirty="0" smtClean="0"/>
                        <a:t>関連技術</a:t>
                      </a:r>
                      <a:endParaRPr lang="ja-JP" altLang="en-US" sz="1200" strike="sngStrike"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lang="ja-JP" altLang="en-US" sz="1200" strike="sngStrike" dirty="0" smtClean="0"/>
                        <a:t>予定</a:t>
                      </a:r>
                      <a:endParaRPr lang="ja-JP" altLang="en-US" sz="1200" strike="sngStrike"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lang="en-US" altLang="ja-JP" sz="1200" strike="sngStrike" dirty="0" smtClean="0"/>
                        <a:t>G-NEXT</a:t>
                      </a:r>
                      <a:r>
                        <a:rPr lang="ja-JP" altLang="en-US" sz="1200" strike="sngStrike" dirty="0" smtClean="0"/>
                        <a:t>（前頁参照）のグループ企業です。</a:t>
                      </a:r>
                      <a:r>
                        <a:rPr lang="en-US" altLang="ja-JP" sz="1200" strike="sngStrike" dirty="0" smtClean="0"/>
                        <a:t>G-NEXT</a:t>
                      </a:r>
                      <a:r>
                        <a:rPr lang="ja-JP" altLang="en-US" sz="1200" strike="sngStrike" dirty="0" smtClean="0"/>
                        <a:t>様からご紹介をいただく予定です。</a:t>
                      </a:r>
                      <a:endParaRPr lang="ja-JP" altLang="en-US" sz="1200" strike="sngStrike"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lang="en-US" altLang="ja-JP" sz="1200" strike="sngStrike" dirty="0" smtClean="0"/>
                        <a:t>-</a:t>
                      </a:r>
                      <a:endParaRPr lang="ja-JP" altLang="en-US" sz="1200" strike="sngStrike"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44035935"/>
                  </a:ext>
                </a:extLst>
              </a:tr>
              <a:tr h="430491">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15</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endParaRPr lang="ja-JP" altLang="en-US" sz="1200" dirty="0">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ja-JP" altLang="en-US" sz="120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5558504"/>
                  </a:ext>
                </a:extLst>
              </a:tr>
              <a:tr h="430491">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16</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endParaRPr lang="ja-JP" altLang="en-US" sz="1200" dirty="0">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ja-JP" altLang="en-US" sz="120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2724312"/>
                  </a:ext>
                </a:extLst>
              </a:tr>
              <a:tr h="430491">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17</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endParaRPr lang="ja-JP" altLang="en-US" sz="1200" dirty="0">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390373364"/>
                  </a:ext>
                </a:extLst>
              </a:tr>
              <a:tr h="430491">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18</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endParaRPr lang="ja-JP" altLang="en-US" sz="1200" dirty="0">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68936206"/>
                  </a:ext>
                </a:extLst>
              </a:tr>
              <a:tr h="430491">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19</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endParaRPr lang="ja-JP" altLang="en-US" sz="1200" dirty="0">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54435334"/>
                  </a:ext>
                </a:extLst>
              </a:tr>
              <a:tr h="430491">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20</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endParaRPr lang="ja-JP" altLang="en-US" sz="1200" dirty="0">
                        <a:latin typeface="メイリオ" panose="020B0604030504040204" pitchFamily="50" charset="-128"/>
                        <a:ea typeface="メイリオ" panose="020B0604030504040204" pitchFamily="50" charset="-128"/>
                      </a:endParaRPr>
                    </a:p>
                  </a:txBody>
                  <a:tcPr marL="8626" marR="8626" marT="8627"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5" marR="36005"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471681015"/>
                  </a:ext>
                </a:extLst>
              </a:tr>
            </a:tbl>
          </a:graphicData>
        </a:graphic>
      </p:graphicFrame>
      <p:sp>
        <p:nvSpPr>
          <p:cNvPr id="8280" name="テキスト ボックス 2"/>
          <p:cNvSpPr txBox="1">
            <a:spLocks noChangeArrowheads="1"/>
          </p:cNvSpPr>
          <p:nvPr/>
        </p:nvSpPr>
        <p:spPr bwMode="auto">
          <a:xfrm>
            <a:off x="401638" y="169863"/>
            <a:ext cx="6956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defRPr/>
            </a:pPr>
            <a:r>
              <a:rPr lang="en-US" altLang="ja-JP" sz="2800" b="1" dirty="0" smtClean="0">
                <a:effectLst>
                  <a:outerShdw blurRad="38100" dist="38100" dir="2700000" algn="tl">
                    <a:srgbClr val="000000">
                      <a:alpha val="43137"/>
                    </a:srgbClr>
                  </a:outerShdw>
                </a:effectLst>
              </a:rPr>
              <a:t>AI</a:t>
            </a:r>
            <a:r>
              <a:rPr lang="ja-JP" altLang="en-US" sz="2800" b="1" dirty="0" smtClean="0">
                <a:effectLst>
                  <a:outerShdw blurRad="38100" dist="38100" dir="2700000" algn="tl">
                    <a:srgbClr val="000000">
                      <a:alpha val="43137"/>
                    </a:srgbClr>
                  </a:outerShdw>
                </a:effectLst>
              </a:rPr>
              <a:t>技術開発パートナー候補企業 （</a:t>
            </a:r>
            <a:r>
              <a:rPr lang="en-US" altLang="ja-JP" sz="2800" b="1" dirty="0" smtClean="0">
                <a:solidFill>
                  <a:schemeClr val="tx2">
                    <a:lumMod val="50000"/>
                  </a:schemeClr>
                </a:solidFill>
                <a:effectLst>
                  <a:outerShdw blurRad="38100" dist="38100" dir="2700000" algn="tl">
                    <a:srgbClr val="000000">
                      <a:alpha val="43137"/>
                    </a:srgbClr>
                  </a:outerShdw>
                </a:effectLst>
              </a:rPr>
              <a:t>Vietnam</a:t>
            </a:r>
            <a:r>
              <a:rPr lang="ja-JP" altLang="en-US" sz="2800" b="1" dirty="0" smtClean="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01248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テキスト ボックス 2"/>
          <p:cNvSpPr txBox="1">
            <a:spLocks noChangeArrowheads="1"/>
          </p:cNvSpPr>
          <p:nvPr/>
        </p:nvSpPr>
        <p:spPr bwMode="auto">
          <a:xfrm>
            <a:off x="401638" y="169863"/>
            <a:ext cx="840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a:effectLst>
                  <a:outerShdw blurRad="38100" dist="38100" dir="2700000" algn="tl">
                    <a:srgbClr val="000000">
                      <a:alpha val="43137"/>
                    </a:srgbClr>
                  </a:outerShdw>
                </a:effectLst>
              </a:rPr>
              <a:t>AI</a:t>
            </a:r>
            <a:r>
              <a:rPr lang="ja-JP" altLang="en-US" sz="2800" b="1" dirty="0">
                <a:effectLst>
                  <a:outerShdw blurRad="38100" dist="38100" dir="2700000" algn="tl">
                    <a:srgbClr val="000000">
                      <a:alpha val="43137"/>
                    </a:srgbClr>
                  </a:outerShdw>
                </a:effectLst>
              </a:rPr>
              <a:t>技術開発パートナー候補企業： 分析</a:t>
            </a:r>
            <a:r>
              <a:rPr lang="en-US" altLang="ja-JP" sz="2800" b="1" dirty="0">
                <a:effectLst>
                  <a:outerShdw blurRad="38100" dist="38100" dir="2700000" algn="tl">
                    <a:srgbClr val="000000">
                      <a:alpha val="43137"/>
                    </a:srgbClr>
                  </a:outerShdw>
                </a:effectLst>
              </a:rPr>
              <a:t>(</a:t>
            </a:r>
            <a:r>
              <a:rPr lang="ja-JP" altLang="en-US" sz="2800" b="1" dirty="0">
                <a:effectLst>
                  <a:outerShdw blurRad="38100" dist="38100" dir="2700000" algn="tl">
                    <a:srgbClr val="000000">
                      <a:alpha val="43137"/>
                    </a:srgbClr>
                  </a:outerShdw>
                </a:effectLst>
              </a:rPr>
              <a:t>提案</a:t>
            </a:r>
            <a:r>
              <a:rPr lang="en-US" altLang="ja-JP" sz="2800" b="1" dirty="0">
                <a:effectLst>
                  <a:outerShdw blurRad="38100" dist="38100" dir="2700000" algn="tl">
                    <a:srgbClr val="000000">
                      <a:alpha val="43137"/>
                    </a:srgbClr>
                  </a:outerShdw>
                </a:effectLst>
              </a:rPr>
              <a:t>)</a:t>
            </a:r>
            <a:r>
              <a:rPr lang="ja-JP" altLang="en-US" sz="2800" b="1" dirty="0">
                <a:effectLst>
                  <a:outerShdw blurRad="38100" dist="38100" dir="2700000" algn="tl">
                    <a:srgbClr val="000000">
                      <a:alpha val="43137"/>
                    </a:srgbClr>
                  </a:outerShdw>
                </a:effectLst>
              </a:rPr>
              <a:t>依頼内容</a:t>
            </a:r>
          </a:p>
        </p:txBody>
      </p:sp>
      <p:graphicFrame>
        <p:nvGraphicFramePr>
          <p:cNvPr id="3" name="表 2"/>
          <p:cNvGraphicFramePr>
            <a:graphicFrameLocks noGrp="1"/>
          </p:cNvGraphicFramePr>
          <p:nvPr>
            <p:extLst>
              <p:ext uri="{D42A27DB-BD31-4B8C-83A1-F6EECF244321}">
                <p14:modId xmlns:p14="http://schemas.microsoft.com/office/powerpoint/2010/main" val="312464859"/>
              </p:ext>
            </p:extLst>
          </p:nvPr>
        </p:nvGraphicFramePr>
        <p:xfrm>
          <a:off x="217488" y="844550"/>
          <a:ext cx="9469437" cy="4509385"/>
        </p:xfrm>
        <a:graphic>
          <a:graphicData uri="http://schemas.openxmlformats.org/drawingml/2006/table">
            <a:tbl>
              <a:tblPr firstRow="1" bandRow="1">
                <a:tableStyleId>{5940675A-B579-460E-94D1-54222C63F5DA}</a:tableStyleId>
              </a:tblPr>
              <a:tblGrid>
                <a:gridCol w="341220">
                  <a:extLst>
                    <a:ext uri="{9D8B030D-6E8A-4147-A177-3AD203B41FA5}">
                      <a16:colId xmlns:a16="http://schemas.microsoft.com/office/drawing/2014/main" val="533574861"/>
                    </a:ext>
                  </a:extLst>
                </a:gridCol>
                <a:gridCol w="1664026">
                  <a:extLst>
                    <a:ext uri="{9D8B030D-6E8A-4147-A177-3AD203B41FA5}">
                      <a16:colId xmlns:a16="http://schemas.microsoft.com/office/drawing/2014/main" val="20000"/>
                    </a:ext>
                  </a:extLst>
                </a:gridCol>
                <a:gridCol w="2286404">
                  <a:extLst>
                    <a:ext uri="{9D8B030D-6E8A-4147-A177-3AD203B41FA5}">
                      <a16:colId xmlns:a16="http://schemas.microsoft.com/office/drawing/2014/main" val="20001"/>
                    </a:ext>
                  </a:extLst>
                </a:gridCol>
                <a:gridCol w="3836193">
                  <a:extLst>
                    <a:ext uri="{9D8B030D-6E8A-4147-A177-3AD203B41FA5}">
                      <a16:colId xmlns:a16="http://schemas.microsoft.com/office/drawing/2014/main" val="20002"/>
                    </a:ext>
                  </a:extLst>
                </a:gridCol>
                <a:gridCol w="1341594">
                  <a:extLst>
                    <a:ext uri="{9D8B030D-6E8A-4147-A177-3AD203B41FA5}">
                      <a16:colId xmlns:a16="http://schemas.microsoft.com/office/drawing/2014/main" val="20003"/>
                    </a:ext>
                  </a:extLst>
                </a:gridCol>
              </a:tblGrid>
              <a:tr h="420833">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社　名 </a:t>
                      </a: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(HP link)</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提案依頼内容（</a:t>
                      </a: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PGI</a:t>
                      </a: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→各社）</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ご提案内容（各社→</a:t>
                      </a: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PGI</a:t>
                      </a: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備　考</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731609">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2"/>
                        </a:rPr>
                        <a:t>e</a:t>
                      </a:r>
                      <a:r>
                        <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hlinkClick r:id="rId2"/>
                        </a:rPr>
                        <a:t>エデュケーション総研</a:t>
                      </a:r>
                      <a:endPar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8627" marR="8627" marT="86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罫線検出部分の課題を提出、同社での初期分析結果待ち、および共同研究開発に関するご提案を依頼。</a:t>
                      </a:r>
                      <a:endParaRPr lang="en-US" altLang="ja-JP" sz="1200" dirty="0" smtClean="0"/>
                    </a:p>
                    <a:p>
                      <a:endParaRPr lang="en-US" altLang="ja-JP" sz="1200" dirty="0" smtClean="0"/>
                    </a:p>
                    <a:p>
                      <a:endParaRPr lang="en-US" altLang="ja-JP" sz="1200" dirty="0" smtClean="0"/>
                    </a:p>
                    <a:p>
                      <a:endParaRPr lang="en-US" altLang="ja-JP" sz="1200" dirty="0" smtClean="0"/>
                    </a:p>
                    <a:p>
                      <a:endParaRPr lang="en-US" altLang="ja-JP" sz="1200" dirty="0" smtClean="0"/>
                    </a:p>
                    <a:p>
                      <a:endParaRPr lang="en-US" altLang="ja-JP" sz="12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200" dirty="0" smtClean="0"/>
                        <a:t>罫線検出部分の分析を依頼、罫線が途切れている部分を</a:t>
                      </a:r>
                      <a:r>
                        <a:rPr lang="en-US" altLang="ja-JP" sz="1200" dirty="0" err="1" smtClean="0"/>
                        <a:t>OpenCV</a:t>
                      </a:r>
                      <a:r>
                        <a:rPr lang="ja-JP" altLang="en-US" sz="1200" dirty="0" smtClean="0"/>
                        <a:t>による推測描画を試験中。</a:t>
                      </a:r>
                      <a:endParaRPr lang="en-US" altLang="ja-JP" sz="1200" dirty="0" smtClean="0"/>
                    </a:p>
                    <a:p>
                      <a:r>
                        <a:rPr lang="ja-JP" altLang="en-US" sz="1200" dirty="0" smtClean="0"/>
                        <a:t>→</a:t>
                      </a:r>
                      <a:r>
                        <a:rPr lang="en-US" altLang="ja-JP" sz="1200" dirty="0" smtClean="0"/>
                        <a:t>11/7(</a:t>
                      </a:r>
                      <a:r>
                        <a:rPr lang="ja-JP" altLang="en-US" sz="1200" dirty="0" smtClean="0"/>
                        <a:t>水</a:t>
                      </a:r>
                      <a:r>
                        <a:rPr lang="en-US" altLang="ja-JP" sz="1200" dirty="0" smtClean="0"/>
                        <a:t>),</a:t>
                      </a:r>
                      <a:r>
                        <a:rPr lang="en-US" altLang="ja-JP" sz="1200" baseline="0" dirty="0" smtClean="0"/>
                        <a:t> </a:t>
                      </a:r>
                      <a:r>
                        <a:rPr lang="ja-JP" altLang="en-US" sz="1200" dirty="0" smtClean="0"/>
                        <a:t>罫線</a:t>
                      </a:r>
                      <a:r>
                        <a:rPr lang="ja-JP" altLang="en-US" sz="1200" dirty="0" smtClean="0">
                          <a:solidFill>
                            <a:srgbClr val="FF0000"/>
                          </a:solidFill>
                        </a:rPr>
                        <a:t>補正</a:t>
                      </a:r>
                      <a:r>
                        <a:rPr lang="ja-JP" altLang="en-US" sz="1200" dirty="0" smtClean="0"/>
                        <a:t>プログラム開発提案受理</a:t>
                      </a:r>
                      <a:endParaRPr lang="en-US" altLang="ja-JP" sz="1200" dirty="0" smtClean="0"/>
                    </a:p>
                    <a:p>
                      <a:r>
                        <a:rPr lang="ja-JP" altLang="en-US" sz="1200" dirty="0" smtClean="0"/>
                        <a:t>　見積もり額：</a:t>
                      </a:r>
                      <a:r>
                        <a:rPr lang="en-US" altLang="ja-JP" sz="1200" b="1" dirty="0" smtClean="0">
                          <a:solidFill>
                            <a:schemeClr val="tx2">
                              <a:lumMod val="75000"/>
                            </a:schemeClr>
                          </a:solidFill>
                        </a:rPr>
                        <a:t>3,456,000</a:t>
                      </a:r>
                      <a:r>
                        <a:rPr lang="ja-JP" altLang="en-US" sz="1200" b="1" dirty="0" smtClean="0">
                          <a:solidFill>
                            <a:schemeClr val="tx2">
                              <a:lumMod val="75000"/>
                            </a:schemeClr>
                          </a:solidFill>
                        </a:rPr>
                        <a:t>円</a:t>
                      </a:r>
                      <a:r>
                        <a:rPr lang="en-US" altLang="ja-JP" sz="1200" dirty="0" smtClean="0"/>
                        <a:t>(0.5</a:t>
                      </a:r>
                      <a:r>
                        <a:rPr lang="ja-JP" altLang="en-US" sz="1200" dirty="0" smtClean="0"/>
                        <a:t>人月*</a:t>
                      </a:r>
                      <a:r>
                        <a:rPr lang="en-US" altLang="ja-JP" sz="1200" dirty="0" smtClean="0"/>
                        <a:t>2</a:t>
                      </a:r>
                      <a:r>
                        <a:rPr lang="ja-JP" altLang="en-US" sz="1200" dirty="0" smtClean="0"/>
                        <a:t>名*</a:t>
                      </a:r>
                      <a:r>
                        <a:rPr lang="en-US" altLang="ja-JP" sz="1200" dirty="0" smtClean="0"/>
                        <a:t>2</a:t>
                      </a:r>
                      <a:r>
                        <a:rPr lang="ja-JP" altLang="en-US" sz="1200" dirty="0" smtClean="0"/>
                        <a:t>か月</a:t>
                      </a:r>
                      <a:r>
                        <a:rPr lang="en-US" altLang="ja-JP" sz="1200" dirty="0" smtClean="0"/>
                        <a:t>)</a:t>
                      </a:r>
                      <a:endParaRPr lang="ja-JP" altLang="en-US" sz="12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11/7(</a:t>
                      </a:r>
                      <a:r>
                        <a:rPr lang="ja-JP" altLang="en-US" sz="1200" dirty="0" smtClean="0"/>
                        <a:t>水</a:t>
                      </a:r>
                      <a:r>
                        <a:rPr lang="en-US" altLang="ja-JP" sz="1200" dirty="0" smtClean="0"/>
                        <a:t>), </a:t>
                      </a:r>
                      <a:r>
                        <a:rPr lang="ja-JP" altLang="en-US" sz="1200" dirty="0" smtClean="0"/>
                        <a:t>ご提案の説明を受ける予定</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430596">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2</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200" b="0" i="0" u="none" strike="noStrike" dirty="0" err="1" smtClean="0">
                          <a:solidFill>
                            <a:srgbClr val="000000"/>
                          </a:solidFill>
                          <a:effectLst/>
                          <a:latin typeface="メイリオ" panose="020B0604030504040204" pitchFamily="50" charset="-128"/>
                          <a:ea typeface="メイリオ" panose="020B0604030504040204" pitchFamily="50" charset="-128"/>
                          <a:hlinkClick r:id="rId3"/>
                        </a:rPr>
                        <a:t>Wantedly</a:t>
                      </a:r>
                      <a:endPar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ja-JP" altLang="en-US" dirty="0"/>
                    </a:p>
                  </a:txBody>
                  <a:tcPr marL="36005" marR="36005"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テキストライン、罫線検出部分の課題を提出、同社での初期分析結果待ち。</a:t>
                      </a:r>
                      <a:endParaRPr lang="en-US" altLang="ja-JP" sz="1200" dirty="0" smtClean="0"/>
                    </a:p>
                    <a:p>
                      <a:r>
                        <a:rPr lang="ja-JP" altLang="en-US" sz="1200" dirty="0" smtClean="0"/>
                        <a:t>→</a:t>
                      </a:r>
                      <a:r>
                        <a:rPr lang="en-US" altLang="ja-JP" sz="1200" dirty="0" smtClean="0"/>
                        <a:t>11/7(</a:t>
                      </a:r>
                      <a:r>
                        <a:rPr lang="ja-JP" altLang="en-US" sz="1200" dirty="0" smtClean="0"/>
                        <a:t>水</a:t>
                      </a:r>
                      <a:r>
                        <a:rPr lang="en-US" altLang="ja-JP" sz="1200" dirty="0" smtClean="0"/>
                        <a:t>),</a:t>
                      </a:r>
                      <a:r>
                        <a:rPr lang="en-US" altLang="ja-JP" sz="1200" baseline="0" dirty="0" smtClean="0"/>
                        <a:t> </a:t>
                      </a:r>
                      <a:r>
                        <a:rPr lang="ja-JP" altLang="en-US" sz="1200" dirty="0" smtClean="0"/>
                        <a:t>罫線</a:t>
                      </a:r>
                      <a:r>
                        <a:rPr lang="ja-JP" altLang="en-US" sz="1200" dirty="0" smtClean="0">
                          <a:solidFill>
                            <a:srgbClr val="FF0000"/>
                          </a:solidFill>
                        </a:rPr>
                        <a:t>検出</a:t>
                      </a:r>
                      <a:r>
                        <a:rPr lang="ja-JP" altLang="en-US" sz="1200" dirty="0" smtClean="0"/>
                        <a:t>プログラム開発提案受理</a:t>
                      </a:r>
                      <a:endParaRPr lang="en-US" altLang="ja-JP" sz="1200" dirty="0" smtClean="0"/>
                    </a:p>
                    <a:p>
                      <a:r>
                        <a:rPr lang="ja-JP" altLang="en-US" sz="1200" dirty="0" smtClean="0"/>
                        <a:t>　見積もり額：</a:t>
                      </a:r>
                      <a:r>
                        <a:rPr lang="en-US" altLang="ja-JP" sz="1200" b="1" dirty="0" smtClean="0">
                          <a:solidFill>
                            <a:schemeClr val="tx2">
                              <a:lumMod val="75000"/>
                            </a:schemeClr>
                          </a:solidFill>
                        </a:rPr>
                        <a:t>17,500,000</a:t>
                      </a:r>
                      <a:r>
                        <a:rPr lang="ja-JP" altLang="en-US" sz="1200" b="1" dirty="0" smtClean="0">
                          <a:solidFill>
                            <a:schemeClr val="tx2">
                              <a:lumMod val="75000"/>
                            </a:schemeClr>
                          </a:solidFill>
                        </a:rPr>
                        <a:t>円</a:t>
                      </a:r>
                      <a:r>
                        <a:rPr lang="en-US" altLang="ja-JP" sz="1200" dirty="0" smtClean="0"/>
                        <a:t>(8.5</a:t>
                      </a:r>
                      <a:r>
                        <a:rPr lang="ja-JP" altLang="en-US" sz="1200" dirty="0" smtClean="0"/>
                        <a:t>人月</a:t>
                      </a:r>
                      <a:r>
                        <a:rPr lang="en-US" altLang="ja-JP" sz="1200" dirty="0" smtClean="0"/>
                        <a:t>)</a:t>
                      </a:r>
                      <a:endParaRPr lang="ja-JP" altLang="en-US" sz="12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1200" dirty="0" smtClean="0">
                          <a:solidFill>
                            <a:schemeClr val="tx1"/>
                          </a:solidFill>
                        </a:rPr>
                        <a:t>11/14 or 11/15, </a:t>
                      </a:r>
                      <a:r>
                        <a:rPr lang="ja-JP" altLang="en-US" sz="1200" dirty="0" smtClean="0">
                          <a:solidFill>
                            <a:schemeClr val="tx1"/>
                          </a:solidFill>
                        </a:rPr>
                        <a:t>ご提案の説明を受ける予定</a:t>
                      </a: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r h="731609">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3</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200" b="0" i="0" u="none" strike="noStrike" dirty="0" err="1" smtClean="0">
                          <a:solidFill>
                            <a:srgbClr val="000000"/>
                          </a:solidFill>
                          <a:effectLst/>
                          <a:latin typeface="メイリオ" panose="020B0604030504040204" pitchFamily="50" charset="-128"/>
                          <a:ea typeface="メイリオ" panose="020B0604030504040204" pitchFamily="50" charset="-128"/>
                          <a:hlinkClick r:id="rId4"/>
                        </a:rPr>
                        <a:t>Incubit</a:t>
                      </a:r>
                      <a:endPar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1200" dirty="0" smtClean="0"/>
                        <a:t>※</a:t>
                      </a:r>
                      <a:r>
                        <a:rPr lang="en-US" altLang="ja-JP" sz="1200" dirty="0" err="1" smtClean="0"/>
                        <a:t>Incubit</a:t>
                      </a:r>
                      <a:r>
                        <a:rPr lang="ja-JP" altLang="en-US" sz="1200" dirty="0" smtClean="0"/>
                        <a:t>様へは罫線検出における課題以外に、テキストライン検出の課題に対してもソリューション提案を依頼。</a:t>
                      </a: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1200" dirty="0" smtClean="0"/>
                        <a:t>11/1(</a:t>
                      </a:r>
                      <a:r>
                        <a:rPr lang="ja-JP" altLang="en-US" sz="1200" dirty="0" smtClean="0"/>
                        <a:t>木</a:t>
                      </a:r>
                      <a:r>
                        <a:rPr lang="en-US" altLang="ja-JP" sz="1200" dirty="0" smtClean="0"/>
                        <a:t>),</a:t>
                      </a:r>
                      <a:r>
                        <a:rPr lang="en-US" altLang="ja-JP" sz="1200" baseline="0" dirty="0" smtClean="0"/>
                        <a:t> </a:t>
                      </a:r>
                      <a:r>
                        <a:rPr lang="ja-JP" altLang="en-US" sz="1200" dirty="0" smtClean="0"/>
                        <a:t>技術者間での課題共有ディスカッションを実施（テキストライン、罫線検出部分の課題を提出）、同社での初期分析結果待ち、および共同研究開発に関するご提案待ち。</a:t>
                      </a:r>
                      <a:endParaRPr lang="en-US" altLang="ja-JP" sz="12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639278367"/>
                  </a:ext>
                </a:extLst>
              </a:tr>
              <a:tr h="430596">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4</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200" b="0" i="0" u="none" strike="noStrike" dirty="0" err="1" smtClean="0">
                          <a:solidFill>
                            <a:srgbClr val="000000"/>
                          </a:solidFill>
                          <a:effectLst/>
                          <a:latin typeface="メイリオ" panose="020B0604030504040204" pitchFamily="50" charset="-128"/>
                          <a:ea typeface="メイリオ" panose="020B0604030504040204" pitchFamily="50" charset="-128"/>
                          <a:hlinkClick r:id="rId5"/>
                        </a:rPr>
                        <a:t>Morpho</a:t>
                      </a:r>
                      <a:endParaRPr lang="ja-JP" altLang="en-US" sz="1200" dirty="0">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r>
                        <a:rPr lang="en-US" altLang="ja-JP" sz="1200" dirty="0" smtClean="0"/>
                        <a:t>CPD</a:t>
                      </a:r>
                      <a:r>
                        <a:rPr lang="ja-JP" altLang="en-US" sz="1200" dirty="0" smtClean="0"/>
                        <a:t>（栗山さん）から頂いた画像データ（スキャン画像）における課題を提出（画像クリーニング</a:t>
                      </a:r>
                      <a:r>
                        <a:rPr lang="en-US" altLang="ja-JP" sz="1200" dirty="0" smtClean="0"/>
                        <a:t>,</a:t>
                      </a:r>
                      <a:r>
                        <a:rPr lang="en-US" altLang="ja-JP" sz="1200" baseline="0" dirty="0" smtClean="0"/>
                        <a:t> ..etc.</a:t>
                      </a:r>
                      <a:r>
                        <a:rPr lang="ja-JP" altLang="en-US" sz="1200" baseline="0" dirty="0" smtClean="0"/>
                        <a:t>）、同社での初期分析、および提案を依頼。</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同社での初期分析結果待ち。</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ja-JP" sz="1200" dirty="0" smtClean="0"/>
                        <a:t>11/13</a:t>
                      </a:r>
                      <a:r>
                        <a:rPr lang="ja-JP" altLang="en-US" sz="1200" dirty="0" smtClean="0"/>
                        <a:t>（火）、同社を訪問予定</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544035935"/>
                  </a:ext>
                </a:extLst>
              </a:tr>
              <a:tr h="483915">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5</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6"/>
                        </a:rPr>
                        <a:t>SOINN</a:t>
                      </a:r>
                      <a:endParaRPr lang="ja-JP" altLang="en-US" sz="1200" dirty="0">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ja-JP" altLang="en-US" sz="1200" dirty="0"/>
                    </a:p>
                  </a:txBody>
                  <a:tcPr marL="36005" marR="36005"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1200" dirty="0" err="1" smtClean="0"/>
                        <a:t>Morpho</a:t>
                      </a:r>
                      <a:r>
                        <a:rPr lang="ja-JP" altLang="en-US" sz="1200" dirty="0" smtClean="0"/>
                        <a:t>社と同様の分析依頼を実施する予定。</a:t>
                      </a: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solidFill>
                            <a:srgbClr val="FF0000"/>
                          </a:solidFill>
                        </a:rPr>
                        <a:t>NDA</a:t>
                      </a:r>
                      <a:r>
                        <a:rPr lang="ja-JP" altLang="en-US" sz="1200" dirty="0" smtClean="0">
                          <a:solidFill>
                            <a:srgbClr val="FF0000"/>
                          </a:solidFill>
                        </a:rPr>
                        <a:t>締結遅延</a:t>
                      </a:r>
                      <a:endParaRPr lang="ja-JP" altLang="en-US" sz="1200" dirty="0">
                        <a:solidFill>
                          <a:srgbClr val="FF0000"/>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5558504"/>
                  </a:ext>
                </a:extLst>
              </a:tr>
              <a:tr h="430596">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6</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7"/>
                        </a:rPr>
                        <a:t>G-NEXT</a:t>
                      </a:r>
                      <a:endParaRPr lang="ja-JP" altLang="en-US" sz="1200" dirty="0">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南都銀行様向け音声認識</a:t>
                      </a:r>
                      <a:r>
                        <a:rPr lang="en-US" altLang="ja-JP" sz="1200" dirty="0" smtClean="0"/>
                        <a:t>+CRM</a:t>
                      </a:r>
                      <a:r>
                        <a:rPr lang="ja-JP" altLang="en-US" sz="1200" dirty="0" smtClean="0"/>
                        <a:t>ソリューション提案依頼。</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11/13(</a:t>
                      </a:r>
                      <a:r>
                        <a:rPr lang="ja-JP" altLang="en-US" sz="1200" dirty="0" smtClean="0"/>
                        <a:t>火</a:t>
                      </a:r>
                      <a:r>
                        <a:rPr lang="en-US" altLang="ja-JP" sz="1200" dirty="0" smtClean="0"/>
                        <a:t>),</a:t>
                      </a:r>
                      <a:r>
                        <a:rPr lang="en-US" altLang="ja-JP" sz="1200" baseline="0" dirty="0" smtClean="0"/>
                        <a:t> </a:t>
                      </a:r>
                      <a:r>
                        <a:rPr lang="ja-JP" altLang="en-US" sz="1200" dirty="0" smtClean="0"/>
                        <a:t>南都銀行様向け音声認識</a:t>
                      </a:r>
                      <a:r>
                        <a:rPr lang="en-US" altLang="ja-JP" sz="1200" dirty="0" smtClean="0"/>
                        <a:t>+CRM</a:t>
                      </a:r>
                      <a:r>
                        <a:rPr lang="ja-JP" altLang="en-US" sz="1200" dirty="0" smtClean="0"/>
                        <a:t>ソリューション提案を頂く予定。</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11/13(</a:t>
                      </a:r>
                      <a:r>
                        <a:rPr lang="ja-JP" altLang="en-US" sz="1200" dirty="0" smtClean="0"/>
                        <a:t>火</a:t>
                      </a:r>
                      <a:r>
                        <a:rPr lang="en-US" altLang="ja-JP" sz="1200" dirty="0" smtClean="0"/>
                        <a:t>),</a:t>
                      </a:r>
                      <a:r>
                        <a:rPr lang="en-US" altLang="ja-JP" sz="1200" baseline="0" dirty="0" smtClean="0"/>
                        <a:t> </a:t>
                      </a:r>
                      <a:r>
                        <a:rPr lang="ja-JP" altLang="en-US" sz="1200" dirty="0" smtClean="0"/>
                        <a:t>ご来社予定</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2724312"/>
                  </a:ext>
                </a:extLst>
              </a:tr>
              <a:tr h="548707">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7</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ja-JP" altLang="en-US" sz="1200" b="0" i="0" u="none" strike="noStrike" dirty="0" smtClean="0">
                          <a:solidFill>
                            <a:srgbClr val="000000"/>
                          </a:solidFill>
                          <a:effectLst/>
                          <a:latin typeface="メイリオ" panose="020B0604030504040204" pitchFamily="50" charset="-128"/>
                          <a:ea typeface="メイリオ" panose="020B0604030504040204" pitchFamily="50" charset="-128"/>
                          <a:hlinkClick r:id="rId8"/>
                        </a:rPr>
                        <a:t>コグニティ</a:t>
                      </a:r>
                      <a:endParaRPr lang="ja-JP" altLang="en-US" sz="1200" dirty="0">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200" dirty="0" smtClean="0"/>
                        <a:t>教育ビジネス部向け、英文採点、塾教師評価ソリューション提案依頼。</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200" dirty="0" smtClean="0"/>
                        <a:t>教育ビジネス部から英文採点用画像データを提供、教育ビジネス部向け、英文採点、塾教師評価ソリューション提案を頂く予定。</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200" dirty="0" smtClean="0"/>
                        <a:t>11/15(</a:t>
                      </a:r>
                      <a:r>
                        <a:rPr lang="ja-JP" altLang="en-US" sz="1200" dirty="0" smtClean="0"/>
                        <a:t>木</a:t>
                      </a:r>
                      <a:r>
                        <a:rPr lang="en-US" altLang="ja-JP" sz="1200" dirty="0" smtClean="0"/>
                        <a:t>),</a:t>
                      </a:r>
                      <a:r>
                        <a:rPr lang="en-US" altLang="ja-JP" sz="1200" baseline="0" dirty="0" smtClean="0"/>
                        <a:t> </a:t>
                      </a:r>
                      <a:r>
                        <a:rPr lang="ja-JP" altLang="en-US" sz="1200" dirty="0" smtClean="0"/>
                        <a:t>ご来社予定</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390373364"/>
                  </a:ext>
                </a:extLst>
              </a:tr>
            </a:tbl>
          </a:graphicData>
        </a:graphic>
      </p:graphicFrame>
      <p:sp>
        <p:nvSpPr>
          <p:cNvPr id="2" name="テキスト ボックス 1"/>
          <p:cNvSpPr txBox="1"/>
          <p:nvPr/>
        </p:nvSpPr>
        <p:spPr>
          <a:xfrm>
            <a:off x="218361" y="5418157"/>
            <a:ext cx="6399509" cy="830997"/>
          </a:xfrm>
          <a:prstGeom prst="rect">
            <a:avLst/>
          </a:prstGeom>
          <a:noFill/>
        </p:spPr>
        <p:txBody>
          <a:bodyPr wrap="none" rtlCol="0">
            <a:spAutoFit/>
          </a:bodyPr>
          <a:lstStyle/>
          <a:p>
            <a:r>
              <a:rPr kumimoji="1" lang="en-US" altLang="ja-JP" sz="1200" dirty="0" smtClean="0"/>
              <a:t>※AI-OCR</a:t>
            </a:r>
            <a:r>
              <a:rPr kumimoji="1" lang="ja-JP" altLang="en-US" sz="1200" dirty="0" smtClean="0"/>
              <a:t>共同研究開発は、上記表の</a:t>
            </a:r>
            <a:r>
              <a:rPr lang="ja-JP" altLang="en-US" sz="1200" dirty="0" smtClean="0"/>
              <a:t>パートナー候補</a:t>
            </a:r>
            <a:r>
              <a:rPr lang="ja-JP" altLang="en-US" sz="1200" dirty="0"/>
              <a:t>企業</a:t>
            </a:r>
            <a:r>
              <a:rPr lang="ja-JP" altLang="en-US" sz="1200" dirty="0" smtClean="0"/>
              <a:t>より、下記</a:t>
            </a:r>
            <a:r>
              <a:rPr lang="en-US" altLang="ja-JP" sz="1200" dirty="0" smtClean="0"/>
              <a:t>3</a:t>
            </a:r>
            <a:r>
              <a:rPr lang="ja-JP" altLang="en-US" sz="1200" dirty="0" smtClean="0"/>
              <a:t>社を選定し、提案を依頼</a:t>
            </a:r>
            <a:endParaRPr lang="en-US" altLang="ja-JP" sz="1200" dirty="0" smtClean="0"/>
          </a:p>
          <a:p>
            <a:pPr marL="342900" indent="-342900">
              <a:buAutoNum type="arabicPeriod"/>
            </a:pPr>
            <a:r>
              <a:rPr lang="en-US" altLang="ja-JP" sz="1200" dirty="0"/>
              <a:t>e</a:t>
            </a:r>
            <a:r>
              <a:rPr kumimoji="1" lang="ja-JP" altLang="en-US" sz="1200" dirty="0" smtClean="0"/>
              <a:t>エデュケーション総合研究所</a:t>
            </a:r>
            <a:endParaRPr kumimoji="1" lang="en-US" altLang="ja-JP" sz="1200" dirty="0" smtClean="0"/>
          </a:p>
          <a:p>
            <a:pPr marL="342900" indent="-342900">
              <a:buAutoNum type="arabicPeriod"/>
            </a:pPr>
            <a:r>
              <a:rPr lang="en-US" altLang="ja-JP" sz="1200" dirty="0" err="1" smtClean="0"/>
              <a:t>Wantedly</a:t>
            </a:r>
            <a:r>
              <a:rPr lang="ja-JP" altLang="en-US" sz="1200" dirty="0"/>
              <a:t> </a:t>
            </a:r>
            <a:r>
              <a:rPr lang="ja-JP" altLang="en-US" sz="1200" dirty="0" smtClean="0"/>
              <a:t>株式会社</a:t>
            </a:r>
            <a:endParaRPr lang="en-US" altLang="ja-JP" sz="1200" dirty="0" smtClean="0"/>
          </a:p>
          <a:p>
            <a:pPr marL="342900" indent="-342900">
              <a:buAutoNum type="arabicPeriod"/>
            </a:pPr>
            <a:r>
              <a:rPr kumimoji="1" lang="ja-JP" altLang="en-US" sz="1200" dirty="0" smtClean="0"/>
              <a:t>株式会社 </a:t>
            </a:r>
            <a:r>
              <a:rPr kumimoji="1" lang="en-US" altLang="ja-JP" sz="1200" dirty="0" err="1" smtClean="0"/>
              <a:t>Incubit</a:t>
            </a:r>
            <a:endParaRPr kumimoji="1" lang="en-US" altLang="ja-JP" sz="1200" dirty="0" smtClean="0"/>
          </a:p>
        </p:txBody>
      </p:sp>
    </p:spTree>
    <p:extLst>
      <p:ext uri="{BB962C8B-B14F-4D97-AF65-F5344CB8AC3E}">
        <p14:creationId xmlns:p14="http://schemas.microsoft.com/office/powerpoint/2010/main" val="334464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722554379"/>
              </p:ext>
            </p:extLst>
          </p:nvPr>
        </p:nvGraphicFramePr>
        <p:xfrm>
          <a:off x="217488" y="844550"/>
          <a:ext cx="9469437" cy="3046413"/>
        </p:xfrm>
        <a:graphic>
          <a:graphicData uri="http://schemas.openxmlformats.org/drawingml/2006/table">
            <a:tbl>
              <a:tblPr firstRow="1" bandRow="1">
                <a:tableStyleId>{5940675A-B579-460E-94D1-54222C63F5DA}</a:tableStyleId>
              </a:tblPr>
              <a:tblGrid>
                <a:gridCol w="341220">
                  <a:extLst>
                    <a:ext uri="{9D8B030D-6E8A-4147-A177-3AD203B41FA5}">
                      <a16:colId xmlns:a16="http://schemas.microsoft.com/office/drawing/2014/main" val="533574861"/>
                    </a:ext>
                  </a:extLst>
                </a:gridCol>
                <a:gridCol w="1664026">
                  <a:extLst>
                    <a:ext uri="{9D8B030D-6E8A-4147-A177-3AD203B41FA5}">
                      <a16:colId xmlns:a16="http://schemas.microsoft.com/office/drawing/2014/main" val="20000"/>
                    </a:ext>
                  </a:extLst>
                </a:gridCol>
                <a:gridCol w="2286404">
                  <a:extLst>
                    <a:ext uri="{9D8B030D-6E8A-4147-A177-3AD203B41FA5}">
                      <a16:colId xmlns:a16="http://schemas.microsoft.com/office/drawing/2014/main" val="20001"/>
                    </a:ext>
                  </a:extLst>
                </a:gridCol>
                <a:gridCol w="3836193">
                  <a:extLst>
                    <a:ext uri="{9D8B030D-6E8A-4147-A177-3AD203B41FA5}">
                      <a16:colId xmlns:a16="http://schemas.microsoft.com/office/drawing/2014/main" val="20002"/>
                    </a:ext>
                  </a:extLst>
                </a:gridCol>
                <a:gridCol w="1341594">
                  <a:extLst>
                    <a:ext uri="{9D8B030D-6E8A-4147-A177-3AD203B41FA5}">
                      <a16:colId xmlns:a16="http://schemas.microsoft.com/office/drawing/2014/main" val="20003"/>
                    </a:ext>
                  </a:extLst>
                </a:gridCol>
              </a:tblGrid>
              <a:tr h="420855">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社　名 </a:t>
                      </a: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(HP link)</a:t>
                      </a:r>
                      <a:endParaRPr lang="ja-JP" alt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提案依頼内容（</a:t>
                      </a: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PGI</a:t>
                      </a: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→各社）</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ご提案内容（各社→</a:t>
                      </a:r>
                      <a:r>
                        <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rPr>
                        <a:t>PGI</a:t>
                      </a: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200" b="1" i="0" u="none" strike="noStrike" dirty="0" smtClean="0">
                          <a:solidFill>
                            <a:schemeClr val="bg1"/>
                          </a:solidFill>
                          <a:effectLst/>
                          <a:latin typeface="メイリオ" panose="020B0604030504040204" pitchFamily="50" charset="-128"/>
                          <a:ea typeface="メイリオ" panose="020B0604030504040204" pitchFamily="50" charset="-128"/>
                        </a:rPr>
                        <a:t>備　考</a:t>
                      </a:r>
                      <a:endParaRPr lang="en-US" sz="12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731647">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1</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2"/>
                        </a:rPr>
                        <a:t>Global</a:t>
                      </a:r>
                      <a:r>
                        <a:rPr lang="en-US" altLang="ja-JP" sz="1200" b="0" i="0" u="none" strike="noStrike" baseline="0" dirty="0" smtClean="0">
                          <a:solidFill>
                            <a:srgbClr val="000000"/>
                          </a:solidFill>
                          <a:effectLst/>
                          <a:latin typeface="メイリオ" panose="020B0604030504040204" pitchFamily="50" charset="-128"/>
                          <a:ea typeface="メイリオ" panose="020B0604030504040204" pitchFamily="50" charset="-128"/>
                          <a:hlinkClick r:id="rId2"/>
                        </a:rPr>
                        <a:t> </a:t>
                      </a:r>
                      <a:r>
                        <a:rPr lang="en-US" altLang="ja-JP" sz="1200" b="0" i="0" u="none" strike="noStrike" baseline="0" dirty="0" err="1" smtClean="0">
                          <a:solidFill>
                            <a:srgbClr val="000000"/>
                          </a:solidFill>
                          <a:effectLst/>
                          <a:latin typeface="メイリオ" panose="020B0604030504040204" pitchFamily="50" charset="-128"/>
                          <a:ea typeface="メイリオ" panose="020B0604030504040204" pitchFamily="50" charset="-128"/>
                          <a:hlinkClick r:id="rId2"/>
                        </a:rPr>
                        <a:t>Cybersoft</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・各社へ</a:t>
                      </a:r>
                      <a:r>
                        <a:rPr lang="en-US" altLang="ja-JP" sz="1200" dirty="0" smtClean="0"/>
                        <a:t>Image-2-Slide</a:t>
                      </a:r>
                      <a:r>
                        <a:rPr lang="ja-JP" altLang="en-US" sz="1200" dirty="0" smtClean="0"/>
                        <a:t>（</a:t>
                      </a:r>
                      <a:r>
                        <a:rPr lang="en-US" altLang="ja-JP" sz="1200" dirty="0" smtClean="0"/>
                        <a:t>AI</a:t>
                      </a:r>
                      <a:r>
                        <a:rPr lang="ja-JP" altLang="en-US" sz="1200" dirty="0" smtClean="0"/>
                        <a:t>業務アプリ企画）企画を提出し、カウンター</a:t>
                      </a:r>
                      <a:r>
                        <a:rPr lang="en-US" altLang="ja-JP" sz="1200" dirty="0" smtClean="0"/>
                        <a:t>AI</a:t>
                      </a:r>
                      <a:r>
                        <a:rPr lang="ja-JP" altLang="en-US" sz="1200" dirty="0" smtClean="0"/>
                        <a:t>実装提案を依頼。</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a:t>
                      </a:r>
                      <a:r>
                        <a:rPr lang="en-US" altLang="ja-JP" sz="1200" dirty="0" smtClean="0"/>
                        <a:t>Image-2-Slide</a:t>
                      </a:r>
                      <a:r>
                        <a:rPr lang="ja-JP" altLang="en-US" sz="1200" dirty="0" smtClean="0"/>
                        <a:t>企画に対して、各社からの、</a:t>
                      </a:r>
                      <a:r>
                        <a:rPr lang="en-US" altLang="ja-JP" sz="1200" dirty="0" smtClean="0"/>
                        <a:t>AI</a:t>
                      </a:r>
                      <a:r>
                        <a:rPr lang="ja-JP" altLang="en-US" sz="1200" dirty="0" smtClean="0"/>
                        <a:t>技術実装おける提案内容をある程度の技術評価基準とさせていただく予定。</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・この提案内容を踏まえ、共同研究開発をさせていただく企業の選定を行いたい。</a:t>
                      </a:r>
                      <a:endParaRPr lang="en-US" altLang="ja-JP"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1200" dirty="0" smtClean="0"/>
                    </a:p>
                    <a:p>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200" dirty="0" smtClean="0"/>
                        <a:t>・同社からの提案待ち</a:t>
                      </a:r>
                      <a:endParaRPr lang="en-US" altLang="ja-JP" sz="1200" dirty="0" smtClean="0"/>
                    </a:p>
                    <a:p>
                      <a:r>
                        <a:rPr lang="ja-JP" altLang="en-US" sz="1200" dirty="0" smtClean="0"/>
                        <a:t>・</a:t>
                      </a:r>
                      <a:r>
                        <a:rPr lang="en-US" altLang="ja-JP" sz="1200" dirty="0" smtClean="0"/>
                        <a:t>Image-2-Slide</a:t>
                      </a:r>
                      <a:r>
                        <a:rPr lang="ja-JP" altLang="en-US" sz="1200" dirty="0" smtClean="0"/>
                        <a:t>のオフショア開発提案（概算工数見積もり）は既に受理。</a:t>
                      </a:r>
                      <a:endParaRPr lang="en-US" altLang="ja-JP" sz="1200" dirty="0" smtClean="0"/>
                    </a:p>
                    <a:p>
                      <a:r>
                        <a:rPr lang="ja-JP" altLang="en-US" sz="1200" dirty="0" smtClean="0"/>
                        <a:t>・</a:t>
                      </a:r>
                      <a:r>
                        <a:rPr lang="en-US" altLang="ja-JP" sz="1200" dirty="0" smtClean="0"/>
                        <a:t>Total(man-day): </a:t>
                      </a:r>
                      <a:r>
                        <a:rPr lang="en-US" altLang="ja-JP" sz="1200" b="1" dirty="0" smtClean="0">
                          <a:solidFill>
                            <a:schemeClr val="tx2">
                              <a:lumMod val="75000"/>
                            </a:schemeClr>
                          </a:solidFill>
                        </a:rPr>
                        <a:t>340.97days,</a:t>
                      </a:r>
                      <a:r>
                        <a:rPr lang="en-US" altLang="ja-JP" sz="1200" b="1" baseline="0" dirty="0" smtClean="0">
                          <a:solidFill>
                            <a:schemeClr val="tx2">
                              <a:lumMod val="75000"/>
                            </a:schemeClr>
                          </a:solidFill>
                        </a:rPr>
                        <a:t> 7,790,000 JPY</a:t>
                      </a:r>
                      <a:r>
                        <a:rPr lang="ja-JP" altLang="en-US" sz="1200" b="1" baseline="0" dirty="0" smtClean="0">
                          <a:solidFill>
                            <a:schemeClr val="tx2">
                              <a:lumMod val="75000"/>
                            </a:schemeClr>
                          </a:solidFill>
                        </a:rPr>
                        <a:t>（税抜き）</a:t>
                      </a:r>
                      <a:endParaRPr lang="en-US" altLang="ja-JP" sz="1200" b="1" dirty="0" smtClean="0">
                        <a:solidFill>
                          <a:schemeClr val="tx2">
                            <a:lumMod val="75000"/>
                          </a:schemeClr>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914558">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2</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3"/>
                        </a:rPr>
                        <a:t>Cloud</a:t>
                      </a:r>
                      <a:r>
                        <a:rPr lang="en-US" altLang="ja-JP" sz="1200" b="0" i="0" u="none" strike="noStrike" baseline="0" dirty="0" smtClean="0">
                          <a:solidFill>
                            <a:srgbClr val="000000"/>
                          </a:solidFill>
                          <a:effectLst/>
                          <a:latin typeface="メイリオ" panose="020B0604030504040204" pitchFamily="50" charset="-128"/>
                          <a:ea typeface="メイリオ" panose="020B0604030504040204" pitchFamily="50" charset="-128"/>
                          <a:hlinkClick r:id="rId3"/>
                        </a:rPr>
                        <a:t> Nine Solutions</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ja-JP" altLang="en-US" dirty="0"/>
                    </a:p>
                  </a:txBody>
                  <a:tcPr marL="36005" marR="36005" marT="0" marB="0" anchor="ctr"/>
                </a:tc>
                <a:tc>
                  <a:txBody>
                    <a:bodyPr/>
                    <a:lstStyle/>
                    <a:p>
                      <a:r>
                        <a:rPr lang="ja-JP" altLang="en-US" sz="1200" dirty="0" smtClean="0"/>
                        <a:t>→</a:t>
                      </a:r>
                      <a:r>
                        <a:rPr lang="en-US" altLang="ja-JP" sz="1200" dirty="0" smtClean="0"/>
                        <a:t>11/2</a:t>
                      </a:r>
                      <a:r>
                        <a:rPr lang="ja-JP" altLang="en-US" sz="1200" dirty="0" smtClean="0"/>
                        <a:t>（金）、共同研究開発における準委任契約お見積り受理、オンサイト要員：</a:t>
                      </a:r>
                      <a:r>
                        <a:rPr lang="en-US" altLang="ja-JP" sz="1200" dirty="0" smtClean="0"/>
                        <a:t>2</a:t>
                      </a:r>
                      <a:r>
                        <a:rPr lang="ja-JP" altLang="en-US" sz="1200" dirty="0" smtClean="0"/>
                        <a:t>名，期間：</a:t>
                      </a:r>
                      <a:r>
                        <a:rPr lang="en-US" altLang="ja-JP" sz="1200" dirty="0" smtClean="0"/>
                        <a:t>12/1</a:t>
                      </a:r>
                      <a:r>
                        <a:rPr lang="ja-JP" altLang="en-US" sz="1200" dirty="0" smtClean="0"/>
                        <a:t>～</a:t>
                      </a:r>
                      <a:r>
                        <a:rPr lang="en-US" altLang="ja-JP" sz="1200" dirty="0" smtClean="0"/>
                        <a:t>1/31</a:t>
                      </a:r>
                      <a:r>
                        <a:rPr lang="ja-JP" altLang="en-US" sz="1200" dirty="0" smtClean="0"/>
                        <a:t>（</a:t>
                      </a:r>
                      <a:r>
                        <a:rPr lang="en-US" altLang="ja-JP" sz="1200" dirty="0" smtClean="0"/>
                        <a:t>2</a:t>
                      </a:r>
                      <a:r>
                        <a:rPr lang="ja-JP" altLang="en-US" sz="1200" dirty="0" smtClean="0"/>
                        <a:t>か月），</a:t>
                      </a:r>
                      <a:endParaRPr lang="en-US" altLang="ja-JP" sz="1200" dirty="0" smtClean="0"/>
                    </a:p>
                    <a:p>
                      <a:r>
                        <a:rPr lang="ja-JP" altLang="en-US" sz="1200" dirty="0" smtClean="0"/>
                        <a:t>費用計：</a:t>
                      </a:r>
                      <a:r>
                        <a:rPr lang="en-US" altLang="ja-JP" sz="1200" b="1" dirty="0" smtClean="0">
                          <a:solidFill>
                            <a:schemeClr val="tx2">
                              <a:lumMod val="75000"/>
                            </a:schemeClr>
                          </a:solidFill>
                        </a:rPr>
                        <a:t>1,530,000</a:t>
                      </a:r>
                      <a:r>
                        <a:rPr lang="ja-JP" altLang="en-US" sz="1200" b="1" dirty="0" smtClean="0">
                          <a:solidFill>
                            <a:schemeClr val="tx2">
                              <a:lumMod val="75000"/>
                            </a:schemeClr>
                          </a:solidFill>
                        </a:rPr>
                        <a:t> </a:t>
                      </a:r>
                      <a:r>
                        <a:rPr lang="en-US" altLang="ja-JP" sz="1200" b="1" dirty="0" smtClean="0">
                          <a:solidFill>
                            <a:schemeClr val="tx2">
                              <a:lumMod val="75000"/>
                            </a:schemeClr>
                          </a:solidFill>
                        </a:rPr>
                        <a:t>JPY</a:t>
                      </a:r>
                      <a:r>
                        <a:rPr lang="ja-JP" altLang="en-US" sz="1200" b="1" dirty="0" smtClean="0">
                          <a:solidFill>
                            <a:schemeClr val="tx2">
                              <a:lumMod val="75000"/>
                            </a:schemeClr>
                          </a:solidFill>
                        </a:rPr>
                        <a:t>（税抜き）</a:t>
                      </a:r>
                      <a:endParaRPr lang="en-US" altLang="ja-JP" sz="1200" b="1" dirty="0" smtClean="0">
                        <a:solidFill>
                          <a:schemeClr val="tx2">
                            <a:lumMod val="75000"/>
                          </a:schemeClr>
                        </a:solidFill>
                      </a:endParaRPr>
                    </a:p>
                    <a:p>
                      <a:r>
                        <a:rPr lang="ja-JP" altLang="en-US" sz="1200" b="0" dirty="0" smtClean="0">
                          <a:solidFill>
                            <a:schemeClr val="tx1"/>
                          </a:solidFill>
                        </a:rPr>
                        <a:t>→</a:t>
                      </a:r>
                      <a:r>
                        <a:rPr lang="en-US" altLang="ja-JP" sz="1200" b="0" dirty="0" smtClean="0">
                          <a:solidFill>
                            <a:schemeClr val="tx1"/>
                          </a:solidFill>
                        </a:rPr>
                        <a:t>Image-2-Slide</a:t>
                      </a:r>
                      <a:r>
                        <a:rPr lang="ja-JP" altLang="en-US" sz="1200" b="0" dirty="0" smtClean="0">
                          <a:solidFill>
                            <a:schemeClr val="tx1"/>
                          </a:solidFill>
                        </a:rPr>
                        <a:t>をオフショア開発のみで受託する場合は、費用計：</a:t>
                      </a:r>
                      <a:r>
                        <a:rPr lang="en-US" altLang="ja-JP" sz="1200" b="1" dirty="0" smtClean="0">
                          <a:solidFill>
                            <a:schemeClr val="tx2">
                              <a:lumMod val="75000"/>
                            </a:schemeClr>
                          </a:solidFill>
                        </a:rPr>
                        <a:t>6,360,000</a:t>
                      </a:r>
                      <a:r>
                        <a:rPr lang="en-US" altLang="ja-JP" sz="1200" b="1" baseline="0" dirty="0" smtClean="0">
                          <a:solidFill>
                            <a:schemeClr val="tx2">
                              <a:lumMod val="75000"/>
                            </a:schemeClr>
                          </a:solidFill>
                        </a:rPr>
                        <a:t> JPY</a:t>
                      </a:r>
                      <a:r>
                        <a:rPr lang="ja-JP" altLang="en-US" sz="1200" b="1" baseline="0" dirty="0" smtClean="0">
                          <a:solidFill>
                            <a:schemeClr val="tx2">
                              <a:lumMod val="75000"/>
                            </a:schemeClr>
                          </a:solidFill>
                        </a:rPr>
                        <a:t>（税抜き）</a:t>
                      </a:r>
                      <a:endParaRPr lang="ja-JP" altLang="en-US" sz="1200" b="1" dirty="0" smtClean="0">
                        <a:solidFill>
                          <a:schemeClr val="tx2">
                            <a:lumMod val="75000"/>
                          </a:schemeClr>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ja-JP" altLang="en-US" sz="1200" dirty="0" smtClean="0">
                        <a:solidFill>
                          <a:srgbClr val="FF0000"/>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r h="430618">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3</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hlinkClick r:id="rId4"/>
                        </a:rPr>
                        <a:t>NTQ Solution</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ja-JP" altLang="en-US" dirty="0"/>
                    </a:p>
                  </a:txBody>
                  <a:tcPr marL="36005" marR="36005" marT="0" marB="0" anchor="c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1200" dirty="0" smtClean="0"/>
                        <a:t>-</a:t>
                      </a: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639278367"/>
                  </a:ext>
                </a:extLst>
              </a:tr>
              <a:tr h="548735">
                <a:tc>
                  <a:txBody>
                    <a:bodyPr/>
                    <a:lstStyle/>
                    <a:p>
                      <a:pPr algn="ctr" rtl="0" fontAlgn="ctr"/>
                      <a:r>
                        <a:rPr lang="en-US" altLang="ja-JP" sz="1200" b="0" i="0" u="none" strike="noStrike" dirty="0" smtClean="0">
                          <a:solidFill>
                            <a:srgbClr val="000000"/>
                          </a:solidFill>
                          <a:effectLst/>
                          <a:latin typeface="メイリオ" panose="020B0604030504040204" pitchFamily="50" charset="-128"/>
                          <a:ea typeface="メイリオ" panose="020B0604030504040204" pitchFamily="50" charset="-128"/>
                        </a:rPr>
                        <a:t>4</a:t>
                      </a:r>
                      <a:endParaRPr lang="ja-JP" alt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200" dirty="0" smtClean="0">
                          <a:latin typeface="メイリオ" panose="020B0604030504040204" pitchFamily="50" charset="-128"/>
                          <a:ea typeface="メイリオ" panose="020B0604030504040204" pitchFamily="50" charset="-128"/>
                          <a:hlinkClick r:id="rId5"/>
                        </a:rPr>
                        <a:t>V-NEXT</a:t>
                      </a:r>
                      <a:endParaRPr lang="ja-JP" altLang="en-US" sz="1200" dirty="0">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vMerge="1">
                  <a:txBody>
                    <a:bodyPr/>
                    <a:lstStyle/>
                    <a:p>
                      <a:endParaRPr lang="ja-JP" altLang="en-US" dirty="0"/>
                    </a:p>
                  </a:txBody>
                  <a:tcPr marL="36005" marR="36005" marT="0" marB="0">
                    <a:lnB w="12700" cap="flat" cmpd="sng" algn="ctr">
                      <a:solidFill>
                        <a:schemeClr val="tx1"/>
                      </a:solidFill>
                      <a:prstDash val="solid"/>
                      <a:round/>
                      <a:headEnd type="none" w="med" len="med"/>
                      <a:tailEnd type="none" w="med" len="med"/>
                    </a:lnB>
                    <a:solidFill>
                      <a:schemeClr val="bg1"/>
                    </a:solidFill>
                  </a:tcPr>
                </a:tc>
                <a:tc>
                  <a:txBody>
                    <a:bodyPr/>
                    <a:lstStyle/>
                    <a:p>
                      <a:r>
                        <a:rPr lang="en-US" altLang="ja-JP" sz="1200" dirty="0" smtClean="0"/>
                        <a:t>- </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r>
                        <a:rPr lang="en-US" altLang="ja-JP" sz="1200" dirty="0" smtClean="0"/>
                        <a:t>G-NEXT</a:t>
                      </a:r>
                      <a:r>
                        <a:rPr lang="ja-JP" altLang="en-US" sz="1200" dirty="0" smtClean="0"/>
                        <a:t>様から同社をご紹介いただく予定</a:t>
                      </a:r>
                      <a:endParaRPr lang="ja-JP" altLang="en-US" sz="12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44035935"/>
                  </a:ext>
                </a:extLst>
              </a:tr>
            </a:tbl>
          </a:graphicData>
        </a:graphic>
      </p:graphicFrame>
      <p:sp>
        <p:nvSpPr>
          <p:cNvPr id="13358" name="テキスト ボックス 2"/>
          <p:cNvSpPr txBox="1">
            <a:spLocks noChangeArrowheads="1"/>
          </p:cNvSpPr>
          <p:nvPr/>
        </p:nvSpPr>
        <p:spPr bwMode="auto">
          <a:xfrm>
            <a:off x="401638" y="169863"/>
            <a:ext cx="840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a:effectLst>
                  <a:outerShdw blurRad="38100" dist="38100" dir="2700000" algn="tl">
                    <a:srgbClr val="000000">
                      <a:alpha val="43137"/>
                    </a:srgbClr>
                  </a:outerShdw>
                </a:effectLst>
              </a:rPr>
              <a:t>AI</a:t>
            </a:r>
            <a:r>
              <a:rPr lang="ja-JP" altLang="en-US" sz="2800" b="1" dirty="0">
                <a:effectLst>
                  <a:outerShdw blurRad="38100" dist="38100" dir="2700000" algn="tl">
                    <a:srgbClr val="000000">
                      <a:alpha val="43137"/>
                    </a:srgbClr>
                  </a:outerShdw>
                </a:effectLst>
              </a:rPr>
              <a:t>技術開発パートナー候補企業： 分析</a:t>
            </a:r>
            <a:r>
              <a:rPr lang="en-US" altLang="ja-JP" sz="2800" b="1" dirty="0">
                <a:effectLst>
                  <a:outerShdw blurRad="38100" dist="38100" dir="2700000" algn="tl">
                    <a:srgbClr val="000000">
                      <a:alpha val="43137"/>
                    </a:srgbClr>
                  </a:outerShdw>
                </a:effectLst>
              </a:rPr>
              <a:t>(</a:t>
            </a:r>
            <a:r>
              <a:rPr lang="ja-JP" altLang="en-US" sz="2800" b="1" dirty="0">
                <a:effectLst>
                  <a:outerShdw blurRad="38100" dist="38100" dir="2700000" algn="tl">
                    <a:srgbClr val="000000">
                      <a:alpha val="43137"/>
                    </a:srgbClr>
                  </a:outerShdw>
                </a:effectLst>
              </a:rPr>
              <a:t>提案</a:t>
            </a:r>
            <a:r>
              <a:rPr lang="en-US" altLang="ja-JP" sz="2800" b="1" dirty="0">
                <a:effectLst>
                  <a:outerShdw blurRad="38100" dist="38100" dir="2700000" algn="tl">
                    <a:srgbClr val="000000">
                      <a:alpha val="43137"/>
                    </a:srgbClr>
                  </a:outerShdw>
                </a:effectLst>
              </a:rPr>
              <a:t>)</a:t>
            </a:r>
            <a:r>
              <a:rPr lang="ja-JP" altLang="en-US" sz="2800" b="1" dirty="0">
                <a:effectLst>
                  <a:outerShdw blurRad="38100" dist="38100" dir="2700000" algn="tl">
                    <a:srgbClr val="000000">
                      <a:alpha val="43137"/>
                    </a:srgbClr>
                  </a:outerShdw>
                </a:effectLst>
              </a:rPr>
              <a:t>依頼内容</a:t>
            </a:r>
          </a:p>
        </p:txBody>
      </p:sp>
      <p:sp>
        <p:nvSpPr>
          <p:cNvPr id="4" name="テキスト ボックス 3"/>
          <p:cNvSpPr txBox="1"/>
          <p:nvPr/>
        </p:nvSpPr>
        <p:spPr>
          <a:xfrm>
            <a:off x="218361" y="3910075"/>
            <a:ext cx="2707344" cy="276999"/>
          </a:xfrm>
          <a:prstGeom prst="rect">
            <a:avLst/>
          </a:prstGeom>
          <a:noFill/>
        </p:spPr>
        <p:txBody>
          <a:bodyPr wrap="none" rtlCol="0">
            <a:spAutoFit/>
          </a:bodyPr>
          <a:lstStyle/>
          <a:p>
            <a:r>
              <a:rPr kumimoji="1" lang="en-US" altLang="ja-JP" sz="1200" dirty="0" smtClean="0"/>
              <a:t>※V-NEXT</a:t>
            </a:r>
            <a:r>
              <a:rPr kumimoji="1" lang="ja-JP" altLang="en-US" sz="1200" dirty="0" smtClean="0"/>
              <a:t>様は、今回はご辞退を受理</a:t>
            </a:r>
            <a:endParaRPr lang="en-US" altLang="ja-JP" sz="1200" dirty="0" smtClean="0"/>
          </a:p>
        </p:txBody>
      </p:sp>
    </p:spTree>
    <p:extLst>
      <p:ext uri="{BB962C8B-B14F-4D97-AF65-F5344CB8AC3E}">
        <p14:creationId xmlns:p14="http://schemas.microsoft.com/office/powerpoint/2010/main" val="2171327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番号プレースホルダ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9B05D618-407E-4C8D-8E9E-F2AB29DABF45}" type="slidenum">
              <a:rPr lang="ja-JP" altLang="en-US" smtClean="0">
                <a:solidFill>
                  <a:srgbClr val="000000"/>
                </a:solidFill>
                <a:latin typeface="メイリオ" panose="020B0604030504040204" pitchFamily="50" charset="-128"/>
                <a:ea typeface="メイリオ" panose="020B0604030504040204" pitchFamily="50" charset="-128"/>
              </a:rPr>
              <a:pPr/>
              <a:t>17</a:t>
            </a:fld>
            <a:endParaRPr lang="ja-JP" altLang="en-US" smtClean="0">
              <a:solidFill>
                <a:srgbClr val="000000"/>
              </a:solidFill>
              <a:latin typeface="メイリオ" panose="020B0604030504040204" pitchFamily="50" charset="-128"/>
              <a:ea typeface="メイリオ" panose="020B0604030504040204" pitchFamily="50" charset="-128"/>
            </a:endParaRPr>
          </a:p>
        </p:txBody>
      </p:sp>
      <p:sp>
        <p:nvSpPr>
          <p:cNvPr id="5" name="テキスト ボックス 2"/>
          <p:cNvSpPr txBox="1">
            <a:spLocks noChangeArrowheads="1"/>
          </p:cNvSpPr>
          <p:nvPr/>
        </p:nvSpPr>
        <p:spPr bwMode="auto">
          <a:xfrm>
            <a:off x="401638" y="169863"/>
            <a:ext cx="77668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800" b="1" dirty="0" smtClean="0">
                <a:effectLst>
                  <a:outerShdw blurRad="38100" dist="38100" dir="2700000" algn="tl">
                    <a:srgbClr val="000000">
                      <a:alpha val="43137"/>
                    </a:srgbClr>
                  </a:outerShdw>
                </a:effectLst>
              </a:rPr>
              <a:t>参考資料：</a:t>
            </a:r>
            <a:r>
              <a:rPr lang="en-US" altLang="ja-JP" sz="2800" b="1" dirty="0" smtClean="0">
                <a:effectLst>
                  <a:outerShdw blurRad="38100" dist="38100" dir="2700000" algn="tl">
                    <a:srgbClr val="000000">
                      <a:alpha val="43137"/>
                    </a:srgbClr>
                  </a:outerShdw>
                </a:effectLst>
              </a:rPr>
              <a:t>FFG</a:t>
            </a:r>
            <a:r>
              <a:rPr lang="ja-JP" altLang="en-US" sz="2800" b="1" dirty="0" smtClean="0">
                <a:effectLst>
                  <a:outerShdw blurRad="38100" dist="38100" dir="2700000" algn="tl">
                    <a:srgbClr val="000000">
                      <a:alpha val="43137"/>
                    </a:srgbClr>
                  </a:outerShdw>
                </a:effectLst>
              </a:rPr>
              <a:t>様向け、</a:t>
            </a:r>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導入工数見積もり</a:t>
            </a:r>
            <a:endParaRPr lang="ja-JP" altLang="en-US" sz="2800" b="1" dirty="0">
              <a:effectLst>
                <a:outerShdw blurRad="38100" dist="38100" dir="2700000" algn="tl">
                  <a:srgbClr val="000000">
                    <a:alpha val="43137"/>
                  </a:srgbClr>
                </a:outerShdw>
              </a:effectLst>
            </a:endParaRPr>
          </a:p>
        </p:txBody>
      </p:sp>
      <p:pic>
        <p:nvPicPr>
          <p:cNvPr id="6" name="図 5"/>
          <p:cNvPicPr>
            <a:picLocks noChangeAspect="1"/>
          </p:cNvPicPr>
          <p:nvPr/>
        </p:nvPicPr>
        <p:blipFill>
          <a:blip r:embed="rId3"/>
          <a:stretch>
            <a:fillRect/>
          </a:stretch>
        </p:blipFill>
        <p:spPr>
          <a:xfrm>
            <a:off x="226022" y="829945"/>
            <a:ext cx="8365244" cy="5571242"/>
          </a:xfrm>
          <a:prstGeom prst="rect">
            <a:avLst/>
          </a:prstGeom>
        </p:spPr>
      </p:pic>
    </p:spTree>
    <p:extLst>
      <p:ext uri="{BB962C8B-B14F-4D97-AF65-F5344CB8AC3E}">
        <p14:creationId xmlns:p14="http://schemas.microsoft.com/office/powerpoint/2010/main" val="427647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番号プレースホルダ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9B05D618-407E-4C8D-8E9E-F2AB29DABF45}" type="slidenum">
              <a:rPr lang="ja-JP" altLang="en-US" smtClean="0">
                <a:solidFill>
                  <a:srgbClr val="000000"/>
                </a:solidFill>
                <a:latin typeface="メイリオ" panose="020B0604030504040204" pitchFamily="50" charset="-128"/>
                <a:ea typeface="メイリオ" panose="020B0604030504040204" pitchFamily="50" charset="-128"/>
              </a:rPr>
              <a:pPr/>
              <a:t>18</a:t>
            </a:fld>
            <a:endParaRPr lang="ja-JP" altLang="en-US" smtClean="0">
              <a:solidFill>
                <a:srgbClr val="000000"/>
              </a:solidFill>
              <a:latin typeface="メイリオ" panose="020B0604030504040204" pitchFamily="50" charset="-128"/>
              <a:ea typeface="メイリオ" panose="020B0604030504040204" pitchFamily="50" charset="-128"/>
            </a:endParaRPr>
          </a:p>
        </p:txBody>
      </p:sp>
      <p:sp>
        <p:nvSpPr>
          <p:cNvPr id="3" name="テキスト ボックス 2"/>
          <p:cNvSpPr txBox="1"/>
          <p:nvPr/>
        </p:nvSpPr>
        <p:spPr bwMode="auto">
          <a:xfrm>
            <a:off x="954084" y="2586038"/>
            <a:ext cx="914400" cy="914400"/>
          </a:xfrm>
          <a:prstGeom prst="rect">
            <a:avLst/>
          </a:prstGeom>
          <a:noFill/>
          <a:ln>
            <a:miter lim="800000"/>
            <a:headEnd/>
            <a:tailEnd/>
          </a:ln>
        </p:spPr>
        <p:txBody>
          <a:bodyPr wrap="none" tIns="72000" bIns="0" anchor="ctr"/>
          <a:lstStyle/>
          <a:p>
            <a:pPr>
              <a:defRPr/>
            </a:pPr>
            <a:r>
              <a:rPr lang="en-US" altLang="ja-JP" sz="6000" i="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Vietnam</a:t>
            </a:r>
            <a:r>
              <a:rPr lang="ja-JP" altLang="en-US" sz="6000" dirty="0" smtClean="0">
                <a:latin typeface="Meiryo UI" panose="020B0604030504040204" pitchFamily="50" charset="-128"/>
                <a:ea typeface="Meiryo UI" panose="020B0604030504040204" pitchFamily="50" charset="-128"/>
                <a:cs typeface="Meiryo UI" panose="020B0604030504040204" pitchFamily="50" charset="-128"/>
              </a:rPr>
              <a:t>企業との</a:t>
            </a:r>
            <a:endParaRPr lang="en-US" altLang="ja-JP" sz="6000" dirty="0" smtClean="0">
              <a:latin typeface="Meiryo UI" panose="020B0604030504040204" pitchFamily="50" charset="-128"/>
              <a:ea typeface="Meiryo UI" panose="020B0604030504040204" pitchFamily="50" charset="-128"/>
              <a:cs typeface="Meiryo UI" panose="020B0604030504040204" pitchFamily="50" charset="-128"/>
            </a:endParaRPr>
          </a:p>
          <a:p>
            <a:pPr>
              <a:defRPr/>
            </a:pPr>
            <a:r>
              <a:rPr lang="ja-JP" altLang="en-US" sz="6000" dirty="0" smtClean="0">
                <a:latin typeface="Meiryo UI" panose="020B0604030504040204" pitchFamily="50" charset="-128"/>
                <a:ea typeface="Meiryo UI" panose="020B0604030504040204" pitchFamily="50" charset="-128"/>
                <a:cs typeface="Meiryo UI" panose="020B0604030504040204" pitchFamily="50" charset="-128"/>
              </a:rPr>
              <a:t>共同研究開発</a:t>
            </a:r>
            <a:r>
              <a:rPr lang="en-US" altLang="ja-JP" sz="6000" dirty="0" err="1" smtClean="0">
                <a:latin typeface="Meiryo UI" panose="020B0604030504040204" pitchFamily="50" charset="-128"/>
                <a:ea typeface="Meiryo UI" panose="020B0604030504040204" pitchFamily="50" charset="-128"/>
                <a:cs typeface="Meiryo UI" panose="020B0604030504040204" pitchFamily="50" charset="-128"/>
              </a:rPr>
              <a:t>PoC</a:t>
            </a:r>
            <a:r>
              <a:rPr lang="ja-JP" altLang="en-US" sz="6000" dirty="0" smtClean="0">
                <a:latin typeface="Meiryo UI" panose="020B0604030504040204" pitchFamily="50" charset="-128"/>
                <a:ea typeface="Meiryo UI" panose="020B0604030504040204" pitchFamily="50" charset="-128"/>
                <a:cs typeface="Meiryo UI" panose="020B0604030504040204" pitchFamily="50" charset="-128"/>
              </a:rPr>
              <a:t>のお願い</a:t>
            </a:r>
            <a:endParaRPr lang="ja-JP" altLang="en-US" sz="6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75986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角丸四角形 31"/>
          <p:cNvSpPr/>
          <p:nvPr/>
        </p:nvSpPr>
        <p:spPr>
          <a:xfrm>
            <a:off x="3223705" y="5660510"/>
            <a:ext cx="1019109" cy="720000"/>
          </a:xfrm>
          <a:prstGeom prst="roundRect">
            <a:avLst/>
          </a:prstGeom>
          <a:solidFill>
            <a:schemeClr val="bg1"/>
          </a:solidFill>
          <a:ln w="19050">
            <a:solidFill>
              <a:srgbClr val="00B0F0"/>
            </a:solidFill>
          </a:ln>
          <a:effectLst>
            <a:outerShdw blurRad="50800" dist="63500" dir="3000000" algn="tl" rotWithShape="0">
              <a:schemeClr val="tx1">
                <a:lumMod val="65000"/>
                <a:lumOff val="35000"/>
                <a:alpha val="40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sz="1100" dirty="0"/>
          </a:p>
        </p:txBody>
      </p:sp>
      <p:sp>
        <p:nvSpPr>
          <p:cNvPr id="34" name="角丸四角形 33"/>
          <p:cNvSpPr/>
          <p:nvPr/>
        </p:nvSpPr>
        <p:spPr>
          <a:xfrm>
            <a:off x="3318955" y="5939910"/>
            <a:ext cx="823144" cy="355179"/>
          </a:xfrm>
          <a:prstGeom prst="roundRect">
            <a:avLst/>
          </a:prstGeom>
          <a:gradFill>
            <a:gsLst>
              <a:gs pos="66694">
                <a:schemeClr val="accent1">
                  <a:lumMod val="75000"/>
                </a:schemeClr>
              </a:gs>
              <a:gs pos="0">
                <a:schemeClr val="accent1">
                  <a:lumMod val="75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ja-JP" sz="1100" b="1" dirty="0">
                <a:latin typeface="Meiryo UI" panose="020B0604030504040204" pitchFamily="50" charset="-128"/>
                <a:ea typeface="Meiryo UI" panose="020B0604030504040204" pitchFamily="50" charset="-128"/>
                <a:cs typeface="Meiryo UI" panose="020B0604030504040204" pitchFamily="50" charset="-128"/>
              </a:rPr>
              <a:t>BRMS</a:t>
            </a:r>
          </a:p>
          <a:p>
            <a:pPr algn="ctr">
              <a:defRPr/>
            </a:pPr>
            <a:r>
              <a:rPr lang="en-US" altLang="ja-JP" sz="1100" b="1" dirty="0">
                <a:latin typeface="Meiryo UI" panose="020B0604030504040204" pitchFamily="50" charset="-128"/>
                <a:ea typeface="Meiryo UI" panose="020B0604030504040204" pitchFamily="50" charset="-128"/>
                <a:cs typeface="Meiryo UI" panose="020B0604030504040204" pitchFamily="50" charset="-128"/>
              </a:rPr>
              <a:t>(IRM)</a:t>
            </a:r>
            <a:endParaRPr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角丸四角形 34"/>
          <p:cNvSpPr/>
          <p:nvPr/>
        </p:nvSpPr>
        <p:spPr>
          <a:xfrm>
            <a:off x="4417640" y="5674158"/>
            <a:ext cx="1003107" cy="720000"/>
          </a:xfrm>
          <a:prstGeom prst="roundRect">
            <a:avLst/>
          </a:prstGeom>
          <a:solidFill>
            <a:schemeClr val="bg1"/>
          </a:solidFill>
          <a:ln w="19050">
            <a:solidFill>
              <a:srgbClr val="00B0F0"/>
            </a:solidFill>
          </a:ln>
          <a:effectLst>
            <a:outerShdw blurRad="50800" dist="63500" dir="3000000" algn="tl" rotWithShape="0">
              <a:schemeClr val="tx1">
                <a:lumMod val="65000"/>
                <a:lumOff val="35000"/>
                <a:alpha val="40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sz="1100" dirty="0"/>
          </a:p>
        </p:txBody>
      </p:sp>
      <p:sp>
        <p:nvSpPr>
          <p:cNvPr id="36" name="テキスト ボックス 35"/>
          <p:cNvSpPr txBox="1"/>
          <p:nvPr/>
        </p:nvSpPr>
        <p:spPr>
          <a:xfrm>
            <a:off x="4414631" y="5652880"/>
            <a:ext cx="862101" cy="253916"/>
          </a:xfrm>
          <a:prstGeom prst="rect">
            <a:avLst/>
          </a:prstGeom>
          <a:noFill/>
        </p:spPr>
        <p:txBody>
          <a:bodyPr wrap="square">
            <a:spAutoFit/>
          </a:bodyPr>
          <a:lstStyle/>
          <a:p>
            <a:pPr>
              <a:defRPr/>
            </a:pPr>
            <a:r>
              <a:rPr lang="ja-JP" altLang="en-US" sz="1050" b="1" dirty="0">
                <a:solidFill>
                  <a:schemeClr val="accent1">
                    <a:lumMod val="75000"/>
                  </a:schemeClr>
                </a:solidFill>
                <a:latin typeface="Meiryo UI" panose="020B0604030504040204" pitchFamily="50" charset="-128"/>
                <a:ea typeface="Meiryo UI" panose="020B0604030504040204" pitchFamily="50" charset="-128"/>
                <a:cs typeface="Meiryo UI" panose="020B0604030504040204" pitchFamily="50" charset="-128"/>
              </a:rPr>
              <a:t>保管・検索</a:t>
            </a:r>
            <a:endParaRPr lang="en-US" altLang="ja-JP" sz="1050" b="1" dirty="0">
              <a:solidFill>
                <a:schemeClr val="accent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4476378" y="5905790"/>
            <a:ext cx="820826" cy="404508"/>
          </a:xfrm>
          <a:prstGeom prst="roundRect">
            <a:avLst/>
          </a:prstGeom>
          <a:gradFill>
            <a:gsLst>
              <a:gs pos="0">
                <a:schemeClr val="accent1">
                  <a:lumMod val="75000"/>
                </a:schemeClr>
              </a:gs>
              <a:gs pos="59600">
                <a:schemeClr val="accent1">
                  <a:lumMod val="75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ja-JP" sz="1050" b="1" dirty="0">
                <a:latin typeface="Meiryo UI" panose="020B0604030504040204" pitchFamily="50" charset="-128"/>
                <a:ea typeface="Meiryo UI" panose="020B0604030504040204" pitchFamily="50" charset="-128"/>
                <a:cs typeface="Meiryo UI" panose="020B0604030504040204" pitchFamily="50" charset="-128"/>
              </a:rPr>
              <a:t>Image</a:t>
            </a:r>
          </a:p>
          <a:p>
            <a:pPr algn="ctr">
              <a:defRPr/>
            </a:pPr>
            <a:r>
              <a:rPr lang="en-US" altLang="ja-JP" sz="1050" b="1" dirty="0">
                <a:latin typeface="Meiryo UI" panose="020B0604030504040204" pitchFamily="50" charset="-128"/>
                <a:ea typeface="Meiryo UI" panose="020B0604030504040204" pitchFamily="50" charset="-128"/>
                <a:cs typeface="Meiryo UI" panose="020B0604030504040204" pitchFamily="50" charset="-128"/>
              </a:rPr>
              <a:t>Focus Ⅱ</a:t>
            </a:r>
          </a:p>
        </p:txBody>
      </p:sp>
      <p:sp>
        <p:nvSpPr>
          <p:cNvPr id="43" name="テキスト ボックス 42"/>
          <p:cNvSpPr txBox="1"/>
          <p:nvPr/>
        </p:nvSpPr>
        <p:spPr>
          <a:xfrm>
            <a:off x="3191978" y="5657501"/>
            <a:ext cx="1019831" cy="261610"/>
          </a:xfrm>
          <a:prstGeom prst="rect">
            <a:avLst/>
          </a:prstGeom>
          <a:noFill/>
        </p:spPr>
        <p:txBody>
          <a:bodyPr wrap="none">
            <a:spAutoFit/>
          </a:bodyPr>
          <a:lstStyle/>
          <a:p>
            <a:pPr>
              <a:defRPr/>
            </a:pPr>
            <a:r>
              <a:rPr lang="ja-JP" altLang="en-US" sz="1050" b="1" dirty="0">
                <a:solidFill>
                  <a:schemeClr val="accent1">
                    <a:lumMod val="75000"/>
                  </a:schemeClr>
                </a:solidFill>
                <a:latin typeface="Meiryo UI" panose="020B0604030504040204" pitchFamily="50" charset="-128"/>
                <a:ea typeface="Meiryo UI" panose="020B0604030504040204" pitchFamily="50" charset="-128"/>
                <a:cs typeface="Meiryo UI" panose="020B0604030504040204" pitchFamily="50" charset="-128"/>
              </a:rPr>
              <a:t>判断の自動化</a:t>
            </a:r>
            <a:endParaRPr lang="en-US" altLang="ja-JP" sz="1050" b="1" dirty="0">
              <a:solidFill>
                <a:schemeClr val="accent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5593624" y="5683254"/>
            <a:ext cx="1003107" cy="720000"/>
          </a:xfrm>
          <a:prstGeom prst="roundRect">
            <a:avLst/>
          </a:prstGeom>
          <a:solidFill>
            <a:schemeClr val="bg1"/>
          </a:solidFill>
          <a:ln w="19050">
            <a:solidFill>
              <a:srgbClr val="00B0F0"/>
            </a:solidFill>
          </a:ln>
          <a:effectLst>
            <a:outerShdw blurRad="50800" dist="63500" dir="3000000" algn="tl" rotWithShape="0">
              <a:schemeClr val="tx1">
                <a:lumMod val="65000"/>
                <a:lumOff val="35000"/>
                <a:alpha val="40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sz="1100" dirty="0"/>
          </a:p>
        </p:txBody>
      </p:sp>
      <p:sp>
        <p:nvSpPr>
          <p:cNvPr id="45" name="テキスト ボックス 44"/>
          <p:cNvSpPr txBox="1"/>
          <p:nvPr/>
        </p:nvSpPr>
        <p:spPr>
          <a:xfrm>
            <a:off x="5611087" y="5655152"/>
            <a:ext cx="862101" cy="253916"/>
          </a:xfrm>
          <a:prstGeom prst="rect">
            <a:avLst/>
          </a:prstGeom>
          <a:noFill/>
        </p:spPr>
        <p:txBody>
          <a:bodyPr wrap="square">
            <a:spAutoFit/>
          </a:bodyPr>
          <a:lstStyle/>
          <a:p>
            <a:pPr>
              <a:defRPr/>
            </a:pPr>
            <a:r>
              <a:rPr lang="en-US" altLang="ja-JP" sz="1050" b="1" dirty="0" smtClean="0">
                <a:solidFill>
                  <a:schemeClr val="accent1">
                    <a:lumMod val="75000"/>
                  </a:schemeClr>
                </a:solidFill>
                <a:latin typeface="Meiryo UI" panose="020B0604030504040204" pitchFamily="50" charset="-128"/>
                <a:ea typeface="Meiryo UI" panose="020B0604030504040204" pitchFamily="50" charset="-128"/>
                <a:cs typeface="Meiryo UI" panose="020B0604030504040204" pitchFamily="50" charset="-128"/>
              </a:rPr>
              <a:t>OCR</a:t>
            </a:r>
            <a:r>
              <a:rPr lang="ja-JP" altLang="en-US" sz="1050" b="1" dirty="0" smtClean="0">
                <a:solidFill>
                  <a:schemeClr val="accent1">
                    <a:lumMod val="75000"/>
                  </a:schemeClr>
                </a:solidFill>
                <a:latin typeface="Meiryo UI" panose="020B0604030504040204" pitchFamily="50" charset="-128"/>
                <a:ea typeface="Meiryo UI" panose="020B0604030504040204" pitchFamily="50" charset="-128"/>
                <a:cs typeface="Meiryo UI" panose="020B0604030504040204" pitchFamily="50" charset="-128"/>
              </a:rPr>
              <a:t>基盤</a:t>
            </a:r>
            <a:endParaRPr lang="en-US" altLang="ja-JP" sz="1050" b="1" dirty="0">
              <a:solidFill>
                <a:schemeClr val="accent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角丸四角形 45"/>
          <p:cNvSpPr/>
          <p:nvPr/>
        </p:nvSpPr>
        <p:spPr>
          <a:xfrm>
            <a:off x="5652362" y="5908062"/>
            <a:ext cx="820826" cy="404508"/>
          </a:xfrm>
          <a:prstGeom prst="roundRect">
            <a:avLst/>
          </a:prstGeom>
          <a:gradFill>
            <a:gsLst>
              <a:gs pos="0">
                <a:schemeClr val="accent1">
                  <a:lumMod val="75000"/>
                </a:schemeClr>
              </a:gs>
              <a:gs pos="59600">
                <a:schemeClr val="accent1">
                  <a:lumMod val="75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ja-JP" altLang="en-US" sz="1000" b="1" dirty="0" smtClean="0">
                <a:latin typeface="Meiryo UI" panose="020B0604030504040204" pitchFamily="50" charset="-128"/>
                <a:ea typeface="Meiryo UI" panose="020B0604030504040204" pitchFamily="50" charset="-128"/>
                <a:cs typeface="Meiryo UI" panose="020B0604030504040204" pitchFamily="50" charset="-128"/>
              </a:rPr>
              <a:t>準定型</a:t>
            </a:r>
            <a:r>
              <a:rPr lang="en-US" altLang="ja-JP" sz="1000" b="1" dirty="0" smtClean="0">
                <a:latin typeface="Meiryo UI" panose="020B0604030504040204" pitchFamily="50" charset="-128"/>
                <a:ea typeface="Meiryo UI" panose="020B0604030504040204" pitchFamily="50" charset="-128"/>
                <a:cs typeface="Meiryo UI" panose="020B0604030504040204" pitchFamily="50" charset="-128"/>
              </a:rPr>
              <a:t>AI-OCR</a:t>
            </a:r>
            <a:endParaRPr lang="en-US" altLang="ja-JP"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Text Box 38"/>
          <p:cNvSpPr txBox="1">
            <a:spLocks noChangeArrowheads="1"/>
          </p:cNvSpPr>
          <p:nvPr/>
        </p:nvSpPr>
        <p:spPr bwMode="auto">
          <a:xfrm>
            <a:off x="3184072" y="5410267"/>
            <a:ext cx="3551102"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defRPr/>
            </a:pPr>
            <a:r>
              <a:rPr lang="en-US" altLang="ja-JP" sz="1200" dirty="0" smtClean="0">
                <a:latin typeface="Arial" charset="0"/>
                <a:ea typeface="メイリオ" pitchFamily="50" charset="-128"/>
                <a:cs typeface="メイリオ" pitchFamily="50" charset="-128"/>
              </a:rPr>
              <a:t>2018</a:t>
            </a:r>
            <a:r>
              <a:rPr lang="ja-JP" altLang="en-US" sz="1200" dirty="0" smtClean="0">
                <a:latin typeface="Arial" charset="0"/>
                <a:ea typeface="メイリオ" pitchFamily="50" charset="-128"/>
                <a:cs typeface="メイリオ" pitchFamily="50" charset="-128"/>
              </a:rPr>
              <a:t>年</a:t>
            </a:r>
            <a:r>
              <a:rPr lang="ja-JP" altLang="en-US" sz="1200" dirty="0" smtClean="0">
                <a:ea typeface="メイリオ" pitchFamily="50" charset="-128"/>
                <a:cs typeface="メイリオ" pitchFamily="50" charset="-128"/>
              </a:rPr>
              <a:t>、その他、企画開発および提案</a:t>
            </a:r>
            <a:endParaRPr lang="en-US" altLang="ja-JP" sz="1200" dirty="0" smtClean="0">
              <a:latin typeface="Arial" charset="0"/>
              <a:ea typeface="メイリオ" pitchFamily="50" charset="-128"/>
              <a:cs typeface="メイリオ" pitchFamily="50" charset="-128"/>
            </a:endParaRPr>
          </a:p>
        </p:txBody>
      </p:sp>
      <p:sp>
        <p:nvSpPr>
          <p:cNvPr id="9" name="Rectangle 3"/>
          <p:cNvSpPr>
            <a:spLocks noChangeArrowheads="1"/>
          </p:cNvSpPr>
          <p:nvPr/>
        </p:nvSpPr>
        <p:spPr bwMode="auto">
          <a:xfrm>
            <a:off x="415925" y="926852"/>
            <a:ext cx="9074150" cy="501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defTabSz="455613"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defTabSz="455613"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defTabSz="455613"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defTabSz="455613"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defTabSz="45561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561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561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561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lnSpc>
                <a:spcPct val="150000"/>
              </a:lnSpc>
              <a:buClr>
                <a:schemeClr val="tx2"/>
              </a:buClr>
            </a:pPr>
            <a:endParaRPr lang="ja-JP" altLang="en-US" sz="1600" dirty="0">
              <a:solidFill>
                <a:srgbClr val="000000"/>
              </a:solidFill>
              <a:latin typeface="メイリオ" panose="020B0604030504040204" pitchFamily="50" charset="-128"/>
              <a:ea typeface="メイリオ" panose="020B0604030504040204" pitchFamily="50" charset="-128"/>
            </a:endParaRPr>
          </a:p>
          <a:p>
            <a:pPr eaLnBrk="1" hangingPunct="1">
              <a:lnSpc>
                <a:spcPct val="150000"/>
              </a:lnSpc>
              <a:buClr>
                <a:schemeClr val="tx2"/>
              </a:buClr>
              <a:buFont typeface="Wingdings" panose="05000000000000000000" pitchFamily="2" charset="2"/>
              <a:buChar char="n"/>
            </a:pPr>
            <a:endParaRPr lang="ja-JP" altLang="en-US" sz="1600" dirty="0">
              <a:solidFill>
                <a:srgbClr val="000000"/>
              </a:solidFill>
              <a:latin typeface="メイリオ" panose="020B0604030504040204" pitchFamily="50" charset="-128"/>
              <a:ea typeface="メイリオ" panose="020B0604030504040204" pitchFamily="50" charset="-128"/>
            </a:endParaRPr>
          </a:p>
          <a:p>
            <a:pPr eaLnBrk="1" hangingPunct="1">
              <a:lnSpc>
                <a:spcPct val="150000"/>
              </a:lnSpc>
              <a:buClr>
                <a:schemeClr val="tx2"/>
              </a:buClr>
              <a:buFont typeface="Wingdings" panose="05000000000000000000" pitchFamily="2" charset="2"/>
              <a:buChar char="n"/>
            </a:pPr>
            <a:endParaRPr lang="ja-JP" altLang="en-US" sz="1600" dirty="0">
              <a:solidFill>
                <a:srgbClr val="000000"/>
              </a:solidFill>
              <a:latin typeface="メイリオ" panose="020B0604030504040204" pitchFamily="50" charset="-128"/>
              <a:ea typeface="メイリオ" panose="020B0604030504040204" pitchFamily="50" charset="-128"/>
            </a:endParaRPr>
          </a:p>
          <a:p>
            <a:pPr eaLnBrk="1" hangingPunct="1">
              <a:lnSpc>
                <a:spcPct val="150000"/>
              </a:lnSpc>
              <a:buClr>
                <a:schemeClr val="tx2"/>
              </a:buClr>
              <a:buFont typeface="Wingdings" panose="05000000000000000000" pitchFamily="2" charset="2"/>
              <a:buChar char="n"/>
            </a:pPr>
            <a:endParaRPr lang="ja-JP" altLang="en-US" sz="1600" dirty="0">
              <a:solidFill>
                <a:srgbClr val="000000"/>
              </a:solidFill>
              <a:latin typeface="メイリオ" panose="020B0604030504040204" pitchFamily="50" charset="-128"/>
              <a:ea typeface="メイリオ" panose="020B0604030504040204" pitchFamily="50" charset="-128"/>
            </a:endParaRPr>
          </a:p>
        </p:txBody>
      </p:sp>
      <p:sp>
        <p:nvSpPr>
          <p:cNvPr id="12" name="ホームベース 1"/>
          <p:cNvSpPr>
            <a:spLocks noChangeArrowheads="1"/>
          </p:cNvSpPr>
          <p:nvPr/>
        </p:nvSpPr>
        <p:spPr bwMode="auto">
          <a:xfrm>
            <a:off x="560388" y="4364406"/>
            <a:ext cx="2447925" cy="860677"/>
          </a:xfrm>
          <a:prstGeom prst="homePlate">
            <a:avLst>
              <a:gd name="adj" fmla="val 32536"/>
            </a:avLst>
          </a:prstGeom>
          <a:gradFill>
            <a:gsLst>
              <a:gs pos="0">
                <a:schemeClr val="tx2">
                  <a:lumMod val="20000"/>
                  <a:lumOff val="80000"/>
                </a:schemeClr>
              </a:gs>
              <a:gs pos="29000">
                <a:schemeClr val="tx2">
                  <a:lumMod val="40000"/>
                  <a:lumOff val="60000"/>
                </a:schemeClr>
              </a:gs>
              <a:gs pos="60000">
                <a:schemeClr val="tx2">
                  <a:lumMod val="60000"/>
                  <a:lumOff val="40000"/>
                </a:schemeClr>
              </a:gs>
              <a:gs pos="93000">
                <a:schemeClr val="tx2">
                  <a:lumMod val="60000"/>
                  <a:lumOff val="40000"/>
                </a:schemeClr>
              </a:gs>
            </a:gsLst>
            <a:lin ang="5400000" scaled="1"/>
          </a:gradFill>
          <a:ln w="12700" algn="ctr">
            <a:solidFill>
              <a:srgbClr val="0033CC"/>
            </a:solidFill>
            <a:miter lim="800000"/>
            <a:headEnd/>
            <a:tailEnd/>
          </a:ln>
          <a:effectLst>
            <a:outerShdw dist="107763" dir="2700000" algn="ctr" rotWithShape="0">
              <a:srgbClr val="3333CC">
                <a:alpha val="50000"/>
              </a:srgbClr>
            </a:outerShdw>
          </a:effec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en-US" altLang="ja-JP" sz="800" b="1" dirty="0">
              <a:solidFill>
                <a:schemeClr val="bg1"/>
              </a:solidFill>
              <a:latin typeface="メイリオ" panose="020B0604030504040204" pitchFamily="50" charset="-128"/>
              <a:ea typeface="メイリオ" panose="020B0604030504040204" pitchFamily="50" charset="-128"/>
            </a:endParaRPr>
          </a:p>
          <a:p>
            <a:pPr eaLnBrk="1" hangingPunct="1"/>
            <a:r>
              <a:rPr lang="en-US" altLang="ja-JP" sz="1100" b="1" dirty="0" smtClean="0">
                <a:solidFill>
                  <a:schemeClr val="bg1"/>
                </a:solidFill>
                <a:latin typeface="メイリオ" panose="020B0604030504040204" pitchFamily="50" charset="-128"/>
                <a:ea typeface="メイリオ" panose="020B0604030504040204" pitchFamily="50" charset="-128"/>
              </a:rPr>
              <a:t>【</a:t>
            </a:r>
            <a:r>
              <a:rPr lang="ja-JP" altLang="en-US" sz="1100" b="1" dirty="0" smtClean="0">
                <a:solidFill>
                  <a:schemeClr val="bg1"/>
                </a:solidFill>
                <a:latin typeface="メイリオ" panose="020B0604030504040204" pitchFamily="50" charset="-128"/>
                <a:ea typeface="メイリオ" panose="020B0604030504040204" pitchFamily="50" charset="-128"/>
              </a:rPr>
              <a:t>中期経営</a:t>
            </a:r>
            <a:r>
              <a:rPr lang="ja-JP" altLang="en-US" sz="1100" b="1" dirty="0">
                <a:solidFill>
                  <a:schemeClr val="bg1"/>
                </a:solidFill>
                <a:latin typeface="メイリオ" panose="020B0604030504040204" pitchFamily="50" charset="-128"/>
                <a:ea typeface="メイリオ" panose="020B0604030504040204" pitchFamily="50" charset="-128"/>
              </a:rPr>
              <a:t>計画</a:t>
            </a:r>
            <a:r>
              <a:rPr lang="en-US" altLang="ja-JP" sz="1100" b="1" dirty="0" smtClean="0">
                <a:solidFill>
                  <a:schemeClr val="bg1"/>
                </a:solidFill>
                <a:latin typeface="メイリオ" panose="020B0604030504040204" pitchFamily="50" charset="-128"/>
                <a:ea typeface="メイリオ" panose="020B0604030504040204" pitchFamily="50" charset="-128"/>
              </a:rPr>
              <a:t>】</a:t>
            </a:r>
            <a:endParaRPr lang="en-US" altLang="ja-JP" sz="1100" b="1" dirty="0">
              <a:solidFill>
                <a:schemeClr val="bg1"/>
              </a:solidFill>
              <a:latin typeface="メイリオ" panose="020B0604030504040204" pitchFamily="50" charset="-128"/>
              <a:ea typeface="メイリオ" panose="020B0604030504040204" pitchFamily="50" charset="-128"/>
            </a:endParaRPr>
          </a:p>
          <a:p>
            <a:pPr eaLnBrk="1" hangingPunct="1"/>
            <a:r>
              <a:rPr lang="en-US" altLang="ja-JP" sz="1100" b="1" u="sng" dirty="0" smtClean="0">
                <a:solidFill>
                  <a:schemeClr val="bg1"/>
                </a:solidFill>
                <a:latin typeface="メイリオ" panose="020B0604030504040204" pitchFamily="50" charset="-128"/>
                <a:ea typeface="メイリオ" panose="020B0604030504040204" pitchFamily="50" charset="-128"/>
              </a:rPr>
              <a:t>AI,RPA</a:t>
            </a:r>
            <a:r>
              <a:rPr lang="ja-JP" altLang="en-US" sz="1100" b="1" u="sng" dirty="0" smtClean="0">
                <a:solidFill>
                  <a:schemeClr val="bg1"/>
                </a:solidFill>
                <a:latin typeface="メイリオ" panose="020B0604030504040204" pitchFamily="50" charset="-128"/>
                <a:ea typeface="メイリオ" panose="020B0604030504040204" pitchFamily="50" charset="-128"/>
              </a:rPr>
              <a:t>研究開発加速</a:t>
            </a:r>
            <a:endParaRPr lang="en-US" altLang="ja-JP" sz="1100" b="1" u="sng" dirty="0" smtClean="0">
              <a:solidFill>
                <a:schemeClr val="bg1"/>
              </a:solidFill>
              <a:latin typeface="メイリオ" panose="020B0604030504040204" pitchFamily="50" charset="-128"/>
              <a:ea typeface="メイリオ" panose="020B0604030504040204" pitchFamily="50" charset="-128"/>
            </a:endParaRPr>
          </a:p>
          <a:p>
            <a:pPr eaLnBrk="1" hangingPunct="1"/>
            <a:r>
              <a:rPr lang="ja-JP" altLang="en-US" sz="1100" b="1" u="sng" dirty="0" smtClean="0">
                <a:solidFill>
                  <a:schemeClr val="bg1"/>
                </a:solidFill>
                <a:latin typeface="メイリオ" panose="020B0604030504040204" pitchFamily="50" charset="-128"/>
                <a:ea typeface="メイリオ" panose="020B0604030504040204" pitchFamily="50" charset="-128"/>
              </a:rPr>
              <a:t>全社重要事業戦略へ</a:t>
            </a:r>
            <a:endParaRPr lang="ja-JP" altLang="en-US" sz="1100" b="1" u="sng" dirty="0">
              <a:solidFill>
                <a:schemeClr val="bg1"/>
              </a:solidFill>
              <a:latin typeface="メイリオ" panose="020B0604030504040204" pitchFamily="50" charset="-128"/>
              <a:ea typeface="メイリオ" panose="020B0604030504040204" pitchFamily="50" charset="-128"/>
            </a:endParaRPr>
          </a:p>
        </p:txBody>
      </p:sp>
      <p:sp>
        <p:nvSpPr>
          <p:cNvPr id="13" name="ホームベース 7"/>
          <p:cNvSpPr>
            <a:spLocks noChangeArrowheads="1"/>
          </p:cNvSpPr>
          <p:nvPr/>
        </p:nvSpPr>
        <p:spPr bwMode="auto">
          <a:xfrm>
            <a:off x="2411413" y="3956584"/>
            <a:ext cx="2449512" cy="860677"/>
          </a:xfrm>
          <a:prstGeom prst="homePlate">
            <a:avLst>
              <a:gd name="adj" fmla="val 22375"/>
            </a:avLst>
          </a:prstGeom>
          <a:gradFill>
            <a:gsLst>
              <a:gs pos="0">
                <a:schemeClr val="tx2">
                  <a:lumMod val="20000"/>
                  <a:lumOff val="80000"/>
                </a:schemeClr>
              </a:gs>
              <a:gs pos="29000">
                <a:schemeClr val="tx2">
                  <a:lumMod val="40000"/>
                  <a:lumOff val="60000"/>
                </a:schemeClr>
              </a:gs>
              <a:gs pos="60000">
                <a:schemeClr val="tx2">
                  <a:lumMod val="60000"/>
                  <a:lumOff val="40000"/>
                </a:schemeClr>
              </a:gs>
              <a:gs pos="93000">
                <a:schemeClr val="tx2">
                  <a:lumMod val="60000"/>
                  <a:lumOff val="40000"/>
                </a:schemeClr>
              </a:gs>
            </a:gsLst>
            <a:lin ang="5400000" scaled="1"/>
          </a:gradFill>
          <a:ln w="12700" algn="ctr">
            <a:solidFill>
              <a:srgbClr val="0033CC"/>
            </a:solidFill>
            <a:miter lim="800000"/>
            <a:headEnd/>
            <a:tailEnd/>
          </a:ln>
          <a:effectLst>
            <a:outerShdw dist="107763" dir="2700000" algn="ctr" rotWithShape="0">
              <a:srgbClr val="3333CC">
                <a:alpha val="50000"/>
              </a:srgbClr>
            </a:outerShdw>
          </a:effec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en-US" altLang="ja-JP" sz="1200" b="1" dirty="0" smtClean="0">
              <a:solidFill>
                <a:schemeClr val="bg1"/>
              </a:solidFill>
              <a:latin typeface="メイリオ" panose="020B0604030504040204" pitchFamily="50" charset="-128"/>
              <a:ea typeface="メイリオ" panose="020B0604030504040204" pitchFamily="50" charset="-128"/>
            </a:endParaRPr>
          </a:p>
          <a:p>
            <a:pPr eaLnBrk="1" hangingPunct="1"/>
            <a:r>
              <a:rPr lang="en-US" altLang="ja-JP" sz="1100" b="1" dirty="0" smtClean="0">
                <a:solidFill>
                  <a:schemeClr val="bg1"/>
                </a:solidFill>
                <a:latin typeface="メイリオ" panose="020B0604030504040204" pitchFamily="50" charset="-128"/>
                <a:ea typeface="メイリオ" panose="020B0604030504040204" pitchFamily="50" charset="-128"/>
              </a:rPr>
              <a:t>【2018/</a:t>
            </a:r>
            <a:r>
              <a:rPr lang="ja-JP" altLang="en-US" sz="1100" b="1" dirty="0" smtClean="0">
                <a:solidFill>
                  <a:schemeClr val="bg1"/>
                </a:solidFill>
                <a:latin typeface="メイリオ" panose="020B0604030504040204" pitchFamily="50" charset="-128"/>
                <a:ea typeface="メイリオ" panose="020B0604030504040204" pitchFamily="50" charset="-128"/>
              </a:rPr>
              <a:t>上期</a:t>
            </a:r>
            <a:r>
              <a:rPr lang="en-US" altLang="ja-JP" sz="1100" b="1" dirty="0" smtClean="0">
                <a:solidFill>
                  <a:schemeClr val="bg1"/>
                </a:solidFill>
                <a:latin typeface="メイリオ" panose="020B0604030504040204" pitchFamily="50" charset="-128"/>
                <a:ea typeface="メイリオ" panose="020B0604030504040204" pitchFamily="50" charset="-128"/>
              </a:rPr>
              <a:t>】</a:t>
            </a:r>
            <a:endParaRPr lang="en-US" altLang="ja-JP" sz="1100" b="1" dirty="0">
              <a:solidFill>
                <a:schemeClr val="bg1"/>
              </a:solidFill>
              <a:latin typeface="メイリオ" panose="020B0604030504040204" pitchFamily="50" charset="-128"/>
              <a:ea typeface="メイリオ" panose="020B0604030504040204" pitchFamily="50" charset="-128"/>
            </a:endParaRPr>
          </a:p>
          <a:p>
            <a:pPr eaLnBrk="1" hangingPunct="1"/>
            <a:r>
              <a:rPr lang="en-US" altLang="ja-JP" sz="1100" b="1" u="sng" dirty="0" smtClean="0">
                <a:solidFill>
                  <a:schemeClr val="bg1"/>
                </a:solidFill>
                <a:latin typeface="メイリオ" panose="020B0604030504040204" pitchFamily="50" charset="-128"/>
                <a:ea typeface="メイリオ" panose="020B0604030504040204" pitchFamily="50" charset="-128"/>
              </a:rPr>
              <a:t>AIB</a:t>
            </a:r>
            <a:r>
              <a:rPr lang="ja-JP" altLang="en-US" sz="1100" b="1" u="sng" dirty="0">
                <a:solidFill>
                  <a:schemeClr val="bg1"/>
                </a:solidFill>
                <a:latin typeface="メイリオ" panose="020B0604030504040204" pitchFamily="50" charset="-128"/>
                <a:ea typeface="メイリオ" panose="020B0604030504040204" pitchFamily="50" charset="-128"/>
              </a:rPr>
              <a:t>設立</a:t>
            </a:r>
            <a:r>
              <a:rPr lang="ja-JP" altLang="en-US" sz="1100" b="1" u="sng" dirty="0" smtClean="0">
                <a:solidFill>
                  <a:schemeClr val="bg1"/>
                </a:solidFill>
                <a:latin typeface="メイリオ" panose="020B0604030504040204" pitchFamily="50" charset="-128"/>
                <a:ea typeface="メイリオ" panose="020B0604030504040204" pitchFamily="50" charset="-128"/>
              </a:rPr>
              <a:t>を見据えて、</a:t>
            </a:r>
            <a:r>
              <a:rPr lang="en-US" altLang="ja-JP" sz="1100" b="1" u="sng" dirty="0" smtClean="0">
                <a:solidFill>
                  <a:schemeClr val="bg1"/>
                </a:solidFill>
                <a:latin typeface="メイリオ" panose="020B0604030504040204" pitchFamily="50" charset="-128"/>
                <a:ea typeface="メイリオ" panose="020B0604030504040204" pitchFamily="50" charset="-128"/>
              </a:rPr>
              <a:t>SW</a:t>
            </a:r>
            <a:r>
              <a:rPr lang="ja-JP" altLang="en-US" sz="1100" b="1" u="sng" dirty="0" smtClean="0">
                <a:solidFill>
                  <a:schemeClr val="bg1"/>
                </a:solidFill>
                <a:latin typeface="メイリオ" panose="020B0604030504040204" pitchFamily="50" charset="-128"/>
                <a:ea typeface="メイリオ" panose="020B0604030504040204" pitchFamily="50" charset="-128"/>
              </a:rPr>
              <a:t>開発部を設立、メンバー選定を実施</a:t>
            </a:r>
            <a:endParaRPr lang="en-US" altLang="ja-JP" sz="1100" b="1" u="sng" dirty="0" smtClean="0">
              <a:solidFill>
                <a:schemeClr val="bg1"/>
              </a:solidFill>
              <a:latin typeface="メイリオ" panose="020B0604030504040204" pitchFamily="50" charset="-128"/>
              <a:ea typeface="メイリオ" panose="020B0604030504040204" pitchFamily="50" charset="-128"/>
            </a:endParaRPr>
          </a:p>
        </p:txBody>
      </p:sp>
      <p:sp>
        <p:nvSpPr>
          <p:cNvPr id="14" name="ホームベース 8"/>
          <p:cNvSpPr>
            <a:spLocks noChangeArrowheads="1"/>
          </p:cNvSpPr>
          <p:nvPr/>
        </p:nvSpPr>
        <p:spPr bwMode="auto">
          <a:xfrm>
            <a:off x="4305300" y="3503365"/>
            <a:ext cx="2447925" cy="820422"/>
          </a:xfrm>
          <a:prstGeom prst="homePlate">
            <a:avLst>
              <a:gd name="adj" fmla="val 25083"/>
            </a:avLst>
          </a:prstGeom>
          <a:gradFill>
            <a:gsLst>
              <a:gs pos="0">
                <a:schemeClr val="accent1">
                  <a:lumMod val="20000"/>
                  <a:lumOff val="80000"/>
                </a:schemeClr>
              </a:gs>
              <a:gs pos="29000">
                <a:schemeClr val="tx2">
                  <a:lumMod val="40000"/>
                  <a:lumOff val="60000"/>
                </a:schemeClr>
              </a:gs>
              <a:gs pos="60000">
                <a:schemeClr val="tx2">
                  <a:lumMod val="60000"/>
                  <a:lumOff val="40000"/>
                </a:schemeClr>
              </a:gs>
              <a:gs pos="93000">
                <a:schemeClr val="tx2">
                  <a:lumMod val="75000"/>
                </a:schemeClr>
              </a:gs>
            </a:gsLst>
            <a:lin ang="5400000" scaled="1"/>
          </a:gradFill>
          <a:ln w="12700" algn="ctr">
            <a:solidFill>
              <a:srgbClr val="0033CC"/>
            </a:solidFill>
            <a:miter lim="800000"/>
            <a:headEnd/>
            <a:tailEnd/>
          </a:ln>
          <a:effectLst>
            <a:outerShdw dist="107763" dir="2700000" algn="ctr" rotWithShape="0">
              <a:srgbClr val="3333CC">
                <a:alpha val="50000"/>
              </a:srgbClr>
            </a:outerShdw>
          </a:effec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1100" b="1" dirty="0" smtClean="0">
                <a:solidFill>
                  <a:schemeClr val="bg1"/>
                </a:solidFill>
                <a:latin typeface="メイリオ" panose="020B0604030504040204" pitchFamily="50" charset="-128"/>
                <a:ea typeface="メイリオ" panose="020B0604030504040204" pitchFamily="50" charset="-128"/>
              </a:rPr>
              <a:t>【2018/</a:t>
            </a:r>
            <a:r>
              <a:rPr lang="ja-JP" altLang="en-US" sz="1100" b="1" dirty="0" smtClean="0">
                <a:solidFill>
                  <a:schemeClr val="bg1"/>
                </a:solidFill>
                <a:latin typeface="メイリオ" panose="020B0604030504040204" pitchFamily="50" charset="-128"/>
                <a:ea typeface="メイリオ" panose="020B0604030504040204" pitchFamily="50" charset="-128"/>
              </a:rPr>
              <a:t>下期</a:t>
            </a:r>
            <a:r>
              <a:rPr lang="en-US" altLang="ja-JP" sz="1100" b="1" dirty="0" smtClean="0">
                <a:solidFill>
                  <a:schemeClr val="bg1"/>
                </a:solidFill>
                <a:latin typeface="メイリオ" panose="020B0604030504040204" pitchFamily="50" charset="-128"/>
                <a:ea typeface="メイリオ" panose="020B0604030504040204" pitchFamily="50" charset="-128"/>
              </a:rPr>
              <a:t>】</a:t>
            </a:r>
            <a:endParaRPr lang="en-US" altLang="ja-JP" sz="1100" b="1" dirty="0">
              <a:solidFill>
                <a:schemeClr val="bg1"/>
              </a:solidFill>
              <a:latin typeface="メイリオ" panose="020B0604030504040204" pitchFamily="50" charset="-128"/>
              <a:ea typeface="メイリオ" panose="020B0604030504040204" pitchFamily="50" charset="-128"/>
            </a:endParaRPr>
          </a:p>
          <a:p>
            <a:pPr eaLnBrk="1" hangingPunct="1"/>
            <a:r>
              <a:rPr lang="en-US" altLang="ja-JP" sz="1100" b="1" u="sng" dirty="0" smtClean="0">
                <a:solidFill>
                  <a:schemeClr val="bg1"/>
                </a:solidFill>
                <a:latin typeface="メイリオ" panose="020B0604030504040204" pitchFamily="50" charset="-128"/>
                <a:ea typeface="メイリオ" panose="020B0604030504040204" pitchFamily="50" charset="-128"/>
              </a:rPr>
              <a:t>AIB</a:t>
            </a:r>
            <a:r>
              <a:rPr lang="ja-JP" altLang="en-US" sz="1100" b="1" u="sng" dirty="0" smtClean="0">
                <a:solidFill>
                  <a:schemeClr val="bg1"/>
                </a:solidFill>
                <a:latin typeface="メイリオ" panose="020B0604030504040204" pitchFamily="50" charset="-128"/>
                <a:ea typeface="メイリオ" panose="020B0604030504040204" pitchFamily="50" charset="-128"/>
              </a:rPr>
              <a:t>設立、どんな</a:t>
            </a:r>
            <a:r>
              <a:rPr lang="en-US" altLang="ja-JP" sz="1100" b="1" u="sng" dirty="0" smtClean="0">
                <a:solidFill>
                  <a:schemeClr val="bg1"/>
                </a:solidFill>
                <a:latin typeface="メイリオ" panose="020B0604030504040204" pitchFamily="50" charset="-128"/>
                <a:ea typeface="メイリオ" panose="020B0604030504040204" pitchFamily="50" charset="-128"/>
              </a:rPr>
              <a:t>AI</a:t>
            </a:r>
            <a:r>
              <a:rPr lang="ja-JP" altLang="en-US" sz="1100" b="1" u="sng" dirty="0" smtClean="0">
                <a:solidFill>
                  <a:schemeClr val="bg1"/>
                </a:solidFill>
                <a:latin typeface="メイリオ" panose="020B0604030504040204" pitchFamily="50" charset="-128"/>
                <a:ea typeface="メイリオ" panose="020B0604030504040204" pitchFamily="50" charset="-128"/>
              </a:rPr>
              <a:t>ソリューションを開発提供するかを決定、</a:t>
            </a:r>
            <a:r>
              <a:rPr lang="en-US" altLang="ja-JP" sz="1100" b="1" u="sng" dirty="0" smtClean="0">
                <a:solidFill>
                  <a:schemeClr val="bg1"/>
                </a:solidFill>
                <a:latin typeface="メイリオ" panose="020B0604030504040204" pitchFamily="50" charset="-128"/>
                <a:ea typeface="メイリオ" panose="020B0604030504040204" pitchFamily="50" charset="-128"/>
              </a:rPr>
              <a:t>AI-OCR</a:t>
            </a:r>
            <a:r>
              <a:rPr lang="ja-JP" altLang="en-US" sz="1100" b="1" u="sng" dirty="0" smtClean="0">
                <a:solidFill>
                  <a:schemeClr val="bg1"/>
                </a:solidFill>
                <a:latin typeface="メイリオ" panose="020B0604030504040204" pitchFamily="50" charset="-128"/>
                <a:ea typeface="メイリオ" panose="020B0604030504040204" pitchFamily="50" charset="-128"/>
              </a:rPr>
              <a:t> </a:t>
            </a:r>
            <a:r>
              <a:rPr lang="en-US" altLang="ja-JP" sz="1100" b="1" u="sng" dirty="0" err="1" smtClean="0">
                <a:solidFill>
                  <a:schemeClr val="bg1"/>
                </a:solidFill>
                <a:latin typeface="メイリオ" panose="020B0604030504040204" pitchFamily="50" charset="-128"/>
                <a:ea typeface="メイリオ" panose="020B0604030504040204" pitchFamily="50" charset="-128"/>
              </a:rPr>
              <a:t>PoC</a:t>
            </a:r>
            <a:r>
              <a:rPr lang="ja-JP" altLang="en-US" sz="1100" b="1" u="sng" dirty="0" smtClean="0">
                <a:solidFill>
                  <a:schemeClr val="bg1"/>
                </a:solidFill>
                <a:latin typeface="メイリオ" panose="020B0604030504040204" pitchFamily="50" charset="-128"/>
                <a:ea typeface="メイリオ" panose="020B0604030504040204" pitchFamily="50" charset="-128"/>
              </a:rPr>
              <a:t>を開始</a:t>
            </a:r>
            <a:endParaRPr lang="ja-JP" altLang="en-US" sz="1100" b="1" u="sng" dirty="0">
              <a:solidFill>
                <a:schemeClr val="bg1"/>
              </a:solidFill>
              <a:latin typeface="メイリオ" panose="020B0604030504040204" pitchFamily="50" charset="-128"/>
              <a:ea typeface="メイリオ" panose="020B0604030504040204" pitchFamily="50" charset="-128"/>
            </a:endParaRPr>
          </a:p>
        </p:txBody>
      </p:sp>
      <p:sp>
        <p:nvSpPr>
          <p:cNvPr id="15" name="ホームベース 14"/>
          <p:cNvSpPr>
            <a:spLocks noChangeArrowheads="1"/>
          </p:cNvSpPr>
          <p:nvPr/>
        </p:nvSpPr>
        <p:spPr bwMode="auto">
          <a:xfrm>
            <a:off x="6176963" y="2870184"/>
            <a:ext cx="2303462" cy="826469"/>
          </a:xfrm>
          <a:prstGeom prst="homePlate">
            <a:avLst>
              <a:gd name="adj" fmla="val 28817"/>
            </a:avLst>
          </a:prstGeom>
          <a:gradFill>
            <a:gsLst>
              <a:gs pos="0">
                <a:schemeClr val="tx2">
                  <a:lumMod val="20000"/>
                  <a:lumOff val="80000"/>
                </a:schemeClr>
              </a:gs>
              <a:gs pos="29000">
                <a:schemeClr val="tx2">
                  <a:lumMod val="60000"/>
                  <a:lumOff val="40000"/>
                </a:schemeClr>
              </a:gs>
              <a:gs pos="60000">
                <a:schemeClr val="tx2">
                  <a:lumMod val="60000"/>
                  <a:lumOff val="40000"/>
                </a:schemeClr>
              </a:gs>
              <a:gs pos="93000">
                <a:schemeClr val="tx2">
                  <a:lumMod val="75000"/>
                </a:schemeClr>
              </a:gs>
            </a:gsLst>
            <a:lin ang="5400000" scaled="1"/>
          </a:gradFill>
          <a:ln w="12700" algn="ctr">
            <a:solidFill>
              <a:srgbClr val="0033CC"/>
            </a:solidFill>
            <a:miter lim="800000"/>
            <a:headEnd/>
            <a:tailEnd/>
          </a:ln>
          <a:effectLst>
            <a:outerShdw dist="107763" dir="2700000" algn="ctr" rotWithShape="0">
              <a:srgbClr val="3333CC">
                <a:alpha val="50000"/>
              </a:srgbClr>
            </a:outerShdw>
          </a:effectLst>
        </p:spPr>
        <p:txBody>
          <a:bodyPr/>
          <a:lstStyle/>
          <a:p>
            <a:pPr>
              <a:defRPr/>
            </a:pPr>
            <a:r>
              <a:rPr lang="en-US" altLang="ja-JP" sz="1100" b="1"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【2018/Q3】</a:t>
            </a:r>
            <a:endParaRPr lang="en-US" altLang="ja-JP" sz="1100" b="1" dirty="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endParaRPr>
          </a:p>
          <a:p>
            <a:pPr>
              <a:defRPr/>
            </a:pPr>
            <a:r>
              <a:rPr lang="en-US" altLang="ja-JP" sz="11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AI</a:t>
            </a:r>
            <a:r>
              <a:rPr lang="ja-JP" altLang="en-US" sz="11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業務アプリ</a:t>
            </a:r>
            <a:r>
              <a:rPr lang="en-US" altLang="ja-JP" sz="11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a:t>
            </a:r>
            <a:r>
              <a:rPr lang="ja-JP" altLang="en-US" sz="11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製造業向け</a:t>
            </a:r>
            <a:r>
              <a:rPr lang="en-US" altLang="ja-JP" sz="11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AI</a:t>
            </a:r>
            <a:r>
              <a:rPr lang="ja-JP" altLang="en-US" sz="11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ツール</a:t>
            </a:r>
            <a:r>
              <a:rPr lang="en-US" altLang="ja-JP" sz="11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a:t>
            </a:r>
            <a:r>
              <a:rPr lang="ja-JP" altLang="en-US" sz="11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開発企画およびプロトタイプ開発開始</a:t>
            </a:r>
            <a:endParaRPr lang="ja-JP" altLang="en-US" sz="1100" b="1" u="sng" dirty="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endParaRPr>
          </a:p>
        </p:txBody>
      </p:sp>
      <p:sp>
        <p:nvSpPr>
          <p:cNvPr id="16" name="ホームベース 9"/>
          <p:cNvSpPr>
            <a:spLocks noChangeArrowheads="1"/>
          </p:cNvSpPr>
          <p:nvPr/>
        </p:nvSpPr>
        <p:spPr bwMode="auto">
          <a:xfrm>
            <a:off x="7783921" y="1707039"/>
            <a:ext cx="1897916" cy="1315261"/>
          </a:xfrm>
          <a:prstGeom prst="homePlate">
            <a:avLst>
              <a:gd name="adj" fmla="val 19491"/>
            </a:avLst>
          </a:prstGeom>
          <a:gradFill flip="none" rotWithShape="1">
            <a:gsLst>
              <a:gs pos="0">
                <a:schemeClr val="accent5">
                  <a:lumMod val="40000"/>
                  <a:lumOff val="60000"/>
                </a:schemeClr>
              </a:gs>
              <a:gs pos="51000">
                <a:schemeClr val="accent5">
                  <a:lumMod val="95000"/>
                  <a:lumOff val="5000"/>
                </a:schemeClr>
              </a:gs>
              <a:gs pos="100000">
                <a:schemeClr val="accent5">
                  <a:lumMod val="60000"/>
                </a:schemeClr>
              </a:gs>
            </a:gsLst>
            <a:path path="circle">
              <a:fillToRect l="50000" t="130000" r="50000" b="-30000"/>
            </a:path>
            <a:tileRect/>
          </a:gradFill>
          <a:ln w="28575" algn="ctr">
            <a:solidFill>
              <a:schemeClr val="accent1">
                <a:lumMod val="75000"/>
              </a:schemeClr>
            </a:solidFill>
            <a:miter lim="800000"/>
            <a:headEnd/>
            <a:tailEnd/>
          </a:ln>
          <a:effectLst>
            <a:outerShdw dist="107763" dir="2700000" algn="ctr" rotWithShape="0">
              <a:schemeClr val="accent5">
                <a:lumMod val="75000"/>
                <a:alpha val="50000"/>
              </a:schemeClr>
            </a:outerShdw>
          </a:effectLst>
        </p:spPr>
        <p:txBody>
          <a:bodyPr/>
          <a:lstStyle/>
          <a:p>
            <a:pPr>
              <a:defRPr/>
            </a:pPr>
            <a:endParaRPr lang="en-US" altLang="ja-JP" sz="800" b="1" dirty="0">
              <a:solidFill>
                <a:schemeClr val="bg1"/>
              </a:solidFill>
              <a:latin typeface="メイリオ" pitchFamily="50" charset="-128"/>
              <a:ea typeface="メイリオ" pitchFamily="50" charset="-128"/>
              <a:cs typeface="メイリオ" pitchFamily="50" charset="-128"/>
            </a:endParaRPr>
          </a:p>
          <a:p>
            <a:pPr>
              <a:defRPr/>
            </a:pPr>
            <a:r>
              <a:rPr lang="en-US" altLang="ja-JP" sz="1100" b="1" dirty="0" smtClean="0">
                <a:solidFill>
                  <a:srgbClr val="FFFF00"/>
                </a:solidFill>
                <a:latin typeface="メイリオ" pitchFamily="50" charset="-128"/>
                <a:ea typeface="メイリオ" pitchFamily="50" charset="-128"/>
                <a:cs typeface="メイリオ" pitchFamily="50" charset="-128"/>
              </a:rPr>
              <a:t>【</a:t>
            </a:r>
            <a:r>
              <a:rPr lang="ja-JP" altLang="en-US" sz="1100" b="1" dirty="0">
                <a:solidFill>
                  <a:srgbClr val="FFFF00"/>
                </a:solidFill>
                <a:latin typeface="メイリオ" pitchFamily="50" charset="-128"/>
                <a:ea typeface="メイリオ" pitchFamily="50" charset="-128"/>
                <a:cs typeface="メイリオ" pitchFamily="50" charset="-128"/>
              </a:rPr>
              <a:t>現状</a:t>
            </a:r>
            <a:r>
              <a:rPr lang="en-US" altLang="ja-JP" sz="1100" b="1" dirty="0" smtClean="0">
                <a:solidFill>
                  <a:srgbClr val="FFFF00"/>
                </a:solidFill>
                <a:latin typeface="メイリオ" pitchFamily="50" charset="-128"/>
                <a:ea typeface="メイリオ" pitchFamily="50" charset="-128"/>
                <a:cs typeface="メイリオ" pitchFamily="50" charset="-128"/>
              </a:rPr>
              <a:t>】</a:t>
            </a:r>
            <a:endParaRPr lang="en-US" altLang="ja-JP" sz="1100" b="1" dirty="0">
              <a:solidFill>
                <a:srgbClr val="FFFF00"/>
              </a:solidFill>
              <a:latin typeface="メイリオ" pitchFamily="50" charset="-128"/>
              <a:ea typeface="メイリオ" pitchFamily="50" charset="-128"/>
              <a:cs typeface="メイリオ" pitchFamily="50" charset="-128"/>
            </a:endParaRPr>
          </a:p>
          <a:p>
            <a:pPr>
              <a:defRPr/>
            </a:pPr>
            <a:r>
              <a:rPr lang="en-US" altLang="ja-JP" sz="1100" b="1" u="sng" dirty="0" err="1" smtClean="0">
                <a:solidFill>
                  <a:schemeClr val="bg1"/>
                </a:solidFill>
                <a:latin typeface="メイリオ" pitchFamily="50" charset="-128"/>
                <a:ea typeface="メイリオ" pitchFamily="50" charset="-128"/>
                <a:cs typeface="メイリオ" pitchFamily="50" charset="-128"/>
              </a:rPr>
              <a:t>PoC</a:t>
            </a:r>
            <a:r>
              <a:rPr lang="ja-JP" altLang="en-US" sz="1100" b="1" u="sng" dirty="0" smtClean="0">
                <a:solidFill>
                  <a:schemeClr val="bg1"/>
                </a:solidFill>
                <a:latin typeface="メイリオ" pitchFamily="50" charset="-128"/>
                <a:ea typeface="メイリオ" pitchFamily="50" charset="-128"/>
                <a:cs typeface="メイリオ" pitchFamily="50" charset="-128"/>
              </a:rPr>
              <a:t>の域を超え、事業投入</a:t>
            </a:r>
            <a:r>
              <a:rPr lang="en-US" altLang="ja-JP" sz="1100" b="1" u="sng" dirty="0" smtClean="0">
                <a:solidFill>
                  <a:schemeClr val="bg1"/>
                </a:solidFill>
                <a:latin typeface="メイリオ" pitchFamily="50" charset="-128"/>
                <a:ea typeface="メイリオ" pitchFamily="50" charset="-128"/>
                <a:cs typeface="メイリオ" pitchFamily="50" charset="-128"/>
              </a:rPr>
              <a:t>(</a:t>
            </a:r>
            <a:r>
              <a:rPr lang="ja-JP" altLang="en-US" sz="1100" b="1" u="sng" dirty="0" smtClean="0">
                <a:solidFill>
                  <a:schemeClr val="bg1"/>
                </a:solidFill>
                <a:latin typeface="メイリオ" pitchFamily="50" charset="-128"/>
                <a:ea typeface="メイリオ" pitchFamily="50" charset="-128"/>
                <a:cs typeface="メイリオ" pitchFamily="50" charset="-128"/>
              </a:rPr>
              <a:t>製品化</a:t>
            </a:r>
            <a:r>
              <a:rPr lang="en-US" altLang="ja-JP" sz="1100" b="1" u="sng" dirty="0" smtClean="0">
                <a:solidFill>
                  <a:schemeClr val="bg1"/>
                </a:solidFill>
                <a:latin typeface="メイリオ" pitchFamily="50" charset="-128"/>
                <a:ea typeface="メイリオ" pitchFamily="50" charset="-128"/>
                <a:cs typeface="メイリオ" pitchFamily="50" charset="-128"/>
              </a:rPr>
              <a:t>)</a:t>
            </a:r>
            <a:r>
              <a:rPr lang="ja-JP" altLang="en-US" sz="1100" b="1" u="sng" dirty="0" smtClean="0">
                <a:solidFill>
                  <a:schemeClr val="bg1"/>
                </a:solidFill>
                <a:latin typeface="メイリオ" pitchFamily="50" charset="-128"/>
                <a:ea typeface="メイリオ" pitchFamily="50" charset="-128"/>
                <a:cs typeface="メイリオ" pitchFamily="50" charset="-128"/>
              </a:rPr>
              <a:t>ができる可能性が高い。完成度が</a:t>
            </a:r>
            <a:r>
              <a:rPr lang="ja-JP" altLang="en-US" sz="1100" b="1" u="sng" dirty="0">
                <a:solidFill>
                  <a:schemeClr val="bg1"/>
                </a:solidFill>
                <a:latin typeface="メイリオ" pitchFamily="50" charset="-128"/>
                <a:ea typeface="メイリオ" pitchFamily="50" charset="-128"/>
                <a:cs typeface="メイリオ" pitchFamily="50" charset="-128"/>
              </a:rPr>
              <a:t>向上</a:t>
            </a:r>
            <a:r>
              <a:rPr lang="ja-JP" altLang="en-US" sz="1100" b="1" u="sng" dirty="0" smtClean="0">
                <a:solidFill>
                  <a:schemeClr val="bg1"/>
                </a:solidFill>
                <a:latin typeface="メイリオ" pitchFamily="50" charset="-128"/>
                <a:ea typeface="メイリオ" pitchFamily="50" charset="-128"/>
                <a:cs typeface="メイリオ" pitchFamily="50" charset="-128"/>
              </a:rPr>
              <a:t>するにつれ、コスト削減効果が大きい</a:t>
            </a:r>
            <a:r>
              <a:rPr lang="ja-JP" altLang="en-US" sz="1100" b="1" u="sng" dirty="0">
                <a:solidFill>
                  <a:schemeClr val="bg1"/>
                </a:solidFill>
                <a:latin typeface="メイリオ" pitchFamily="50" charset="-128"/>
                <a:ea typeface="メイリオ" pitchFamily="50" charset="-128"/>
                <a:cs typeface="メイリオ" pitchFamily="50" charset="-128"/>
              </a:rPr>
              <a:t>。</a:t>
            </a:r>
            <a:endParaRPr lang="en-US" altLang="ja-JP" sz="1100" b="1" u="sng" dirty="0">
              <a:solidFill>
                <a:schemeClr val="bg1"/>
              </a:solidFill>
              <a:latin typeface="メイリオ" pitchFamily="50" charset="-128"/>
              <a:ea typeface="メイリオ" pitchFamily="50" charset="-128"/>
              <a:cs typeface="メイリオ" pitchFamily="50" charset="-128"/>
            </a:endParaRPr>
          </a:p>
        </p:txBody>
      </p:sp>
      <p:sp>
        <p:nvSpPr>
          <p:cNvPr id="17" name="Text Box 24"/>
          <p:cNvSpPr txBox="1">
            <a:spLocks noChangeArrowheads="1"/>
          </p:cNvSpPr>
          <p:nvPr/>
        </p:nvSpPr>
        <p:spPr bwMode="auto">
          <a:xfrm>
            <a:off x="504242" y="4131873"/>
            <a:ext cx="1800225" cy="276999"/>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ja-JP" sz="1200" i="1" dirty="0" smtClean="0">
                <a:latin typeface="メイリオ" pitchFamily="50" charset="-128"/>
                <a:ea typeface="メイリオ" pitchFamily="50" charset="-128"/>
                <a:cs typeface="メイリオ" pitchFamily="50" charset="-128"/>
              </a:rPr>
              <a:t>2018</a:t>
            </a:r>
            <a:r>
              <a:rPr lang="ja-JP" altLang="en-US" sz="1200" i="1" dirty="0" smtClean="0">
                <a:latin typeface="メイリオ" pitchFamily="50" charset="-128"/>
                <a:ea typeface="メイリオ" pitchFamily="50" charset="-128"/>
                <a:cs typeface="メイリオ" pitchFamily="50" charset="-128"/>
              </a:rPr>
              <a:t>年、年初</a:t>
            </a:r>
            <a:endParaRPr lang="ja-JP" altLang="en-US" sz="1200" i="1" dirty="0">
              <a:latin typeface="メイリオ" pitchFamily="50" charset="-128"/>
              <a:ea typeface="メイリオ" pitchFamily="50" charset="-128"/>
              <a:cs typeface="メイリオ" pitchFamily="50" charset="-128"/>
            </a:endParaRPr>
          </a:p>
        </p:txBody>
      </p:sp>
      <p:sp>
        <p:nvSpPr>
          <p:cNvPr id="18" name="Text Box 25"/>
          <p:cNvSpPr txBox="1">
            <a:spLocks noChangeArrowheads="1"/>
          </p:cNvSpPr>
          <p:nvPr/>
        </p:nvSpPr>
        <p:spPr bwMode="auto">
          <a:xfrm>
            <a:off x="2324762" y="3524544"/>
            <a:ext cx="1332837" cy="50013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ts val="200"/>
              </a:spcBef>
              <a:defRPr/>
            </a:pPr>
            <a:r>
              <a:rPr lang="en-US" altLang="ja-JP" sz="1200" i="1" dirty="0" smtClean="0">
                <a:latin typeface="メイリオ" pitchFamily="50" charset="-128"/>
                <a:ea typeface="メイリオ" pitchFamily="50" charset="-128"/>
                <a:cs typeface="メイリオ" pitchFamily="50" charset="-128"/>
              </a:rPr>
              <a:t>2018</a:t>
            </a:r>
            <a:r>
              <a:rPr lang="ja-JP" altLang="en-US" sz="1200" i="1" dirty="0" smtClean="0">
                <a:latin typeface="メイリオ" pitchFamily="50" charset="-128"/>
                <a:ea typeface="メイリオ" pitchFamily="50" charset="-128"/>
                <a:cs typeface="メイリオ" pitchFamily="50" charset="-128"/>
              </a:rPr>
              <a:t>年</a:t>
            </a:r>
            <a:r>
              <a:rPr lang="en-US" altLang="ja-JP" sz="1200" i="1" dirty="0" smtClean="0">
                <a:latin typeface="メイリオ" pitchFamily="50" charset="-128"/>
                <a:ea typeface="メイリオ" pitchFamily="50" charset="-128"/>
                <a:cs typeface="メイリオ" pitchFamily="50" charset="-128"/>
              </a:rPr>
              <a:t>5</a:t>
            </a:r>
            <a:r>
              <a:rPr lang="ja-JP" altLang="en-US" sz="1200" i="1" dirty="0" smtClean="0">
                <a:latin typeface="メイリオ" pitchFamily="50" charset="-128"/>
                <a:ea typeface="メイリオ" pitchFamily="50" charset="-128"/>
                <a:cs typeface="メイリオ" pitchFamily="50" charset="-128"/>
              </a:rPr>
              <a:t>月</a:t>
            </a:r>
            <a:endParaRPr lang="en-US" altLang="ja-JP" sz="1200" i="1" dirty="0" smtClean="0">
              <a:latin typeface="メイリオ" pitchFamily="50" charset="-128"/>
              <a:ea typeface="メイリオ" pitchFamily="50" charset="-128"/>
              <a:cs typeface="メイリオ" pitchFamily="50" charset="-128"/>
            </a:endParaRPr>
          </a:p>
          <a:p>
            <a:pPr>
              <a:spcBef>
                <a:spcPts val="200"/>
              </a:spcBef>
              <a:defRPr/>
            </a:pPr>
            <a:r>
              <a:rPr lang="en-US" altLang="ja-JP" sz="1200" i="1" dirty="0" smtClean="0">
                <a:latin typeface="メイリオ" pitchFamily="50" charset="-128"/>
                <a:ea typeface="メイリオ" pitchFamily="50" charset="-128"/>
                <a:cs typeface="メイリオ" pitchFamily="50" charset="-128"/>
              </a:rPr>
              <a:t>SW</a:t>
            </a:r>
            <a:r>
              <a:rPr lang="ja-JP" altLang="en-US" sz="1200" i="1" dirty="0" smtClean="0">
                <a:latin typeface="メイリオ" pitchFamily="50" charset="-128"/>
                <a:ea typeface="メイリオ" pitchFamily="50" charset="-128"/>
                <a:cs typeface="メイリオ" pitchFamily="50" charset="-128"/>
              </a:rPr>
              <a:t>開発部設立</a:t>
            </a:r>
            <a:endParaRPr lang="ja-JP" altLang="en-US" sz="1200" i="1" dirty="0">
              <a:latin typeface="メイリオ" pitchFamily="50" charset="-128"/>
              <a:ea typeface="メイリオ" pitchFamily="50" charset="-128"/>
              <a:cs typeface="メイリオ" pitchFamily="50" charset="-128"/>
            </a:endParaRPr>
          </a:p>
        </p:txBody>
      </p:sp>
      <p:sp>
        <p:nvSpPr>
          <p:cNvPr id="19" name="Text Box 26"/>
          <p:cNvSpPr txBox="1">
            <a:spLocks noChangeArrowheads="1"/>
          </p:cNvSpPr>
          <p:nvPr/>
        </p:nvSpPr>
        <p:spPr bwMode="auto">
          <a:xfrm>
            <a:off x="4275469" y="3081797"/>
            <a:ext cx="1800225" cy="48731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ts val="200"/>
              </a:spcBef>
              <a:defRPr/>
            </a:pPr>
            <a:r>
              <a:rPr lang="en-US" altLang="ja-JP" sz="1200" i="1" dirty="0" smtClean="0">
                <a:latin typeface="メイリオ" pitchFamily="50" charset="-128"/>
                <a:ea typeface="メイリオ" pitchFamily="50" charset="-128"/>
                <a:cs typeface="メイリオ" pitchFamily="50" charset="-128"/>
              </a:rPr>
              <a:t>2018</a:t>
            </a:r>
            <a:r>
              <a:rPr lang="ja-JP" altLang="en-US" sz="1200" i="1" dirty="0" smtClean="0">
                <a:latin typeface="メイリオ" pitchFamily="50" charset="-128"/>
                <a:ea typeface="メイリオ" pitchFamily="50" charset="-128"/>
                <a:cs typeface="メイリオ" pitchFamily="50" charset="-128"/>
              </a:rPr>
              <a:t>年</a:t>
            </a:r>
            <a:r>
              <a:rPr lang="en-US" altLang="ja-JP" sz="1200" i="1" dirty="0" smtClean="0">
                <a:latin typeface="メイリオ" pitchFamily="50" charset="-128"/>
                <a:ea typeface="メイリオ" pitchFamily="50" charset="-128"/>
                <a:cs typeface="メイリオ" pitchFamily="50" charset="-128"/>
              </a:rPr>
              <a:t>7</a:t>
            </a:r>
            <a:r>
              <a:rPr lang="ja-JP" altLang="en-US" sz="1200" i="1" dirty="0" smtClean="0">
                <a:latin typeface="メイリオ" pitchFamily="50" charset="-128"/>
                <a:ea typeface="メイリオ" pitchFamily="50" charset="-128"/>
                <a:cs typeface="メイリオ" pitchFamily="50" charset="-128"/>
              </a:rPr>
              <a:t>月 </a:t>
            </a:r>
            <a:endParaRPr lang="en-US" altLang="ja-JP" sz="1200" i="1" dirty="0" smtClean="0">
              <a:latin typeface="メイリオ" pitchFamily="50" charset="-128"/>
              <a:ea typeface="メイリオ" pitchFamily="50" charset="-128"/>
              <a:cs typeface="メイリオ" pitchFamily="50" charset="-128"/>
            </a:endParaRPr>
          </a:p>
          <a:p>
            <a:pPr>
              <a:spcBef>
                <a:spcPts val="200"/>
              </a:spcBef>
              <a:defRPr/>
            </a:pPr>
            <a:r>
              <a:rPr lang="en-US" altLang="ja-JP" sz="1200" i="1" dirty="0" smtClean="0">
                <a:latin typeface="メイリオ" pitchFamily="50" charset="-128"/>
                <a:ea typeface="メイリオ" pitchFamily="50" charset="-128"/>
                <a:cs typeface="メイリオ" pitchFamily="50" charset="-128"/>
              </a:rPr>
              <a:t>AIB</a:t>
            </a:r>
            <a:r>
              <a:rPr lang="ja-JP" altLang="en-US" sz="1200" i="1" dirty="0" smtClean="0">
                <a:latin typeface="メイリオ" pitchFamily="50" charset="-128"/>
                <a:ea typeface="メイリオ" pitchFamily="50" charset="-128"/>
                <a:cs typeface="メイリオ" pitchFamily="50" charset="-128"/>
              </a:rPr>
              <a:t> 設立</a:t>
            </a:r>
            <a:endParaRPr lang="ja-JP" altLang="en-US" sz="1200" i="1" dirty="0">
              <a:latin typeface="メイリオ" pitchFamily="50" charset="-128"/>
              <a:ea typeface="メイリオ" pitchFamily="50" charset="-128"/>
              <a:cs typeface="メイリオ" pitchFamily="50" charset="-128"/>
            </a:endParaRPr>
          </a:p>
        </p:txBody>
      </p:sp>
      <p:sp>
        <p:nvSpPr>
          <p:cNvPr id="20" name="Text Box 27"/>
          <p:cNvSpPr txBox="1">
            <a:spLocks noChangeArrowheads="1"/>
          </p:cNvSpPr>
          <p:nvPr/>
        </p:nvSpPr>
        <p:spPr bwMode="auto">
          <a:xfrm>
            <a:off x="6169665" y="2605570"/>
            <a:ext cx="1800225" cy="276999"/>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ja-JP" sz="1200" i="1" dirty="0" smtClean="0">
                <a:latin typeface="メイリオ" pitchFamily="50" charset="-128"/>
                <a:ea typeface="メイリオ" pitchFamily="50" charset="-128"/>
                <a:cs typeface="メイリオ" pitchFamily="50" charset="-128"/>
              </a:rPr>
              <a:t>2018</a:t>
            </a:r>
            <a:r>
              <a:rPr lang="ja-JP" altLang="en-US" sz="1200" i="1" dirty="0" smtClean="0">
                <a:latin typeface="メイリオ" pitchFamily="50" charset="-128"/>
                <a:ea typeface="メイリオ" pitchFamily="50" charset="-128"/>
                <a:cs typeface="メイリオ" pitchFamily="50" charset="-128"/>
              </a:rPr>
              <a:t>年</a:t>
            </a:r>
            <a:r>
              <a:rPr lang="en-US" altLang="ja-JP" sz="1200" i="1" dirty="0" smtClean="0">
                <a:latin typeface="メイリオ" pitchFamily="50" charset="-128"/>
                <a:ea typeface="メイリオ" pitchFamily="50" charset="-128"/>
                <a:cs typeface="メイリオ" pitchFamily="50" charset="-128"/>
              </a:rPr>
              <a:t>10</a:t>
            </a:r>
            <a:r>
              <a:rPr lang="ja-JP" altLang="en-US" sz="1200" i="1" dirty="0" smtClean="0">
                <a:latin typeface="メイリオ" pitchFamily="50" charset="-128"/>
                <a:ea typeface="メイリオ" pitchFamily="50" charset="-128"/>
                <a:cs typeface="メイリオ" pitchFamily="50" charset="-128"/>
              </a:rPr>
              <a:t>月 </a:t>
            </a:r>
            <a:r>
              <a:rPr lang="en-US" altLang="ja-JP" sz="1200" i="1" dirty="0" err="1" smtClean="0">
                <a:latin typeface="メイリオ" pitchFamily="50" charset="-128"/>
                <a:ea typeface="メイリオ" pitchFamily="50" charset="-128"/>
                <a:cs typeface="メイリオ" pitchFamily="50" charset="-128"/>
              </a:rPr>
              <a:t>PoC</a:t>
            </a:r>
            <a:r>
              <a:rPr lang="ja-JP" altLang="en-US" sz="1200" i="1" dirty="0" smtClean="0">
                <a:latin typeface="メイリオ" pitchFamily="50" charset="-128"/>
                <a:ea typeface="メイリオ" pitchFamily="50" charset="-128"/>
                <a:cs typeface="メイリオ" pitchFamily="50" charset="-128"/>
              </a:rPr>
              <a:t>開始</a:t>
            </a:r>
            <a:endParaRPr lang="ja-JP" altLang="en-US" sz="1200" i="1" dirty="0">
              <a:latin typeface="メイリオ" pitchFamily="50" charset="-128"/>
              <a:ea typeface="メイリオ" pitchFamily="50" charset="-128"/>
              <a:cs typeface="メイリオ" pitchFamily="50" charset="-128"/>
            </a:endParaRPr>
          </a:p>
        </p:txBody>
      </p:sp>
      <p:sp>
        <p:nvSpPr>
          <p:cNvPr id="21" name="Text Box 28"/>
          <p:cNvSpPr txBox="1">
            <a:spLocks noChangeArrowheads="1"/>
          </p:cNvSpPr>
          <p:nvPr/>
        </p:nvSpPr>
        <p:spPr bwMode="auto">
          <a:xfrm>
            <a:off x="6340614" y="1583623"/>
            <a:ext cx="1800225" cy="276999"/>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ja-JP" sz="1200" i="1" dirty="0">
                <a:latin typeface="メイリオ" pitchFamily="50" charset="-128"/>
                <a:ea typeface="メイリオ" pitchFamily="50" charset="-128"/>
                <a:cs typeface="メイリオ" pitchFamily="50" charset="-128"/>
              </a:rPr>
              <a:t>【</a:t>
            </a:r>
            <a:r>
              <a:rPr lang="ja-JP" altLang="en-US" sz="1200" i="1" dirty="0">
                <a:latin typeface="メイリオ" pitchFamily="50" charset="-128"/>
                <a:ea typeface="メイリオ" pitchFamily="50" charset="-128"/>
                <a:cs typeface="メイリオ" pitchFamily="50" charset="-128"/>
              </a:rPr>
              <a:t>現在</a:t>
            </a:r>
            <a:r>
              <a:rPr lang="en-US" altLang="ja-JP" sz="1200" i="1" dirty="0" smtClean="0">
                <a:latin typeface="メイリオ" pitchFamily="50" charset="-128"/>
                <a:ea typeface="メイリオ" pitchFamily="50" charset="-128"/>
                <a:cs typeface="メイリオ" pitchFamily="50" charset="-128"/>
              </a:rPr>
              <a:t>】2018/Q4</a:t>
            </a:r>
            <a:endParaRPr lang="ja-JP" altLang="en-US" sz="1200" i="1" dirty="0">
              <a:latin typeface="メイリオ" pitchFamily="50" charset="-128"/>
              <a:ea typeface="メイリオ" pitchFamily="50" charset="-128"/>
              <a:cs typeface="メイリオ" pitchFamily="50" charset="-128"/>
            </a:endParaRPr>
          </a:p>
        </p:txBody>
      </p:sp>
      <p:sp>
        <p:nvSpPr>
          <p:cNvPr id="38" name="山形 37"/>
          <p:cNvSpPr/>
          <p:nvPr/>
        </p:nvSpPr>
        <p:spPr>
          <a:xfrm>
            <a:off x="533092" y="909470"/>
            <a:ext cx="1836000" cy="468000"/>
          </a:xfrm>
          <a:prstGeom prst="chevron">
            <a:avLst/>
          </a:prstGeom>
          <a:gradFill>
            <a:gsLst>
              <a:gs pos="12000">
                <a:schemeClr val="accent1">
                  <a:tint val="100000"/>
                  <a:shade val="100000"/>
                  <a:satMod val="130000"/>
                </a:schemeClr>
              </a:gs>
              <a:gs pos="40000">
                <a:schemeClr val="tx2">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9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2018</a:t>
            </a:r>
            <a:r>
              <a:rPr kumimoji="1" lang="ja-JP" altLang="en-US" sz="9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年 </a:t>
            </a:r>
            <a:r>
              <a:rPr kumimoji="1" lang="en-US" altLang="ja-JP" sz="900" b="1" i="1" dirty="0" smtClean="0">
                <a:solidFill>
                  <a:srgbClr val="FF0000"/>
                </a:solidFill>
                <a:effectLst>
                  <a:outerShdw blurRad="38100" dist="38100" dir="2700000" algn="tl">
                    <a:srgbClr val="000000">
                      <a:alpha val="43137"/>
                    </a:srgbClr>
                  </a:outerShdw>
                </a:effectLst>
                <a:latin typeface="メイリオ" pitchFamily="50" charset="-128"/>
                <a:ea typeface="メイリオ" pitchFamily="50" charset="-128"/>
              </a:rPr>
              <a:t>Q1</a:t>
            </a:r>
            <a:endParaRPr kumimoji="1" lang="ja-JP" altLang="en-US" sz="900" b="1" i="1" dirty="0">
              <a:solidFill>
                <a:srgbClr val="FF0000"/>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39" name="山形 38"/>
          <p:cNvSpPr/>
          <p:nvPr/>
        </p:nvSpPr>
        <p:spPr>
          <a:xfrm>
            <a:off x="2186754" y="911742"/>
            <a:ext cx="2340000" cy="468000"/>
          </a:xfrm>
          <a:prstGeom prst="chevron">
            <a:avLst/>
          </a:prstGeom>
          <a:gradFill>
            <a:gsLst>
              <a:gs pos="33000">
                <a:schemeClr val="accent1">
                  <a:tint val="100000"/>
                  <a:shade val="100000"/>
                  <a:satMod val="130000"/>
                </a:schemeClr>
              </a:gs>
              <a:gs pos="67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5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2018</a:t>
            </a:r>
            <a:r>
              <a:rPr kumimoji="1" lang="ja-JP" altLang="en-US" sz="16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年 </a:t>
            </a:r>
            <a:r>
              <a:rPr kumimoji="1" lang="en-US" altLang="ja-JP" sz="1600" b="1" i="1" dirty="0" smtClean="0">
                <a:solidFill>
                  <a:srgbClr val="FF0000"/>
                </a:solidFill>
                <a:effectLst>
                  <a:outerShdw blurRad="38100" dist="38100" dir="2700000" algn="tl">
                    <a:srgbClr val="000000">
                      <a:alpha val="43137"/>
                    </a:srgbClr>
                  </a:outerShdw>
                </a:effectLst>
                <a:latin typeface="メイリオ" pitchFamily="50" charset="-128"/>
                <a:ea typeface="メイリオ" pitchFamily="50" charset="-128"/>
              </a:rPr>
              <a:t>Q2</a:t>
            </a:r>
            <a:endParaRPr kumimoji="1" lang="ja-JP" altLang="en-US" sz="1600" b="1" i="1" dirty="0">
              <a:solidFill>
                <a:srgbClr val="FF0000"/>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40" name="山形 39"/>
          <p:cNvSpPr/>
          <p:nvPr/>
        </p:nvSpPr>
        <p:spPr>
          <a:xfrm>
            <a:off x="4345375" y="914014"/>
            <a:ext cx="2592000" cy="468000"/>
          </a:xfrm>
          <a:prstGeom prst="chevron">
            <a:avLst/>
          </a:prstGeom>
          <a:gradFill>
            <a:gsLst>
              <a:gs pos="20000">
                <a:schemeClr val="tx2"/>
              </a:gs>
              <a:gs pos="73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1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2018</a:t>
            </a:r>
            <a:r>
              <a:rPr kumimoji="1" lang="ja-JP" altLang="en-US" sz="22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年 </a:t>
            </a:r>
            <a:r>
              <a:rPr kumimoji="1" lang="en-US" altLang="ja-JP" sz="2200" b="1" i="1" dirty="0" smtClean="0">
                <a:solidFill>
                  <a:srgbClr val="FF0000"/>
                </a:solidFill>
                <a:effectLst>
                  <a:outerShdw blurRad="38100" dist="38100" dir="2700000" algn="tl">
                    <a:srgbClr val="000000">
                      <a:alpha val="43137"/>
                    </a:srgbClr>
                  </a:outerShdw>
                </a:effectLst>
                <a:latin typeface="メイリオ" pitchFamily="50" charset="-128"/>
                <a:ea typeface="メイリオ" pitchFamily="50" charset="-128"/>
              </a:rPr>
              <a:t>Q3</a:t>
            </a:r>
            <a:endParaRPr kumimoji="1" lang="ja-JP" altLang="en-US" sz="2200" b="1" i="1" dirty="0">
              <a:solidFill>
                <a:srgbClr val="FF0000"/>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24" name="山形 23"/>
          <p:cNvSpPr/>
          <p:nvPr/>
        </p:nvSpPr>
        <p:spPr>
          <a:xfrm>
            <a:off x="6753225" y="909470"/>
            <a:ext cx="2916000" cy="468000"/>
          </a:xfrm>
          <a:prstGeom prst="chevron">
            <a:avLst/>
          </a:prstGeom>
          <a:gradFill>
            <a:gsLst>
              <a:gs pos="53000">
                <a:schemeClr val="tx2"/>
              </a:gs>
              <a:gs pos="89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en-US" altLang="ja-JP" sz="2800" b="1" i="1"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rPr>
              <a:t>2018</a:t>
            </a:r>
            <a:r>
              <a:rPr kumimoji="1" lang="ja-JP" altLang="en-US" sz="2800" b="1" i="1"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rPr>
              <a:t>年</a:t>
            </a:r>
            <a:r>
              <a:rPr kumimoji="1" lang="ja-JP" altLang="en-US" sz="28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 </a:t>
            </a:r>
            <a:r>
              <a:rPr kumimoji="1" lang="en-US" altLang="ja-JP" sz="2800" b="1" i="1" dirty="0" smtClean="0">
                <a:solidFill>
                  <a:srgbClr val="FF0000"/>
                </a:solidFill>
                <a:effectLst>
                  <a:outerShdw blurRad="38100" dist="38100" dir="2700000" algn="tl">
                    <a:srgbClr val="000000">
                      <a:alpha val="43137"/>
                    </a:srgbClr>
                  </a:outerShdw>
                </a:effectLst>
                <a:latin typeface="メイリオ" pitchFamily="50" charset="-128"/>
                <a:ea typeface="メイリオ" pitchFamily="50" charset="-128"/>
              </a:rPr>
              <a:t>Q4</a:t>
            </a:r>
            <a:endParaRPr kumimoji="1" lang="ja-JP" altLang="en-US" sz="2800" b="1" i="1" dirty="0">
              <a:solidFill>
                <a:srgbClr val="FF0000"/>
              </a:solidFill>
              <a:effectLst>
                <a:outerShdw blurRad="38100" dist="38100" dir="2700000" algn="tl">
                  <a:srgbClr val="000000">
                    <a:alpha val="43137"/>
                  </a:srgbClr>
                </a:outerShdw>
              </a:effectLst>
              <a:latin typeface="メイリオ" pitchFamily="50" charset="-128"/>
              <a:ea typeface="メイリオ" pitchFamily="50" charset="-128"/>
            </a:endParaRPr>
          </a:p>
        </p:txBody>
      </p:sp>
      <p:grpSp>
        <p:nvGrpSpPr>
          <p:cNvPr id="8" name="グループ化 7"/>
          <p:cNvGrpSpPr/>
          <p:nvPr/>
        </p:nvGrpSpPr>
        <p:grpSpPr>
          <a:xfrm>
            <a:off x="4731037" y="4531658"/>
            <a:ext cx="2476856" cy="1669716"/>
            <a:chOff x="4731037" y="4531658"/>
            <a:chExt cx="2476856" cy="1669716"/>
          </a:xfrm>
        </p:grpSpPr>
        <p:sp>
          <p:nvSpPr>
            <p:cNvPr id="30" name="角丸四角形吹き出し 29"/>
            <p:cNvSpPr/>
            <p:nvPr/>
          </p:nvSpPr>
          <p:spPr>
            <a:xfrm>
              <a:off x="4731037" y="4756593"/>
              <a:ext cx="2476856" cy="1444781"/>
            </a:xfrm>
            <a:prstGeom prst="wedgeRoundRectCallout">
              <a:avLst>
                <a:gd name="adj1" fmla="val -25736"/>
                <a:gd name="adj2" fmla="val -85059"/>
                <a:gd name="adj3" fmla="val 16667"/>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t"/>
            <a:lstStyle/>
            <a:p>
              <a:endParaRPr kumimoji="1" lang="ja-JP" altLang="en-US" sz="1100" b="1" dirty="0">
                <a:solidFill>
                  <a:schemeClr val="tx2"/>
                </a:solidFill>
                <a:effectLst>
                  <a:outerShdw blurRad="38100" dist="38100" dir="2700000" algn="tl">
                    <a:srgbClr val="000000">
                      <a:alpha val="43137"/>
                    </a:srgbClr>
                  </a:outerShdw>
                </a:effectLst>
                <a:latin typeface="メイリオ" pitchFamily="50" charset="-128"/>
                <a:ea typeface="メイリオ" pitchFamily="50" charset="-128"/>
              </a:endParaRPr>
            </a:p>
          </p:txBody>
        </p:sp>
        <p:pic>
          <p:nvPicPr>
            <p:cNvPr id="5" name="図 4"/>
            <p:cNvPicPr>
              <a:picLocks noChangeAspect="1"/>
            </p:cNvPicPr>
            <p:nvPr/>
          </p:nvPicPr>
          <p:blipFill>
            <a:blip r:embed="rId3"/>
            <a:stretch>
              <a:fillRect/>
            </a:stretch>
          </p:blipFill>
          <p:spPr>
            <a:xfrm>
              <a:off x="4811586" y="4777065"/>
              <a:ext cx="2283889" cy="1360796"/>
            </a:xfrm>
            <a:prstGeom prst="rect">
              <a:avLst/>
            </a:prstGeom>
          </p:spPr>
        </p:pic>
        <p:sp>
          <p:nvSpPr>
            <p:cNvPr id="33" name="Text Box 38"/>
            <p:cNvSpPr txBox="1">
              <a:spLocks noChangeArrowheads="1"/>
            </p:cNvSpPr>
            <p:nvPr/>
          </p:nvSpPr>
          <p:spPr bwMode="auto">
            <a:xfrm>
              <a:off x="5171974" y="4531658"/>
              <a:ext cx="1704536"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defRPr/>
              </a:pPr>
              <a:r>
                <a:rPr lang="en-US" altLang="ja-JP" sz="1200" dirty="0" smtClean="0">
                  <a:latin typeface="Arial" charset="0"/>
                  <a:ea typeface="メイリオ" pitchFamily="50" charset="-128"/>
                  <a:cs typeface="メイリオ" pitchFamily="50" charset="-128"/>
                </a:rPr>
                <a:t>AI-OCR</a:t>
              </a:r>
              <a:r>
                <a:rPr lang="ja-JP" altLang="en-US" sz="1200" dirty="0" smtClean="0">
                  <a:latin typeface="Arial" charset="0"/>
                  <a:ea typeface="メイリオ" pitchFamily="50" charset="-128"/>
                  <a:cs typeface="メイリオ" pitchFamily="50" charset="-128"/>
                </a:rPr>
                <a:t> 内製開発開始</a:t>
              </a:r>
              <a:endParaRPr lang="en-US" altLang="ja-JP" sz="1200" dirty="0">
                <a:latin typeface="Arial" charset="0"/>
                <a:ea typeface="メイリオ" pitchFamily="50" charset="-128"/>
                <a:cs typeface="メイリオ" pitchFamily="50" charset="-128"/>
              </a:endParaRPr>
            </a:p>
          </p:txBody>
        </p:sp>
      </p:grpSp>
      <p:grpSp>
        <p:nvGrpSpPr>
          <p:cNvPr id="10" name="グループ化 9"/>
          <p:cNvGrpSpPr/>
          <p:nvPr/>
        </p:nvGrpSpPr>
        <p:grpSpPr>
          <a:xfrm>
            <a:off x="7331668" y="4038835"/>
            <a:ext cx="2476856" cy="2096491"/>
            <a:chOff x="7331668" y="4038835"/>
            <a:chExt cx="2476856" cy="2096491"/>
          </a:xfrm>
        </p:grpSpPr>
        <p:sp>
          <p:nvSpPr>
            <p:cNvPr id="29" name="角丸四角形吹き出し 28"/>
            <p:cNvSpPr/>
            <p:nvPr/>
          </p:nvSpPr>
          <p:spPr>
            <a:xfrm>
              <a:off x="7331668" y="4038835"/>
              <a:ext cx="2476856" cy="1444781"/>
            </a:xfrm>
            <a:prstGeom prst="wedgeRoundRectCallout">
              <a:avLst>
                <a:gd name="adj1" fmla="val -27820"/>
                <a:gd name="adj2" fmla="val -82507"/>
                <a:gd name="adj3" fmla="val 16667"/>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t"/>
            <a:lstStyle/>
            <a:p>
              <a:endParaRPr kumimoji="1" lang="ja-JP" altLang="en-US" sz="1100" b="1" dirty="0">
                <a:solidFill>
                  <a:schemeClr val="tx2"/>
                </a:solidFill>
                <a:effectLst>
                  <a:outerShdw blurRad="38100" dist="38100" dir="2700000" algn="tl">
                    <a:srgbClr val="000000">
                      <a:alpha val="43137"/>
                    </a:srgbClr>
                  </a:outerShdw>
                </a:effectLst>
                <a:latin typeface="メイリオ" pitchFamily="50" charset="-128"/>
                <a:ea typeface="メイリオ" pitchFamily="50" charset="-128"/>
              </a:endParaRPr>
            </a:p>
          </p:txBody>
        </p:sp>
        <p:pic>
          <p:nvPicPr>
            <p:cNvPr id="3" name="図 2"/>
            <p:cNvPicPr>
              <a:picLocks noChangeAspect="1"/>
            </p:cNvPicPr>
            <p:nvPr/>
          </p:nvPicPr>
          <p:blipFill>
            <a:blip r:embed="rId4"/>
            <a:stretch>
              <a:fillRect/>
            </a:stretch>
          </p:blipFill>
          <p:spPr>
            <a:xfrm>
              <a:off x="7437916" y="4123726"/>
              <a:ext cx="2346204" cy="1300458"/>
            </a:xfrm>
            <a:prstGeom prst="rect">
              <a:avLst/>
            </a:prstGeom>
          </p:spPr>
        </p:pic>
        <p:sp>
          <p:nvSpPr>
            <p:cNvPr id="31" name="Text Box 38"/>
            <p:cNvSpPr txBox="1">
              <a:spLocks noChangeArrowheads="1"/>
            </p:cNvSpPr>
            <p:nvPr/>
          </p:nvSpPr>
          <p:spPr bwMode="auto">
            <a:xfrm>
              <a:off x="7378092" y="5535162"/>
              <a:ext cx="2430432" cy="60016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defRPr/>
              </a:pPr>
              <a:r>
                <a:rPr lang="en-US" altLang="ja-JP" sz="1100" dirty="0" smtClean="0">
                  <a:ea typeface="メイリオ" pitchFamily="50" charset="-128"/>
                  <a:cs typeface="メイリオ" pitchFamily="50" charset="-128"/>
                </a:rPr>
                <a:t>AI</a:t>
              </a:r>
              <a:r>
                <a:rPr lang="ja-JP" altLang="en-US" sz="1100" dirty="0" smtClean="0">
                  <a:ea typeface="メイリオ" pitchFamily="50" charset="-128"/>
                  <a:cs typeface="メイリオ" pitchFamily="50" charset="-128"/>
                </a:rPr>
                <a:t>業務アプリケーション</a:t>
              </a:r>
              <a:r>
                <a:rPr lang="en-US" altLang="ja-JP" sz="1100" dirty="0" smtClean="0">
                  <a:ea typeface="メイリオ" pitchFamily="50" charset="-128"/>
                  <a:cs typeface="メイリオ" pitchFamily="50" charset="-128"/>
                </a:rPr>
                <a:t>(</a:t>
              </a:r>
              <a:r>
                <a:rPr lang="ja-JP" altLang="en-US" sz="1100" dirty="0" smtClean="0">
                  <a:ea typeface="メイリオ" pitchFamily="50" charset="-128"/>
                  <a:cs typeface="メイリオ" pitchFamily="50" charset="-128"/>
                </a:rPr>
                <a:t>製造業向け</a:t>
              </a:r>
              <a:r>
                <a:rPr lang="en-US" altLang="ja-JP" sz="1100" dirty="0" smtClean="0">
                  <a:ea typeface="メイリオ" pitchFamily="50" charset="-128"/>
                  <a:cs typeface="メイリオ" pitchFamily="50" charset="-128"/>
                </a:rPr>
                <a:t>AI</a:t>
              </a:r>
              <a:r>
                <a:rPr lang="ja-JP" altLang="en-US" sz="1100" dirty="0" smtClean="0">
                  <a:ea typeface="メイリオ" pitchFamily="50" charset="-128"/>
                  <a:cs typeface="メイリオ" pitchFamily="50" charset="-128"/>
                </a:rPr>
                <a:t>ツール</a:t>
              </a:r>
              <a:r>
                <a:rPr lang="en-US" altLang="ja-JP" sz="1100" dirty="0" smtClean="0">
                  <a:ea typeface="メイリオ" pitchFamily="50" charset="-128"/>
                  <a:cs typeface="メイリオ" pitchFamily="50" charset="-128"/>
                </a:rPr>
                <a:t>)</a:t>
              </a:r>
              <a:r>
                <a:rPr lang="ja-JP" altLang="en-US" sz="1100" dirty="0" smtClean="0">
                  <a:ea typeface="メイリオ" pitchFamily="50" charset="-128"/>
                  <a:cs typeface="メイリオ" pitchFamily="50" charset="-128"/>
                </a:rPr>
                <a:t>企画およびプロトタイプ開発開始</a:t>
              </a:r>
              <a:endParaRPr lang="en-US" altLang="ja-JP" sz="1100" dirty="0">
                <a:ea typeface="メイリオ" pitchFamily="50" charset="-128"/>
                <a:cs typeface="メイリオ" pitchFamily="50" charset="-128"/>
              </a:endParaRPr>
            </a:p>
          </p:txBody>
        </p:sp>
      </p:grpSp>
      <p:sp>
        <p:nvSpPr>
          <p:cNvPr id="11" name="テキスト ボックス 10"/>
          <p:cNvSpPr txBox="1"/>
          <p:nvPr/>
        </p:nvSpPr>
        <p:spPr>
          <a:xfrm>
            <a:off x="340535" y="1765739"/>
            <a:ext cx="4350037" cy="1323439"/>
          </a:xfrm>
          <a:prstGeom prst="rect">
            <a:avLst/>
          </a:prstGeom>
          <a:noFill/>
        </p:spPr>
        <p:txBody>
          <a:bodyPr wrap="none" rtlCol="0">
            <a:spAutoFit/>
          </a:bodyPr>
          <a:lstStyle/>
          <a:p>
            <a:r>
              <a:rPr lang="en-US" altLang="ja-JP" sz="1600" dirty="0" smtClean="0"/>
              <a:t>- </a:t>
            </a:r>
            <a:r>
              <a:rPr kumimoji="1" lang="en-US" altLang="ja-JP" sz="1600" dirty="0" smtClean="0"/>
              <a:t>2018</a:t>
            </a:r>
            <a:r>
              <a:rPr kumimoji="1" lang="ja-JP" altLang="en-US" sz="1600" dirty="0" smtClean="0"/>
              <a:t>期初、</a:t>
            </a:r>
            <a:r>
              <a:rPr kumimoji="1" lang="en-US" altLang="ja-JP" sz="1600" dirty="0" smtClean="0"/>
              <a:t>AI,RPA</a:t>
            </a:r>
            <a:r>
              <a:rPr kumimoji="1" lang="ja-JP" altLang="en-US" sz="1600" dirty="0" smtClean="0"/>
              <a:t>研究開発、重要事業戦略へ</a:t>
            </a:r>
            <a:endParaRPr kumimoji="1" lang="en-US" altLang="ja-JP" sz="1600" dirty="0" smtClean="0"/>
          </a:p>
          <a:p>
            <a:r>
              <a:rPr lang="en-US" altLang="ja-JP" sz="1600" dirty="0" smtClean="0"/>
              <a:t>- 2018</a:t>
            </a:r>
            <a:r>
              <a:rPr lang="ja-JP" altLang="en-US" sz="1600" dirty="0" smtClean="0"/>
              <a:t>年</a:t>
            </a:r>
            <a:r>
              <a:rPr lang="en-US" altLang="ja-JP" sz="1600" dirty="0" smtClean="0"/>
              <a:t>5</a:t>
            </a:r>
            <a:r>
              <a:rPr lang="ja-JP" altLang="en-US" sz="1600" dirty="0" smtClean="0"/>
              <a:t>月、</a:t>
            </a:r>
            <a:r>
              <a:rPr lang="en-US" altLang="ja-JP" sz="1600" dirty="0" smtClean="0"/>
              <a:t>SW</a:t>
            </a:r>
            <a:r>
              <a:rPr lang="ja-JP" altLang="en-US" sz="1600" dirty="0" smtClean="0"/>
              <a:t>開発部、設立</a:t>
            </a:r>
            <a:endParaRPr lang="en-US" altLang="ja-JP" sz="1600" dirty="0" smtClean="0"/>
          </a:p>
          <a:p>
            <a:r>
              <a:rPr lang="en-US" altLang="ja-JP" sz="1600" dirty="0" smtClean="0"/>
              <a:t>- 2018</a:t>
            </a:r>
            <a:r>
              <a:rPr lang="ja-JP" altLang="en-US" sz="1600" dirty="0" smtClean="0"/>
              <a:t>年</a:t>
            </a:r>
            <a:r>
              <a:rPr lang="en-US" altLang="ja-JP" sz="1600" dirty="0" smtClean="0"/>
              <a:t>7</a:t>
            </a:r>
            <a:r>
              <a:rPr lang="ja-JP" altLang="en-US" sz="1600" dirty="0" smtClean="0"/>
              <a:t>月、</a:t>
            </a:r>
            <a:r>
              <a:rPr lang="en-US" altLang="ja-JP" sz="1600" dirty="0" smtClean="0"/>
              <a:t>AI</a:t>
            </a:r>
            <a:r>
              <a:rPr lang="ja-JP" altLang="en-US" sz="1600" dirty="0" smtClean="0"/>
              <a:t>ビジネス推進室、設立</a:t>
            </a:r>
            <a:endParaRPr lang="en-US" altLang="ja-JP" sz="1600" dirty="0" smtClean="0"/>
          </a:p>
          <a:p>
            <a:r>
              <a:rPr lang="en-US" altLang="ja-JP" sz="1600" dirty="0" smtClean="0"/>
              <a:t>- 2018</a:t>
            </a:r>
            <a:r>
              <a:rPr lang="ja-JP" altLang="en-US" sz="1600" dirty="0" smtClean="0"/>
              <a:t>年</a:t>
            </a:r>
            <a:r>
              <a:rPr lang="en-US" altLang="ja-JP" sz="1600" dirty="0" smtClean="0"/>
              <a:t>7</a:t>
            </a:r>
            <a:r>
              <a:rPr lang="ja-JP" altLang="en-US" sz="1600" dirty="0" smtClean="0"/>
              <a:t>月、</a:t>
            </a:r>
            <a:r>
              <a:rPr lang="en-US" altLang="ja-JP" sz="1600" dirty="0" smtClean="0"/>
              <a:t>AI-OCR</a:t>
            </a:r>
            <a:r>
              <a:rPr lang="ja-JP" altLang="en-US" sz="1600" dirty="0" smtClean="0"/>
              <a:t>内製開発（</a:t>
            </a:r>
            <a:r>
              <a:rPr lang="en-US" altLang="ja-JP" sz="1600" dirty="0" err="1" smtClean="0"/>
              <a:t>PoC</a:t>
            </a:r>
            <a:r>
              <a:rPr lang="ja-JP" altLang="en-US" sz="1600" dirty="0" smtClean="0"/>
              <a:t>）開始</a:t>
            </a:r>
            <a:endParaRPr lang="en-US" altLang="ja-JP" sz="1600" dirty="0" smtClean="0"/>
          </a:p>
          <a:p>
            <a:r>
              <a:rPr lang="en-US" altLang="ja-JP" sz="1600" dirty="0" smtClean="0"/>
              <a:t>- 2018</a:t>
            </a:r>
            <a:r>
              <a:rPr lang="ja-JP" altLang="en-US" sz="1600" dirty="0" smtClean="0"/>
              <a:t>年</a:t>
            </a:r>
            <a:r>
              <a:rPr lang="en-US" altLang="ja-JP" sz="1600" dirty="0" smtClean="0"/>
              <a:t>10</a:t>
            </a:r>
            <a:r>
              <a:rPr lang="ja-JP" altLang="en-US" sz="1600" dirty="0" smtClean="0"/>
              <a:t>月、</a:t>
            </a:r>
            <a:r>
              <a:rPr lang="en-US" altLang="ja-JP" sz="1600" dirty="0" smtClean="0"/>
              <a:t>AI</a:t>
            </a:r>
            <a:r>
              <a:rPr lang="ja-JP" altLang="en-US" sz="1600" dirty="0" smtClean="0"/>
              <a:t>業務アプリ</a:t>
            </a:r>
            <a:r>
              <a:rPr lang="en-US" altLang="ja-JP" sz="1600" dirty="0" err="1" smtClean="0"/>
              <a:t>PoC</a:t>
            </a:r>
            <a:r>
              <a:rPr lang="ja-JP" altLang="en-US" sz="1600" dirty="0" smtClean="0"/>
              <a:t>開始</a:t>
            </a:r>
            <a:endParaRPr lang="en-US" altLang="ja-JP" sz="1600" dirty="0" smtClean="0"/>
          </a:p>
        </p:txBody>
      </p:sp>
      <p:grpSp>
        <p:nvGrpSpPr>
          <p:cNvPr id="22" name="グループ化 21"/>
          <p:cNvGrpSpPr/>
          <p:nvPr/>
        </p:nvGrpSpPr>
        <p:grpSpPr>
          <a:xfrm>
            <a:off x="392690" y="1554714"/>
            <a:ext cx="6291883" cy="1512607"/>
            <a:chOff x="392690" y="1554714"/>
            <a:chExt cx="6291883" cy="1512607"/>
          </a:xfrm>
        </p:grpSpPr>
        <p:sp>
          <p:nvSpPr>
            <p:cNvPr id="49" name="角丸四角形吹き出し 48"/>
            <p:cNvSpPr/>
            <p:nvPr/>
          </p:nvSpPr>
          <p:spPr>
            <a:xfrm>
              <a:off x="392690" y="1554714"/>
              <a:ext cx="4151163" cy="1512607"/>
            </a:xfrm>
            <a:prstGeom prst="wedgeRoundRectCallout">
              <a:avLst>
                <a:gd name="adj1" fmla="val 20949"/>
                <a:gd name="adj2" fmla="val 74837"/>
                <a:gd name="adj3" fmla="val 16667"/>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t"/>
            <a:lstStyle/>
            <a:p>
              <a:endParaRPr kumimoji="1" lang="ja-JP" altLang="en-US" sz="1100" b="1" dirty="0">
                <a:solidFill>
                  <a:schemeClr val="tx2"/>
                </a:solidFill>
                <a:effectLst>
                  <a:outerShdw blurRad="38100" dist="38100" dir="2700000" algn="tl">
                    <a:srgbClr val="000000">
                      <a:alpha val="43137"/>
                    </a:srgbClr>
                  </a:outerShdw>
                </a:effectLst>
                <a:latin typeface="メイリオ" pitchFamily="50" charset="-128"/>
                <a:ea typeface="メイリオ" pitchFamily="50" charset="-128"/>
              </a:endParaRPr>
            </a:p>
          </p:txBody>
        </p:sp>
        <p:pic>
          <p:nvPicPr>
            <p:cNvPr id="50" name="図 49"/>
            <p:cNvPicPr>
              <a:picLocks noChangeAspect="1"/>
            </p:cNvPicPr>
            <p:nvPr/>
          </p:nvPicPr>
          <p:blipFill>
            <a:blip r:embed="rId5"/>
            <a:stretch>
              <a:fillRect/>
            </a:stretch>
          </p:blipFill>
          <p:spPr>
            <a:xfrm>
              <a:off x="476756" y="1686853"/>
              <a:ext cx="4008103" cy="1368532"/>
            </a:xfrm>
            <a:prstGeom prst="rect">
              <a:avLst/>
            </a:prstGeom>
          </p:spPr>
        </p:pic>
        <p:sp>
          <p:nvSpPr>
            <p:cNvPr id="51" name="Text Box 26"/>
            <p:cNvSpPr txBox="1">
              <a:spLocks noChangeArrowheads="1"/>
            </p:cNvSpPr>
            <p:nvPr/>
          </p:nvSpPr>
          <p:spPr bwMode="auto">
            <a:xfrm>
              <a:off x="4559348" y="1594302"/>
              <a:ext cx="2125225" cy="104131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ts val="200"/>
                </a:spcBef>
                <a:defRPr/>
              </a:pPr>
              <a:r>
                <a:rPr lang="en-US" altLang="ja-JP" sz="1100" i="1" dirty="0" smtClean="0">
                  <a:latin typeface="メイリオ" pitchFamily="50" charset="-128"/>
                  <a:ea typeface="メイリオ" pitchFamily="50" charset="-128"/>
                  <a:cs typeface="メイリオ" pitchFamily="50" charset="-128"/>
                </a:rPr>
                <a:t>[2018</a:t>
              </a:r>
              <a:r>
                <a:rPr lang="ja-JP" altLang="en-US" sz="1100" i="1" dirty="0" smtClean="0">
                  <a:latin typeface="メイリオ" pitchFamily="50" charset="-128"/>
                  <a:ea typeface="メイリオ" pitchFamily="50" charset="-128"/>
                  <a:cs typeface="メイリオ" pitchFamily="50" charset="-128"/>
                </a:rPr>
                <a:t>年</a:t>
              </a:r>
              <a:r>
                <a:rPr lang="en-US" altLang="ja-JP" sz="1100" i="1" dirty="0">
                  <a:latin typeface="メイリオ" pitchFamily="50" charset="-128"/>
                  <a:ea typeface="メイリオ" pitchFamily="50" charset="-128"/>
                  <a:cs typeface="メイリオ" pitchFamily="50" charset="-128"/>
                </a:rPr>
                <a:t>6</a:t>
              </a:r>
              <a:r>
                <a:rPr lang="ja-JP" altLang="en-US" sz="1100" i="1" dirty="0" smtClean="0">
                  <a:latin typeface="メイリオ" pitchFamily="50" charset="-128"/>
                  <a:ea typeface="メイリオ" pitchFamily="50" charset="-128"/>
                  <a:cs typeface="メイリオ" pitchFamily="50" charset="-128"/>
                </a:rPr>
                <a:t>月</a:t>
              </a:r>
              <a:r>
                <a:rPr lang="en-US" altLang="ja-JP" sz="1100" i="1" dirty="0" smtClean="0">
                  <a:latin typeface="メイリオ" pitchFamily="50" charset="-128"/>
                  <a:ea typeface="メイリオ" pitchFamily="50" charset="-128"/>
                  <a:cs typeface="メイリオ" pitchFamily="50" charset="-128"/>
                </a:rPr>
                <a:t>22</a:t>
              </a:r>
              <a:r>
                <a:rPr lang="ja-JP" altLang="en-US" sz="1100" i="1" dirty="0" smtClean="0">
                  <a:latin typeface="メイリオ" pitchFamily="50" charset="-128"/>
                  <a:ea typeface="メイリオ" pitchFamily="50" charset="-128"/>
                  <a:cs typeface="メイリオ" pitchFamily="50" charset="-128"/>
                </a:rPr>
                <a:t>日～</a:t>
              </a:r>
              <a:r>
                <a:rPr lang="en-US" altLang="ja-JP" sz="1100" i="1" dirty="0" smtClean="0">
                  <a:latin typeface="メイリオ" pitchFamily="50" charset="-128"/>
                  <a:ea typeface="メイリオ" pitchFamily="50" charset="-128"/>
                  <a:cs typeface="メイリオ" pitchFamily="50" charset="-128"/>
                </a:rPr>
                <a:t>23</a:t>
              </a:r>
              <a:r>
                <a:rPr lang="ja-JP" altLang="en-US" sz="1100" i="1" dirty="0" smtClean="0">
                  <a:latin typeface="メイリオ" pitchFamily="50" charset="-128"/>
                  <a:ea typeface="メイリオ" pitchFamily="50" charset="-128"/>
                  <a:cs typeface="メイリオ" pitchFamily="50" charset="-128"/>
                </a:rPr>
                <a:t>日</a:t>
              </a:r>
              <a:r>
                <a:rPr lang="en-US" altLang="ja-JP" sz="1100" i="1" dirty="0" smtClean="0">
                  <a:latin typeface="メイリオ" pitchFamily="50" charset="-128"/>
                  <a:ea typeface="メイリオ" pitchFamily="50" charset="-128"/>
                  <a:cs typeface="メイリオ" pitchFamily="50" charset="-128"/>
                </a:rPr>
                <a:t>]</a:t>
              </a:r>
              <a:r>
                <a:rPr lang="ja-JP" altLang="en-US" sz="1100" i="1" dirty="0" smtClean="0">
                  <a:latin typeface="メイリオ" pitchFamily="50" charset="-128"/>
                  <a:ea typeface="メイリオ" pitchFamily="50" charset="-128"/>
                  <a:cs typeface="メイリオ" pitchFamily="50" charset="-128"/>
                </a:rPr>
                <a:t> </a:t>
              </a:r>
              <a:endParaRPr lang="en-US" altLang="ja-JP" sz="1100" i="1" dirty="0" smtClean="0">
                <a:latin typeface="メイリオ" pitchFamily="50" charset="-128"/>
                <a:ea typeface="メイリオ" pitchFamily="50" charset="-128"/>
                <a:cs typeface="メイリオ" pitchFamily="50" charset="-128"/>
              </a:endParaRPr>
            </a:p>
            <a:p>
              <a:pPr>
                <a:spcBef>
                  <a:spcPts val="200"/>
                </a:spcBef>
                <a:defRPr/>
              </a:pPr>
              <a:r>
                <a:rPr lang="ja-JP" altLang="en-US" sz="1100" i="1" dirty="0" smtClean="0">
                  <a:latin typeface="メイリオ" pitchFamily="50" charset="-128"/>
                  <a:ea typeface="メイリオ" pitchFamily="50" charset="-128"/>
                  <a:cs typeface="メイリオ" pitchFamily="50" charset="-128"/>
                </a:rPr>
                <a:t>設計製造ソリューション出展 </a:t>
              </a:r>
              <a:endParaRPr lang="en-US" altLang="ja-JP" sz="1100" i="1" dirty="0" smtClean="0">
                <a:latin typeface="メイリオ" pitchFamily="50" charset="-128"/>
                <a:ea typeface="メイリオ" pitchFamily="50" charset="-128"/>
                <a:cs typeface="メイリオ" pitchFamily="50" charset="-128"/>
              </a:endParaRPr>
            </a:p>
            <a:p>
              <a:pPr>
                <a:spcBef>
                  <a:spcPts val="200"/>
                </a:spcBef>
                <a:defRPr/>
              </a:pPr>
              <a:r>
                <a:rPr lang="ja-JP" altLang="en-US" sz="1100" i="1" dirty="0" smtClean="0">
                  <a:latin typeface="メイリオ" pitchFamily="50" charset="-128"/>
                  <a:ea typeface="メイリオ" pitchFamily="50" charset="-128"/>
                  <a:cs typeface="メイリオ" pitchFamily="50" charset="-128"/>
                </a:rPr>
                <a:t>₋</a:t>
              </a:r>
              <a:r>
                <a:rPr lang="en-US" altLang="ja-JP" sz="1100" i="1" dirty="0" smtClean="0">
                  <a:latin typeface="メイリオ" pitchFamily="50" charset="-128"/>
                  <a:ea typeface="メイリオ" pitchFamily="50" charset="-128"/>
                  <a:cs typeface="メイリオ" pitchFamily="50" charset="-128"/>
                </a:rPr>
                <a:t>AI </a:t>
              </a:r>
              <a:r>
                <a:rPr lang="ja-JP" altLang="en-US" sz="1100" i="1" dirty="0" smtClean="0">
                  <a:latin typeface="メイリオ" pitchFamily="50" charset="-128"/>
                  <a:ea typeface="メイリオ" pitchFamily="50" charset="-128"/>
                  <a:cs typeface="メイリオ" pitchFamily="50" charset="-128"/>
                </a:rPr>
                <a:t>文書自動分類</a:t>
              </a:r>
              <a:endParaRPr lang="en-US" altLang="ja-JP" sz="1100" i="1" dirty="0" smtClean="0">
                <a:latin typeface="メイリオ" pitchFamily="50" charset="-128"/>
                <a:ea typeface="メイリオ" pitchFamily="50" charset="-128"/>
                <a:cs typeface="メイリオ" pitchFamily="50" charset="-128"/>
              </a:endParaRPr>
            </a:p>
            <a:p>
              <a:pPr>
                <a:spcBef>
                  <a:spcPts val="200"/>
                </a:spcBef>
                <a:defRPr/>
              </a:pPr>
              <a:r>
                <a:rPr lang="ja-JP" altLang="en-US" sz="1100" i="1" dirty="0" smtClean="0">
                  <a:latin typeface="メイリオ" pitchFamily="50" charset="-128"/>
                  <a:ea typeface="メイリオ" pitchFamily="50" charset="-128"/>
                  <a:cs typeface="メイリオ" pitchFamily="50" charset="-128"/>
                </a:rPr>
                <a:t>₋</a:t>
              </a:r>
              <a:r>
                <a:rPr lang="en-US" altLang="ja-JP" sz="1100" i="1" dirty="0" smtClean="0">
                  <a:latin typeface="メイリオ" pitchFamily="50" charset="-128"/>
                  <a:ea typeface="メイリオ" pitchFamily="50" charset="-128"/>
                  <a:cs typeface="メイリオ" pitchFamily="50" charset="-128"/>
                </a:rPr>
                <a:t>AI </a:t>
              </a:r>
              <a:r>
                <a:rPr lang="ja-JP" altLang="en-US" sz="1100" i="1" dirty="0" smtClean="0">
                  <a:latin typeface="メイリオ" pitchFamily="50" charset="-128"/>
                  <a:ea typeface="メイリオ" pitchFamily="50" charset="-128"/>
                  <a:cs typeface="メイリオ" pitchFamily="50" charset="-128"/>
                </a:rPr>
                <a:t>図面表分類</a:t>
              </a:r>
              <a:endParaRPr lang="en-US" altLang="ja-JP" sz="1100" i="1" dirty="0" smtClean="0">
                <a:latin typeface="メイリオ" pitchFamily="50" charset="-128"/>
                <a:ea typeface="メイリオ" pitchFamily="50" charset="-128"/>
                <a:cs typeface="メイリオ" pitchFamily="50" charset="-128"/>
              </a:endParaRPr>
            </a:p>
            <a:p>
              <a:pPr>
                <a:spcBef>
                  <a:spcPts val="200"/>
                </a:spcBef>
                <a:defRPr/>
              </a:pPr>
              <a:r>
                <a:rPr lang="ja-JP" altLang="en-US" sz="1100" i="1" dirty="0" smtClean="0">
                  <a:latin typeface="メイリオ" pitchFamily="50" charset="-128"/>
                  <a:ea typeface="メイリオ" pitchFamily="50" charset="-128"/>
                  <a:cs typeface="メイリオ" pitchFamily="50" charset="-128"/>
                </a:rPr>
                <a:t>₋</a:t>
              </a:r>
              <a:r>
                <a:rPr lang="en-US" altLang="ja-JP" sz="1100" i="1" dirty="0" smtClean="0">
                  <a:latin typeface="メイリオ" pitchFamily="50" charset="-128"/>
                  <a:ea typeface="メイリオ" pitchFamily="50" charset="-128"/>
                  <a:cs typeface="メイリオ" pitchFamily="50" charset="-128"/>
                </a:rPr>
                <a:t>AI </a:t>
              </a:r>
              <a:r>
                <a:rPr lang="ja-JP" altLang="en-US" sz="1100" i="1" dirty="0" smtClean="0">
                  <a:latin typeface="メイリオ" pitchFamily="50" charset="-128"/>
                  <a:ea typeface="メイリオ" pitchFamily="50" charset="-128"/>
                  <a:cs typeface="メイリオ" pitchFamily="50" charset="-128"/>
                </a:rPr>
                <a:t>図面用粗抽出</a:t>
              </a:r>
              <a:endParaRPr lang="ja-JP" altLang="en-US" sz="1100" i="1" dirty="0">
                <a:latin typeface="メイリオ" pitchFamily="50" charset="-128"/>
                <a:ea typeface="メイリオ" pitchFamily="50" charset="-128"/>
                <a:cs typeface="メイリオ" pitchFamily="50" charset="-128"/>
              </a:endParaRPr>
            </a:p>
          </p:txBody>
        </p:sp>
      </p:grpSp>
      <p:sp>
        <p:nvSpPr>
          <p:cNvPr id="42" name="テキスト ボックス 2"/>
          <p:cNvSpPr txBox="1">
            <a:spLocks noChangeArrowheads="1"/>
          </p:cNvSpPr>
          <p:nvPr/>
        </p:nvSpPr>
        <p:spPr bwMode="auto">
          <a:xfrm>
            <a:off x="401638" y="169863"/>
            <a:ext cx="67040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err="1" smtClean="0">
                <a:effectLst>
                  <a:outerShdw blurRad="38100" dist="38100" dir="2700000" algn="tl">
                    <a:srgbClr val="000000">
                      <a:alpha val="43137"/>
                    </a:srgbClr>
                  </a:outerShdw>
                </a:effectLst>
              </a:rPr>
              <a:t>、</a:t>
            </a:r>
            <a:r>
              <a:rPr lang="en-US" altLang="ja-JP" sz="2800" b="1" dirty="0" err="1" smtClean="0">
                <a:effectLst>
                  <a:outerShdw blurRad="38100" dist="38100" dir="2700000" algn="tl">
                    <a:srgbClr val="000000">
                      <a:alpha val="43137"/>
                    </a:srgbClr>
                  </a:outerShdw>
                </a:effectLst>
              </a:rPr>
              <a:t>PoC</a:t>
            </a:r>
            <a:r>
              <a:rPr lang="ja-JP" altLang="en-US" sz="2800" b="1" dirty="0">
                <a:effectLst>
                  <a:outerShdw blurRad="38100" dist="38100" dir="2700000" algn="tl">
                    <a:srgbClr val="000000">
                      <a:alpha val="43137"/>
                    </a:srgbClr>
                  </a:outerShdw>
                </a:effectLst>
              </a:rPr>
              <a:t> </a:t>
            </a:r>
            <a:r>
              <a:rPr lang="ja-JP" altLang="en-US" sz="2800" b="1" dirty="0" smtClean="0">
                <a:effectLst>
                  <a:outerShdw blurRad="38100" dist="38100" dir="2700000" algn="tl">
                    <a:srgbClr val="000000">
                      <a:alpha val="43137"/>
                    </a:srgbClr>
                  </a:outerShdw>
                </a:effectLst>
              </a:rPr>
              <a:t>経緯と現状（開発進捗状況）</a:t>
            </a:r>
            <a:endParaRPr lang="ja-JP" altLang="en-US" sz="2800" b="1" dirty="0">
              <a:effectLst>
                <a:outerShdw blurRad="38100" dist="38100" dir="2700000" algn="tl">
                  <a:srgbClr val="000000">
                    <a:alpha val="43137"/>
                  </a:srgbClr>
                </a:outerShdw>
              </a:effectLst>
            </a:endParaRPr>
          </a:p>
        </p:txBody>
      </p:sp>
      <p:sp>
        <p:nvSpPr>
          <p:cNvPr id="48" name="角丸四角形吹き出し 47"/>
          <p:cNvSpPr/>
          <p:nvPr/>
        </p:nvSpPr>
        <p:spPr>
          <a:xfrm>
            <a:off x="8241025" y="3083261"/>
            <a:ext cx="1605624" cy="784685"/>
          </a:xfrm>
          <a:prstGeom prst="wedgeRoundRectCallout">
            <a:avLst>
              <a:gd name="adj1" fmla="val -23871"/>
              <a:gd name="adj2" fmla="val -83963"/>
              <a:gd name="adj3" fmla="val 16667"/>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ja-JP" sz="1100" b="1" dirty="0" smtClean="0">
                <a:solidFill>
                  <a:schemeClr val="tx2"/>
                </a:solidFill>
                <a:effectLst>
                  <a:outerShdw blurRad="38100" dist="38100" dir="2700000" algn="tl">
                    <a:srgbClr val="000000">
                      <a:alpha val="43137"/>
                    </a:srgbClr>
                  </a:outerShdw>
                </a:effectLst>
                <a:latin typeface="メイリオ" pitchFamily="50" charset="-128"/>
                <a:ea typeface="メイリオ" pitchFamily="50" charset="-128"/>
              </a:rPr>
              <a:t>AI-COR</a:t>
            </a:r>
            <a:r>
              <a:rPr kumimoji="1" lang="ja-JP" altLang="en-US" sz="1100" b="1" dirty="0" smtClean="0">
                <a:solidFill>
                  <a:schemeClr val="tx2"/>
                </a:solidFill>
                <a:effectLst>
                  <a:outerShdw blurRad="38100" dist="38100" dir="2700000" algn="tl">
                    <a:srgbClr val="000000">
                      <a:alpha val="43137"/>
                    </a:srgbClr>
                  </a:outerShdw>
                </a:effectLst>
                <a:latin typeface="メイリオ" pitchFamily="50" charset="-128"/>
                <a:ea typeface="メイリオ" pitchFamily="50" charset="-128"/>
              </a:rPr>
              <a:t>ベンダーが実現していない、帳票レイアウト解析も研究開発中</a:t>
            </a:r>
            <a:endParaRPr kumimoji="1" lang="ja-JP" altLang="en-US" sz="1100" b="1" dirty="0">
              <a:solidFill>
                <a:schemeClr val="tx2"/>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52" name="Text Box 24"/>
          <p:cNvSpPr txBox="1">
            <a:spLocks noChangeArrowheads="1"/>
          </p:cNvSpPr>
          <p:nvPr/>
        </p:nvSpPr>
        <p:spPr bwMode="auto">
          <a:xfrm>
            <a:off x="537024" y="5363797"/>
            <a:ext cx="2385062" cy="104131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ts val="350"/>
              </a:spcBef>
              <a:defRPr/>
            </a:pPr>
            <a:r>
              <a:rPr lang="en-US" altLang="ja-JP" sz="1100" b="1" i="1" dirty="0" smtClean="0">
                <a:latin typeface="メイリオ" pitchFamily="50" charset="-128"/>
                <a:ea typeface="メイリオ" pitchFamily="50" charset="-128"/>
                <a:cs typeface="メイリオ" pitchFamily="50" charset="-128"/>
              </a:rPr>
              <a:t>2018</a:t>
            </a:r>
            <a:r>
              <a:rPr lang="ja-JP" altLang="en-US" sz="1100" b="1" i="1" dirty="0" smtClean="0">
                <a:latin typeface="メイリオ" pitchFamily="50" charset="-128"/>
                <a:ea typeface="メイリオ" pitchFamily="50" charset="-128"/>
                <a:cs typeface="メイリオ" pitchFamily="50" charset="-128"/>
              </a:rPr>
              <a:t>年 期初</a:t>
            </a:r>
            <a:endParaRPr lang="en-US" altLang="ja-JP" sz="1100" b="1" i="1" dirty="0" smtClean="0">
              <a:latin typeface="メイリオ" pitchFamily="50" charset="-128"/>
              <a:ea typeface="メイリオ" pitchFamily="50" charset="-128"/>
              <a:cs typeface="メイリオ" pitchFamily="50" charset="-128"/>
            </a:endParaRPr>
          </a:p>
          <a:p>
            <a:pPr>
              <a:spcBef>
                <a:spcPts val="350"/>
              </a:spcBef>
              <a:defRPr/>
            </a:pPr>
            <a:r>
              <a:rPr lang="ja-JP" altLang="en-US" sz="1100" b="1" dirty="0" smtClean="0">
                <a:latin typeface="メイリオ" pitchFamily="50" charset="-128"/>
                <a:ea typeface="メイリオ" pitchFamily="50" charset="-128"/>
                <a:cs typeface="メイリオ" pitchFamily="50" charset="-128"/>
              </a:rPr>
              <a:t>・</a:t>
            </a:r>
            <a:r>
              <a:rPr lang="en-US" altLang="ja-JP" sz="1100" b="1" dirty="0" smtClean="0">
                <a:latin typeface="メイリオ" pitchFamily="50" charset="-128"/>
                <a:ea typeface="メイリオ" pitchFamily="50" charset="-128"/>
                <a:cs typeface="メイリオ" pitchFamily="50" charset="-128"/>
              </a:rPr>
              <a:t>AI-OCR</a:t>
            </a:r>
            <a:r>
              <a:rPr lang="ja-JP" altLang="en-US" sz="1100" b="1" i="1" dirty="0" smtClean="0">
                <a:latin typeface="メイリオ" pitchFamily="50" charset="-128"/>
                <a:ea typeface="メイリオ" pitchFamily="50" charset="-128"/>
                <a:cs typeface="メイリオ" pitchFamily="50" charset="-128"/>
              </a:rPr>
              <a:t>は外部ベンダー製品を</a:t>
            </a:r>
            <a:r>
              <a:rPr lang="en-US" altLang="ja-JP" sz="1100" b="1" i="1" dirty="0" smtClean="0">
                <a:latin typeface="メイリオ" pitchFamily="50" charset="-128"/>
                <a:ea typeface="メイリオ" pitchFamily="50" charset="-128"/>
                <a:cs typeface="メイリオ" pitchFamily="50" charset="-128"/>
              </a:rPr>
              <a:t>BPO</a:t>
            </a:r>
            <a:r>
              <a:rPr lang="ja-JP" altLang="en-US" sz="1100" b="1" i="1" dirty="0" smtClean="0">
                <a:latin typeface="メイリオ" pitchFamily="50" charset="-128"/>
                <a:ea typeface="メイリオ" pitchFamily="50" charset="-128"/>
                <a:cs typeface="メイリオ" pitchFamily="50" charset="-128"/>
              </a:rPr>
              <a:t>サービスへ導入</a:t>
            </a:r>
            <a:endParaRPr lang="en-US" altLang="ja-JP" sz="1100" b="1" i="1" dirty="0" smtClean="0">
              <a:latin typeface="メイリオ" pitchFamily="50" charset="-128"/>
              <a:ea typeface="メイリオ" pitchFamily="50" charset="-128"/>
              <a:cs typeface="メイリオ" pitchFamily="50" charset="-128"/>
            </a:endParaRPr>
          </a:p>
          <a:p>
            <a:pPr>
              <a:spcBef>
                <a:spcPts val="350"/>
              </a:spcBef>
              <a:defRPr/>
            </a:pPr>
            <a:r>
              <a:rPr lang="ja-JP" altLang="en-US" sz="1100" b="1" i="1" dirty="0" smtClean="0">
                <a:latin typeface="メイリオ" pitchFamily="50" charset="-128"/>
                <a:ea typeface="メイリオ" pitchFamily="50" charset="-128"/>
                <a:cs typeface="メイリオ" pitchFamily="50" charset="-128"/>
              </a:rPr>
              <a:t>・</a:t>
            </a:r>
            <a:r>
              <a:rPr lang="en-US" altLang="ja-JP" sz="1100" b="1" i="1" dirty="0" smtClean="0">
                <a:latin typeface="メイリオ" pitchFamily="50" charset="-128"/>
                <a:ea typeface="メイリオ" pitchFamily="50" charset="-128"/>
                <a:cs typeface="メイリオ" pitchFamily="50" charset="-128"/>
              </a:rPr>
              <a:t>AIB</a:t>
            </a:r>
            <a:r>
              <a:rPr lang="ja-JP" altLang="en-US" sz="1100" b="1" i="1" dirty="0" smtClean="0">
                <a:latin typeface="メイリオ" pitchFamily="50" charset="-128"/>
                <a:ea typeface="メイリオ" pitchFamily="50" charset="-128"/>
                <a:cs typeface="メイリオ" pitchFamily="50" charset="-128"/>
              </a:rPr>
              <a:t>を設立し</a:t>
            </a:r>
            <a:r>
              <a:rPr lang="en-US" altLang="ja-JP" sz="1100" b="1" i="1" dirty="0" smtClean="0">
                <a:latin typeface="メイリオ" pitchFamily="50" charset="-128"/>
                <a:ea typeface="メイリオ" pitchFamily="50" charset="-128"/>
                <a:cs typeface="メイリオ" pitchFamily="50" charset="-128"/>
              </a:rPr>
              <a:t>AI</a:t>
            </a:r>
            <a:r>
              <a:rPr lang="ja-JP" altLang="en-US" sz="1100" b="1" i="1" dirty="0" smtClean="0">
                <a:latin typeface="メイリオ" pitchFamily="50" charset="-128"/>
                <a:ea typeface="メイリオ" pitchFamily="50" charset="-128"/>
                <a:cs typeface="メイリオ" pitchFamily="50" charset="-128"/>
              </a:rPr>
              <a:t>技術教育</a:t>
            </a:r>
            <a:r>
              <a:rPr lang="en-US" altLang="ja-JP" sz="1100" b="1" i="1" dirty="0" smtClean="0">
                <a:latin typeface="メイリオ" pitchFamily="50" charset="-128"/>
                <a:ea typeface="メイリオ" pitchFamily="50" charset="-128"/>
                <a:cs typeface="メイリオ" pitchFamily="50" charset="-128"/>
              </a:rPr>
              <a:t>(</a:t>
            </a:r>
            <a:r>
              <a:rPr lang="ja-JP" altLang="en-US" sz="1100" b="1" i="1" dirty="0" smtClean="0">
                <a:latin typeface="メイリオ" pitchFamily="50" charset="-128"/>
                <a:ea typeface="メイリオ" pitchFamily="50" charset="-128"/>
                <a:cs typeface="メイリオ" pitchFamily="50" charset="-128"/>
              </a:rPr>
              <a:t>育成</a:t>
            </a:r>
            <a:r>
              <a:rPr lang="en-US" altLang="ja-JP" sz="1100" b="1" i="1" dirty="0" smtClean="0">
                <a:latin typeface="メイリオ" pitchFamily="50" charset="-128"/>
                <a:ea typeface="メイリオ" pitchFamily="50" charset="-128"/>
                <a:cs typeface="メイリオ" pitchFamily="50" charset="-128"/>
              </a:rPr>
              <a:t>)</a:t>
            </a:r>
            <a:r>
              <a:rPr lang="ja-JP" altLang="en-US" sz="1100" b="1" i="1" dirty="0" smtClean="0">
                <a:latin typeface="メイリオ" pitchFamily="50" charset="-128"/>
                <a:ea typeface="メイリオ" pitchFamily="50" charset="-128"/>
                <a:cs typeface="メイリオ" pitchFamily="50" charset="-128"/>
              </a:rPr>
              <a:t>・醸造を計画</a:t>
            </a:r>
            <a:endParaRPr lang="en-US" altLang="ja-JP" sz="1100" b="1" i="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86179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607035071"/>
              </p:ext>
            </p:extLst>
          </p:nvPr>
        </p:nvGraphicFramePr>
        <p:xfrm>
          <a:off x="261143" y="822325"/>
          <a:ext cx="9488582" cy="5787210"/>
        </p:xfrm>
        <a:graphic>
          <a:graphicData uri="http://schemas.openxmlformats.org/drawingml/2006/table">
            <a:tbl>
              <a:tblPr firstRow="1" bandRow="1">
                <a:tableStyleId>{5C22544A-7EE6-4342-B048-85BDC9FD1C3A}</a:tableStyleId>
              </a:tblPr>
              <a:tblGrid>
                <a:gridCol w="1367156">
                  <a:extLst>
                    <a:ext uri="{9D8B030D-6E8A-4147-A177-3AD203B41FA5}">
                      <a16:colId xmlns:a16="http://schemas.microsoft.com/office/drawing/2014/main" val="4095612027"/>
                    </a:ext>
                  </a:extLst>
                </a:gridCol>
                <a:gridCol w="4060713">
                  <a:extLst>
                    <a:ext uri="{9D8B030D-6E8A-4147-A177-3AD203B41FA5}">
                      <a16:colId xmlns:a16="http://schemas.microsoft.com/office/drawing/2014/main" val="2574573434"/>
                    </a:ext>
                  </a:extLst>
                </a:gridCol>
                <a:gridCol w="4060713">
                  <a:extLst>
                    <a:ext uri="{9D8B030D-6E8A-4147-A177-3AD203B41FA5}">
                      <a16:colId xmlns:a16="http://schemas.microsoft.com/office/drawing/2014/main" val="3687337083"/>
                    </a:ext>
                  </a:extLst>
                </a:gridCol>
              </a:tblGrid>
              <a:tr h="518214">
                <a:tc>
                  <a:txBody>
                    <a:bodyPr/>
                    <a:lstStyle/>
                    <a:p>
                      <a:r>
                        <a:rPr kumimoji="1" lang="ja-JP" altLang="en-US" sz="1400" dirty="0" smtClean="0"/>
                        <a:t>企業名称</a:t>
                      </a:r>
                      <a:endParaRPr kumimoji="1" lang="ja-JP" altLang="en-US" sz="1400" dirty="0"/>
                    </a:p>
                  </a:txBody>
                  <a:tcPr marL="91442" marR="91442" marT="45725" marB="45725"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85AD"/>
                    </a:solidFill>
                  </a:tcPr>
                </a:tc>
                <a:tc>
                  <a:txBody>
                    <a:bodyPr/>
                    <a:lstStyle/>
                    <a:p>
                      <a:r>
                        <a:rPr kumimoji="1" lang="en-US" altLang="ja-JP" sz="1400" dirty="0" smtClean="0">
                          <a:solidFill>
                            <a:schemeClr val="bg1"/>
                          </a:solidFill>
                        </a:rPr>
                        <a:t>Global </a:t>
                      </a:r>
                      <a:r>
                        <a:rPr kumimoji="1" lang="en-US" altLang="ja-JP" sz="1400" dirty="0" err="1" smtClean="0">
                          <a:solidFill>
                            <a:schemeClr val="bg1"/>
                          </a:solidFill>
                        </a:rPr>
                        <a:t>Cybersoft</a:t>
                      </a:r>
                      <a:endParaRPr kumimoji="1" lang="ja-JP" altLang="en-US" sz="1400" dirty="0">
                        <a:solidFill>
                          <a:schemeClr val="bg1"/>
                        </a:solidFill>
                      </a:endParaRPr>
                    </a:p>
                  </a:txBody>
                  <a:tcPr marL="91442" marR="91442" marT="45725" marB="45725" anchor="ct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85AD"/>
                    </a:solidFill>
                  </a:tcPr>
                </a:tc>
                <a:tc>
                  <a:txBody>
                    <a:bodyPr/>
                    <a:lstStyle/>
                    <a:p>
                      <a:r>
                        <a:rPr kumimoji="1" lang="en-US" altLang="ja-JP" sz="1400" dirty="0" smtClean="0">
                          <a:solidFill>
                            <a:schemeClr val="bg1"/>
                          </a:solidFill>
                        </a:rPr>
                        <a:t>- M&amp;C</a:t>
                      </a:r>
                      <a:r>
                        <a:rPr kumimoji="1" lang="en-US" altLang="ja-JP" sz="1400" baseline="0" dirty="0" smtClean="0">
                          <a:solidFill>
                            <a:schemeClr val="bg1"/>
                          </a:solidFill>
                        </a:rPr>
                        <a:t> Holdings.,</a:t>
                      </a:r>
                    </a:p>
                    <a:p>
                      <a:r>
                        <a:rPr kumimoji="1" lang="en-US" altLang="ja-JP" sz="1400" baseline="0" dirty="0" smtClean="0">
                          <a:solidFill>
                            <a:schemeClr val="bg1"/>
                          </a:solidFill>
                        </a:rPr>
                        <a:t>- Cloud Nine Solutions</a:t>
                      </a:r>
                      <a:endParaRPr kumimoji="1" lang="ja-JP" altLang="en-US" sz="1400" dirty="0">
                        <a:solidFill>
                          <a:schemeClr val="bg1"/>
                        </a:solidFill>
                      </a:endParaRPr>
                    </a:p>
                  </a:txBody>
                  <a:tcPr marL="91442" marR="91442" marT="45725" marB="45725"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B85AD"/>
                    </a:solidFill>
                  </a:tcPr>
                </a:tc>
                <a:extLst>
                  <a:ext uri="{0D108BD9-81ED-4DB2-BD59-A6C34878D82A}">
                    <a16:rowId xmlns:a16="http://schemas.microsoft.com/office/drawing/2014/main" val="3995433022"/>
                  </a:ext>
                </a:extLst>
              </a:tr>
              <a:tr h="518214">
                <a:tc>
                  <a:txBody>
                    <a:bodyPr/>
                    <a:lstStyle/>
                    <a:p>
                      <a:r>
                        <a:rPr kumimoji="1" lang="ja-JP" altLang="en-US" sz="1400" dirty="0" smtClean="0">
                          <a:solidFill>
                            <a:schemeClr val="tx1"/>
                          </a:solidFill>
                        </a:rPr>
                        <a:t>設立年</a:t>
                      </a:r>
                      <a:endParaRPr kumimoji="1" lang="en-US" altLang="ja-JP" sz="1400" dirty="0" smtClean="0">
                        <a:solidFill>
                          <a:schemeClr val="tx1"/>
                        </a:solidFill>
                      </a:endParaRPr>
                    </a:p>
                  </a:txBody>
                  <a:tcPr marL="91442" marR="91442" marT="45725" marB="4572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r>
                        <a:rPr kumimoji="1" lang="en-US" altLang="ja-JP" sz="1400" dirty="0" smtClean="0"/>
                        <a:t>2000</a:t>
                      </a:r>
                      <a:r>
                        <a:rPr kumimoji="1" lang="ja-JP" altLang="en-US" sz="1400" dirty="0" smtClean="0"/>
                        <a:t>年</a:t>
                      </a:r>
                      <a:endParaRPr kumimoji="1" lang="ja-JP" altLang="en-US" sz="1400" dirty="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kumimoji="1" lang="en-US" altLang="ja-JP" sz="1400" dirty="0" smtClean="0"/>
                        <a:t>-</a:t>
                      </a:r>
                      <a:r>
                        <a:rPr kumimoji="1" lang="ja-JP" altLang="en-US" sz="1400" dirty="0" smtClean="0"/>
                        <a:t> </a:t>
                      </a:r>
                      <a:r>
                        <a:rPr kumimoji="1" lang="en-US" altLang="ja-JP" sz="1400" dirty="0" smtClean="0"/>
                        <a:t>Could</a:t>
                      </a:r>
                      <a:r>
                        <a:rPr kumimoji="1" lang="en-US" altLang="ja-JP" sz="1400" baseline="0" dirty="0" smtClean="0"/>
                        <a:t> Nine Solutions: </a:t>
                      </a:r>
                      <a:r>
                        <a:rPr kumimoji="1" lang="en-US" altLang="ja-JP" sz="1400" dirty="0" smtClean="0"/>
                        <a:t>2015</a:t>
                      </a:r>
                      <a:r>
                        <a:rPr kumimoji="1" lang="ja-JP" altLang="en-US" sz="1400" dirty="0" smtClean="0"/>
                        <a:t>年</a:t>
                      </a:r>
                      <a:endParaRPr kumimoji="1" lang="en-US" altLang="ja-JP" sz="1400" dirty="0" smtClean="0"/>
                    </a:p>
                    <a:p>
                      <a:r>
                        <a:rPr kumimoji="1" lang="en-US" altLang="ja-JP" sz="1400" dirty="0" smtClean="0"/>
                        <a:t>-</a:t>
                      </a:r>
                      <a:r>
                        <a:rPr kumimoji="1" lang="ja-JP" altLang="en-US" sz="1400" dirty="0" smtClean="0"/>
                        <a:t> </a:t>
                      </a:r>
                      <a:r>
                        <a:rPr kumimoji="1" lang="en-US" altLang="ja-JP" sz="1400" dirty="0" smtClean="0"/>
                        <a:t>M&amp;C</a:t>
                      </a:r>
                      <a:r>
                        <a:rPr kumimoji="1" lang="en-US" altLang="ja-JP" sz="1400" baseline="0" dirty="0" smtClean="0"/>
                        <a:t> Holdings: 2016</a:t>
                      </a:r>
                      <a:r>
                        <a:rPr kumimoji="1" lang="ja-JP" altLang="en-US" sz="1400" baseline="0" dirty="0" smtClean="0"/>
                        <a:t>年</a:t>
                      </a:r>
                      <a:endParaRPr kumimoji="1" lang="ja-JP" altLang="en-US" sz="1400" dirty="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562507792"/>
                  </a:ext>
                </a:extLst>
              </a:tr>
              <a:tr h="544369">
                <a:tc>
                  <a:txBody>
                    <a:bodyPr/>
                    <a:lstStyle/>
                    <a:p>
                      <a:r>
                        <a:rPr kumimoji="1" lang="ja-JP" altLang="en-US" sz="1400" dirty="0" smtClean="0">
                          <a:solidFill>
                            <a:schemeClr val="tx1"/>
                          </a:solidFill>
                        </a:rPr>
                        <a:t>社員数</a:t>
                      </a:r>
                      <a:endParaRPr kumimoji="1" lang="ja-JP" altLang="en-US" sz="1400" dirty="0">
                        <a:solidFill>
                          <a:schemeClr val="tx1"/>
                        </a:solidFill>
                      </a:endParaRPr>
                    </a:p>
                  </a:txBody>
                  <a:tcPr marL="91442" marR="91442" marT="45725" marB="4572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r>
                        <a:rPr kumimoji="1" lang="en-US" altLang="ja-JP" sz="1400" dirty="0" smtClean="0"/>
                        <a:t>Over 1,000 (2015)</a:t>
                      </a:r>
                      <a:endParaRPr kumimoji="1" lang="ja-JP" altLang="en-US" sz="1400" dirty="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kumimoji="1" lang="en-US" altLang="ja-JP" sz="1400" dirty="0" smtClean="0"/>
                        <a:t>-</a:t>
                      </a:r>
                      <a:r>
                        <a:rPr kumimoji="1" lang="ja-JP" altLang="en-US" sz="1400" dirty="0" smtClean="0"/>
                        <a:t> </a:t>
                      </a:r>
                      <a:r>
                        <a:rPr kumimoji="1" lang="en-US" altLang="ja-JP" sz="1400" dirty="0" smtClean="0"/>
                        <a:t>Cloud Nine</a:t>
                      </a:r>
                      <a:r>
                        <a:rPr kumimoji="1" lang="en-US" altLang="ja-JP" sz="1400" baseline="0" dirty="0" smtClean="0"/>
                        <a:t> Solutions: 60</a:t>
                      </a:r>
                      <a:r>
                        <a:rPr kumimoji="1" lang="ja-JP" altLang="en-US" sz="1400" baseline="0" dirty="0" smtClean="0"/>
                        <a:t>名</a:t>
                      </a:r>
                      <a:endParaRPr kumimoji="1" lang="en-US" altLang="ja-JP" sz="1400" dirty="0" smtClean="0"/>
                    </a:p>
                    <a:p>
                      <a:r>
                        <a:rPr kumimoji="1" lang="en-US" altLang="ja-JP" sz="1400" dirty="0" smtClean="0"/>
                        <a:t>-</a:t>
                      </a:r>
                      <a:r>
                        <a:rPr kumimoji="1" lang="ja-JP" altLang="en-US" sz="1400" dirty="0" smtClean="0"/>
                        <a:t> </a:t>
                      </a:r>
                      <a:r>
                        <a:rPr kumimoji="1" lang="en-US" altLang="ja-JP" sz="1400" dirty="0" smtClean="0"/>
                        <a:t>Group</a:t>
                      </a:r>
                      <a:r>
                        <a:rPr kumimoji="1" lang="ja-JP" altLang="en-US" sz="1400" dirty="0" smtClean="0"/>
                        <a:t> </a:t>
                      </a:r>
                      <a:r>
                        <a:rPr kumimoji="1" lang="en-US" altLang="ja-JP" sz="1400" dirty="0" smtClean="0"/>
                        <a:t>Total:</a:t>
                      </a:r>
                      <a:r>
                        <a:rPr kumimoji="1" lang="ja-JP" altLang="en-US" sz="1400" dirty="0" smtClean="0"/>
                        <a:t> </a:t>
                      </a:r>
                      <a:r>
                        <a:rPr kumimoji="1" lang="en-US" altLang="ja-JP" sz="1400" dirty="0" smtClean="0"/>
                        <a:t>90</a:t>
                      </a:r>
                      <a:r>
                        <a:rPr kumimoji="1" lang="ja-JP" altLang="en-US" sz="1400" dirty="0" smtClean="0"/>
                        <a:t>名</a:t>
                      </a:r>
                      <a:endParaRPr kumimoji="1" lang="ja-JP" altLang="en-US" sz="1400" dirty="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136832626"/>
                  </a:ext>
                </a:extLst>
              </a:tr>
              <a:tr h="944979">
                <a:tc>
                  <a:txBody>
                    <a:bodyPr/>
                    <a:lstStyle/>
                    <a:p>
                      <a:r>
                        <a:rPr kumimoji="1" lang="ja-JP" altLang="en-US" sz="1400" dirty="0" smtClean="0">
                          <a:solidFill>
                            <a:schemeClr val="tx1"/>
                          </a:solidFill>
                        </a:rPr>
                        <a:t>主要事業</a:t>
                      </a:r>
                      <a:endParaRPr kumimoji="1" lang="ja-JP" altLang="en-US" sz="1400" dirty="0">
                        <a:solidFill>
                          <a:schemeClr val="tx1"/>
                        </a:solidFill>
                      </a:endParaRPr>
                    </a:p>
                  </a:txBody>
                  <a:tcPr marL="91442" marR="91442" marT="45725" marB="4572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indent="0">
                        <a:buFontTx/>
                        <a:buNone/>
                      </a:pPr>
                      <a:r>
                        <a:rPr kumimoji="1" lang="en-US" altLang="ja-JP" sz="1400" dirty="0" smtClean="0"/>
                        <a:t>- System</a:t>
                      </a:r>
                      <a:r>
                        <a:rPr kumimoji="1" lang="en-US" altLang="ja-JP" sz="1400" baseline="0" dirty="0" smtClean="0"/>
                        <a:t> Integration</a:t>
                      </a:r>
                    </a:p>
                    <a:p>
                      <a:pPr marL="0" indent="0">
                        <a:buFontTx/>
                        <a:buNone/>
                      </a:pPr>
                      <a:r>
                        <a:rPr kumimoji="1" lang="en-US" altLang="ja-JP" sz="1400" dirty="0" smtClean="0"/>
                        <a:t>- IT</a:t>
                      </a:r>
                      <a:r>
                        <a:rPr kumimoji="1" lang="ja-JP" altLang="en-US" sz="1400" dirty="0" smtClean="0"/>
                        <a:t> </a:t>
                      </a:r>
                      <a:r>
                        <a:rPr kumimoji="1" lang="en-US" altLang="ja-JP" sz="1400" dirty="0" smtClean="0"/>
                        <a:t>Outsourcing</a:t>
                      </a:r>
                    </a:p>
                    <a:p>
                      <a:pPr marL="0" indent="0">
                        <a:buFontTx/>
                        <a:buNone/>
                      </a:pPr>
                      <a:r>
                        <a:rPr kumimoji="1" lang="en-US" altLang="ja-JP" sz="1400" dirty="0" smtClean="0"/>
                        <a:t>- System Testing</a:t>
                      </a:r>
                      <a:endParaRPr kumimoji="1" lang="ja-JP" altLang="en-US" sz="1400" dirty="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kumimoji="1" lang="en-US" altLang="ja-JP" sz="1400" dirty="0" smtClean="0"/>
                        <a:t>-</a:t>
                      </a:r>
                      <a:r>
                        <a:rPr kumimoji="1" lang="ja-JP" altLang="en-US" sz="1400" dirty="0" smtClean="0"/>
                        <a:t> </a:t>
                      </a:r>
                      <a:r>
                        <a:rPr kumimoji="1" lang="en-US" altLang="ja-JP" sz="1400" dirty="0" smtClean="0"/>
                        <a:t>Software</a:t>
                      </a:r>
                      <a:r>
                        <a:rPr kumimoji="1" lang="en-US" altLang="ja-JP" sz="1400" baseline="0" dirty="0" smtClean="0"/>
                        <a:t> Services</a:t>
                      </a:r>
                    </a:p>
                    <a:p>
                      <a:r>
                        <a:rPr kumimoji="1" lang="en-US" altLang="ja-JP" sz="1400" baseline="0" dirty="0" smtClean="0"/>
                        <a:t>-</a:t>
                      </a:r>
                      <a:r>
                        <a:rPr kumimoji="1" lang="ja-JP" altLang="en-US" sz="1400" baseline="0" dirty="0" smtClean="0"/>
                        <a:t> </a:t>
                      </a:r>
                      <a:r>
                        <a:rPr kumimoji="1" lang="en-US" altLang="ja-JP" sz="1400" baseline="0" dirty="0" smtClean="0"/>
                        <a:t>IT Outsource Services</a:t>
                      </a:r>
                    </a:p>
                    <a:p>
                      <a:r>
                        <a:rPr kumimoji="1" lang="en-US" altLang="ja-JP" sz="1400" baseline="0" dirty="0" smtClean="0"/>
                        <a:t>-</a:t>
                      </a:r>
                      <a:r>
                        <a:rPr kumimoji="1" lang="ja-JP" altLang="en-US" sz="1400" baseline="0" dirty="0" smtClean="0"/>
                        <a:t> </a:t>
                      </a:r>
                      <a:r>
                        <a:rPr kumimoji="1" lang="en-US" altLang="ja-JP" sz="1400" baseline="0" dirty="0" smtClean="0"/>
                        <a:t>IT Consulting Services</a:t>
                      </a:r>
                    </a:p>
                    <a:p>
                      <a:r>
                        <a:rPr kumimoji="1" lang="en-US" altLang="ja-JP" sz="1400" baseline="0" dirty="0" smtClean="0"/>
                        <a:t>-</a:t>
                      </a:r>
                      <a:r>
                        <a:rPr kumimoji="1" lang="ja-JP" altLang="en-US" sz="1400" baseline="0" dirty="0" smtClean="0"/>
                        <a:t> </a:t>
                      </a:r>
                      <a:r>
                        <a:rPr kumimoji="1" lang="en-US" altLang="ja-JP" sz="1400" baseline="0" dirty="0" smtClean="0"/>
                        <a:t>IT Labor Dispatching Services</a:t>
                      </a:r>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774045717"/>
                  </a:ext>
                </a:extLst>
              </a:tr>
              <a:tr h="323147">
                <a:tc>
                  <a:txBody>
                    <a:bodyPr/>
                    <a:lstStyle/>
                    <a:p>
                      <a:r>
                        <a:rPr kumimoji="1" lang="ja-JP" altLang="en-US" sz="1400" dirty="0" smtClean="0">
                          <a:solidFill>
                            <a:schemeClr val="tx1"/>
                          </a:solidFill>
                        </a:rPr>
                        <a:t>主要顧客</a:t>
                      </a:r>
                      <a:endParaRPr kumimoji="1" lang="ja-JP" altLang="en-US" sz="1400" dirty="0">
                        <a:solidFill>
                          <a:schemeClr val="tx1"/>
                        </a:solidFill>
                      </a:endParaRPr>
                    </a:p>
                  </a:txBody>
                  <a:tcPr marL="91442" marR="91442" marT="45725" marB="4572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r>
                        <a:rPr kumimoji="1" lang="en-US" altLang="ja-JP" sz="1400" dirty="0" smtClean="0"/>
                        <a:t>-</a:t>
                      </a:r>
                      <a:r>
                        <a:rPr kumimoji="1" lang="ja-JP" altLang="en-US" sz="1400" dirty="0" smtClean="0"/>
                        <a:t>日立製作所（日本）</a:t>
                      </a:r>
                      <a:endParaRPr kumimoji="1" lang="en-US" altLang="ja-JP" sz="1400" dirty="0" smtClean="0"/>
                    </a:p>
                    <a:p>
                      <a:r>
                        <a:rPr kumimoji="1" lang="en-US" altLang="ja-JP" sz="1400" dirty="0" smtClean="0"/>
                        <a:t>-</a:t>
                      </a:r>
                      <a:r>
                        <a:rPr kumimoji="1" lang="ja-JP" altLang="en-US" sz="1400" dirty="0" smtClean="0"/>
                        <a:t>日立コンサルティング</a:t>
                      </a:r>
                      <a:endParaRPr kumimoji="1" lang="ja-JP" altLang="en-US" sz="1400" dirty="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kumimoji="1" lang="en-US" altLang="ja-JP" sz="1400" dirty="0" smtClean="0"/>
                        <a:t>- TOSHIBA</a:t>
                      </a:r>
                      <a:r>
                        <a:rPr kumimoji="1" lang="ja-JP" altLang="en-US" sz="1400" dirty="0" smtClean="0"/>
                        <a:t> </a:t>
                      </a:r>
                      <a:r>
                        <a:rPr kumimoji="1" lang="en-US" altLang="ja-JP" sz="1400" dirty="0" smtClean="0"/>
                        <a:t>Development</a:t>
                      </a:r>
                      <a:r>
                        <a:rPr kumimoji="1" lang="ja-JP" altLang="en-US" sz="1400" dirty="0" smtClean="0"/>
                        <a:t>（</a:t>
                      </a:r>
                      <a:r>
                        <a:rPr kumimoji="1" lang="en-US" altLang="ja-JP" sz="1400" dirty="0" smtClean="0"/>
                        <a:t>VN</a:t>
                      </a:r>
                      <a:r>
                        <a:rPr kumimoji="1" lang="ja-JP" altLang="en-US" sz="1400" dirty="0" smtClean="0"/>
                        <a:t>）</a:t>
                      </a:r>
                      <a:endParaRPr kumimoji="1" lang="en-US" altLang="ja-JP" sz="1400" dirty="0" smtClean="0"/>
                    </a:p>
                    <a:p>
                      <a:r>
                        <a:rPr kumimoji="1" lang="en-US" altLang="ja-JP" sz="1400" dirty="0" smtClean="0"/>
                        <a:t>- HITACHI</a:t>
                      </a:r>
                      <a:r>
                        <a:rPr kumimoji="1" lang="ja-JP" altLang="en-US" sz="1400" dirty="0" smtClean="0"/>
                        <a:t> </a:t>
                      </a:r>
                      <a:r>
                        <a:rPr kumimoji="1" lang="en-US" altLang="ja-JP" sz="1400" dirty="0" smtClean="0"/>
                        <a:t>Asia</a:t>
                      </a:r>
                      <a:r>
                        <a:rPr kumimoji="1" lang="ja-JP" altLang="en-US" sz="1400" dirty="0" smtClean="0"/>
                        <a:t> </a:t>
                      </a:r>
                      <a:r>
                        <a:rPr kumimoji="1" lang="en-US" altLang="ja-JP" sz="1400" dirty="0" smtClean="0"/>
                        <a:t>Ltd.,</a:t>
                      </a:r>
                      <a:r>
                        <a:rPr kumimoji="1" lang="ja-JP" altLang="en-US" sz="1400" dirty="0" smtClean="0"/>
                        <a:t>（</a:t>
                      </a:r>
                      <a:r>
                        <a:rPr kumimoji="1" lang="en-US" altLang="ja-JP" sz="1400" dirty="0" smtClean="0"/>
                        <a:t>VN</a:t>
                      </a:r>
                      <a:r>
                        <a:rPr kumimoji="1" lang="ja-JP" altLang="en-US" sz="1400" dirty="0" smtClean="0"/>
                        <a:t>）</a:t>
                      </a:r>
                      <a:endParaRPr kumimoji="1" lang="en-US" altLang="ja-JP" sz="1400" dirty="0" smtClean="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774972351"/>
                  </a:ext>
                </a:extLst>
              </a:tr>
              <a:tr h="518214">
                <a:tc>
                  <a:txBody>
                    <a:bodyPr/>
                    <a:lstStyle/>
                    <a:p>
                      <a:r>
                        <a:rPr kumimoji="1" lang="en-US" altLang="ja-JP" sz="1400" dirty="0" smtClean="0">
                          <a:solidFill>
                            <a:schemeClr val="tx1"/>
                          </a:solidFill>
                        </a:rPr>
                        <a:t>PGI</a:t>
                      </a:r>
                      <a:r>
                        <a:rPr kumimoji="1" lang="ja-JP" altLang="en-US" sz="1400" dirty="0" err="1" smtClean="0">
                          <a:solidFill>
                            <a:schemeClr val="tx1"/>
                          </a:solidFill>
                        </a:rPr>
                        <a:t>への</a:t>
                      </a:r>
                      <a:r>
                        <a:rPr kumimoji="1" lang="ja-JP" altLang="en-US" sz="1400" dirty="0" smtClean="0">
                          <a:solidFill>
                            <a:schemeClr val="tx1"/>
                          </a:solidFill>
                        </a:rPr>
                        <a:t>要望</a:t>
                      </a:r>
                      <a:endParaRPr kumimoji="1" lang="ja-JP" altLang="en-US" sz="1400" dirty="0">
                        <a:solidFill>
                          <a:schemeClr val="tx1"/>
                        </a:solidFill>
                      </a:endParaRPr>
                    </a:p>
                  </a:txBody>
                  <a:tcPr marL="91442" marR="91442" marT="45725" marB="4572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r>
                        <a:rPr kumimoji="1" lang="ja-JP" altLang="en-US" sz="1400" dirty="0" smtClean="0"/>
                        <a:t>オフショア開発発注依頼</a:t>
                      </a:r>
                      <a:endParaRPr kumimoji="1" lang="ja-JP" altLang="en-US" sz="1400" dirty="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 </a:t>
                      </a:r>
                      <a:r>
                        <a:rPr kumimoji="1" lang="ja-JP" altLang="en-US" sz="1400" dirty="0" smtClean="0"/>
                        <a:t>共同</a:t>
                      </a:r>
                      <a:r>
                        <a:rPr kumimoji="1" lang="en-US" altLang="ja-JP" sz="1400" dirty="0" smtClean="0"/>
                        <a:t>(</a:t>
                      </a:r>
                      <a:r>
                        <a:rPr kumimoji="1" lang="ja-JP" altLang="en-US" sz="1400" dirty="0" smtClean="0"/>
                        <a:t>研究</a:t>
                      </a:r>
                      <a:r>
                        <a:rPr kumimoji="1" lang="en-US" altLang="ja-JP" sz="1400" dirty="0" smtClean="0"/>
                        <a:t>)</a:t>
                      </a:r>
                      <a:r>
                        <a:rPr kumimoji="1" lang="ja-JP" altLang="en-US" sz="1400" dirty="0" smtClean="0"/>
                        <a:t>開発</a:t>
                      </a:r>
                    </a:p>
                    <a:p>
                      <a:r>
                        <a:rPr kumimoji="1" lang="en-US" altLang="ja-JP" sz="1400" dirty="0" smtClean="0"/>
                        <a:t>- </a:t>
                      </a:r>
                      <a:r>
                        <a:rPr kumimoji="1" lang="ja-JP" altLang="en-US" sz="1400" dirty="0" smtClean="0"/>
                        <a:t>オフショア開発発注依頼</a:t>
                      </a:r>
                      <a:endParaRPr kumimoji="1" lang="en-US" altLang="ja-JP" sz="1400" dirty="0" smtClean="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499872002"/>
                  </a:ext>
                </a:extLst>
              </a:tr>
              <a:tr h="1158362">
                <a:tc>
                  <a:txBody>
                    <a:bodyPr/>
                    <a:lstStyle/>
                    <a:p>
                      <a:r>
                        <a:rPr kumimoji="1" lang="ja-JP" altLang="en-US" sz="1400" dirty="0" smtClean="0">
                          <a:solidFill>
                            <a:schemeClr val="tx1"/>
                          </a:solidFill>
                        </a:rPr>
                        <a:t>共同研究開発</a:t>
                      </a:r>
                      <a:endParaRPr kumimoji="1" lang="en-US" altLang="ja-JP" sz="1400" dirty="0" smtClean="0">
                        <a:solidFill>
                          <a:schemeClr val="tx1"/>
                        </a:solidFill>
                      </a:endParaRPr>
                    </a:p>
                    <a:p>
                      <a:r>
                        <a:rPr kumimoji="1" lang="ja-JP" altLang="en-US" sz="1400" dirty="0" smtClean="0">
                          <a:solidFill>
                            <a:schemeClr val="tx1"/>
                          </a:solidFill>
                        </a:rPr>
                        <a:t>費用提案</a:t>
                      </a:r>
                      <a:endParaRPr kumimoji="1" lang="ja-JP" altLang="en-US" sz="1400" dirty="0">
                        <a:solidFill>
                          <a:schemeClr val="tx1"/>
                        </a:solidFill>
                      </a:endParaRPr>
                    </a:p>
                  </a:txBody>
                  <a:tcPr marL="91442" marR="91442" marT="45725" marB="4572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r>
                        <a:rPr kumimoji="1" lang="ja-JP" altLang="en-US" sz="1400" b="1" dirty="0" smtClean="0"/>
                        <a:t>費用（月額）</a:t>
                      </a:r>
                      <a:endParaRPr kumimoji="1" lang="en-US" altLang="ja-JP" sz="1400" b="1" dirty="0" smtClean="0"/>
                    </a:p>
                    <a:p>
                      <a:r>
                        <a:rPr kumimoji="1" lang="ja-JP" altLang="en-US" sz="1400" dirty="0" smtClean="0"/>
                        <a:t>・</a:t>
                      </a:r>
                      <a:r>
                        <a:rPr kumimoji="1" lang="en-US" altLang="ja-JP" sz="1400" dirty="0" smtClean="0"/>
                        <a:t>AI/ML Researcher</a:t>
                      </a:r>
                      <a:r>
                        <a:rPr kumimoji="1" lang="ja-JP" altLang="en-US" sz="1400" dirty="0" smtClean="0"/>
                        <a:t>：</a:t>
                      </a:r>
                      <a:r>
                        <a:rPr kumimoji="1" lang="en-US" altLang="ja-JP" sz="1400" dirty="0" smtClean="0"/>
                        <a:t>1</a:t>
                      </a:r>
                      <a:r>
                        <a:rPr kumimoji="1" lang="ja-JP" altLang="en-US" sz="1400" dirty="0" smtClean="0"/>
                        <a:t>名（</a:t>
                      </a:r>
                      <a:r>
                        <a:rPr kumimoji="1" lang="en-US" altLang="ja-JP" sz="1400" dirty="0" smtClean="0"/>
                        <a:t>505,000</a:t>
                      </a:r>
                      <a:r>
                        <a:rPr kumimoji="1" lang="ja-JP" altLang="en-US" sz="1400" dirty="0" smtClean="0"/>
                        <a:t>円</a:t>
                      </a:r>
                      <a:r>
                        <a:rPr kumimoji="1" lang="en-US" altLang="ja-JP" sz="1400" dirty="0" smtClean="0"/>
                        <a:t>/</a:t>
                      </a:r>
                      <a:r>
                        <a:rPr kumimoji="1" lang="ja-JP" altLang="en-US" sz="1400" dirty="0" smtClean="0"/>
                        <a:t>月）</a:t>
                      </a:r>
                      <a:endParaRPr kumimoji="1" lang="en-US" altLang="ja-JP" sz="1400" dirty="0" smtClean="0"/>
                    </a:p>
                    <a:p>
                      <a:r>
                        <a:rPr kumimoji="1" lang="ja-JP" altLang="en-US" sz="1400" dirty="0" smtClean="0"/>
                        <a:t>・</a:t>
                      </a:r>
                      <a:r>
                        <a:rPr kumimoji="1" lang="en-US" altLang="ja-JP" sz="1400" dirty="0" smtClean="0"/>
                        <a:t>AI/ML</a:t>
                      </a:r>
                      <a:r>
                        <a:rPr kumimoji="1" lang="ja-JP" altLang="en-US" sz="1400" dirty="0" smtClean="0"/>
                        <a:t> </a:t>
                      </a:r>
                      <a:r>
                        <a:rPr kumimoji="1" lang="en-US" altLang="ja-JP" sz="1400" dirty="0" smtClean="0"/>
                        <a:t>Engineer:</a:t>
                      </a:r>
                      <a:r>
                        <a:rPr kumimoji="1" lang="en-US" altLang="ja-JP" sz="1400" baseline="0" dirty="0" smtClean="0"/>
                        <a:t> 1</a:t>
                      </a:r>
                      <a:r>
                        <a:rPr kumimoji="1" lang="ja-JP" altLang="en-US" sz="1400" baseline="0" dirty="0" smtClean="0"/>
                        <a:t>名（</a:t>
                      </a:r>
                      <a:r>
                        <a:rPr kumimoji="1" lang="en-US" altLang="ja-JP" sz="1400" baseline="0" dirty="0" smtClean="0"/>
                        <a:t>340,000</a:t>
                      </a:r>
                      <a:r>
                        <a:rPr kumimoji="1" lang="ja-JP" altLang="en-US" sz="1400" baseline="0" dirty="0" smtClean="0"/>
                        <a:t>円</a:t>
                      </a:r>
                      <a:r>
                        <a:rPr kumimoji="1" lang="en-US" altLang="ja-JP" sz="1400" baseline="0" dirty="0" smtClean="0"/>
                        <a:t>/</a:t>
                      </a:r>
                      <a:r>
                        <a:rPr kumimoji="1" lang="ja-JP" altLang="en-US" sz="1400" baseline="0" dirty="0" smtClean="0"/>
                        <a:t>月）</a:t>
                      </a:r>
                      <a:endParaRPr kumimoji="1" lang="en-US" altLang="ja-JP" sz="1400" baseline="0" dirty="0" smtClean="0"/>
                    </a:p>
                    <a:p>
                      <a:r>
                        <a:rPr kumimoji="1" lang="ja-JP" altLang="en-US" sz="1400" baseline="0" dirty="0" smtClean="0"/>
                        <a:t>・</a:t>
                      </a:r>
                      <a:r>
                        <a:rPr kumimoji="1" lang="en-US" altLang="ja-JP" sz="1400" baseline="0" dirty="0" smtClean="0"/>
                        <a:t>Bridge</a:t>
                      </a:r>
                      <a:r>
                        <a:rPr kumimoji="1" lang="ja-JP" altLang="en-US" sz="1400" baseline="0" dirty="0" smtClean="0"/>
                        <a:t> </a:t>
                      </a:r>
                      <a:r>
                        <a:rPr kumimoji="1" lang="en-US" altLang="ja-JP" sz="1400" baseline="0" dirty="0" smtClean="0"/>
                        <a:t>SE:1</a:t>
                      </a:r>
                      <a:r>
                        <a:rPr kumimoji="1" lang="ja-JP" altLang="en-US" sz="1400" baseline="0" dirty="0" smtClean="0"/>
                        <a:t>名（</a:t>
                      </a:r>
                      <a:r>
                        <a:rPr kumimoji="1" lang="en-US" altLang="ja-JP" sz="1400" baseline="0" dirty="0" smtClean="0"/>
                        <a:t>410,000</a:t>
                      </a:r>
                      <a:r>
                        <a:rPr kumimoji="1" lang="ja-JP" altLang="en-US" sz="1400" baseline="0" dirty="0" smtClean="0"/>
                        <a:t>円</a:t>
                      </a:r>
                      <a:r>
                        <a:rPr kumimoji="1" lang="en-US" altLang="ja-JP" sz="1400" baseline="0" dirty="0" smtClean="0"/>
                        <a:t>/</a:t>
                      </a:r>
                      <a:r>
                        <a:rPr kumimoji="1" lang="ja-JP" altLang="en-US" sz="1400" baseline="0" dirty="0" smtClean="0"/>
                        <a:t>月）</a:t>
                      </a:r>
                      <a:endParaRPr kumimoji="1" lang="en-US" altLang="ja-JP" sz="1400" baseline="0" dirty="0" smtClean="0"/>
                    </a:p>
                    <a:p>
                      <a:r>
                        <a:rPr kumimoji="1" lang="ja-JP" altLang="en-US" sz="1400" baseline="0" dirty="0" smtClean="0"/>
                        <a:t>費用合計（</a:t>
                      </a:r>
                      <a:r>
                        <a:rPr kumimoji="1" lang="en-US" altLang="ja-JP" sz="1400" baseline="0" dirty="0" smtClean="0"/>
                        <a:t>3</a:t>
                      </a:r>
                      <a:r>
                        <a:rPr kumimoji="1" lang="ja-JP" altLang="en-US" sz="1400" baseline="0" dirty="0" smtClean="0"/>
                        <a:t>か月計）：</a:t>
                      </a:r>
                      <a:r>
                        <a:rPr kumimoji="1" lang="en-US" altLang="ja-JP" sz="1400" b="1" baseline="0" dirty="0" smtClean="0">
                          <a:solidFill>
                            <a:schemeClr val="tx2"/>
                          </a:solidFill>
                          <a:effectLst>
                            <a:outerShdw blurRad="38100" dist="38100" dir="2700000" algn="tl">
                              <a:srgbClr val="000000">
                                <a:alpha val="43137"/>
                              </a:srgbClr>
                            </a:outerShdw>
                          </a:effectLst>
                        </a:rPr>
                        <a:t>3,765,000</a:t>
                      </a:r>
                      <a:r>
                        <a:rPr kumimoji="1" lang="ja-JP" altLang="en-US" sz="1400" b="1" baseline="0" dirty="0" smtClean="0">
                          <a:solidFill>
                            <a:schemeClr val="tx2"/>
                          </a:solidFill>
                          <a:effectLst>
                            <a:outerShdw blurRad="38100" dist="38100" dir="2700000" algn="tl">
                              <a:srgbClr val="000000">
                                <a:alpha val="43137"/>
                              </a:srgbClr>
                            </a:outerShdw>
                          </a:effectLst>
                        </a:rPr>
                        <a:t>円</a:t>
                      </a:r>
                      <a:endParaRPr kumimoji="1" lang="en-US" altLang="ja-JP" sz="1400" b="1" baseline="0" dirty="0" smtClean="0">
                        <a:solidFill>
                          <a:schemeClr val="tx2"/>
                        </a:solidFill>
                        <a:effectLst>
                          <a:outerShdw blurRad="38100" dist="38100" dir="2700000" algn="tl">
                            <a:srgbClr val="000000">
                              <a:alpha val="43137"/>
                            </a:srgbClr>
                          </a:outerShdw>
                        </a:effectLst>
                      </a:endParaRPr>
                    </a:p>
                    <a:p>
                      <a:r>
                        <a:rPr kumimoji="1" lang="ja-JP" altLang="en-US" sz="1400" b="1" baseline="0" dirty="0" smtClean="0"/>
                        <a:t>条件</a:t>
                      </a:r>
                      <a:endParaRPr kumimoji="1" lang="en-US" altLang="ja-JP" sz="1400" b="1" baseline="0" dirty="0" smtClean="0"/>
                    </a:p>
                    <a:p>
                      <a:r>
                        <a:rPr kumimoji="1" lang="ja-JP" altLang="en-US" sz="1400" dirty="0" smtClean="0"/>
                        <a:t>・</a:t>
                      </a:r>
                      <a:r>
                        <a:rPr kumimoji="1" lang="en-US" altLang="ja-JP" sz="1400" dirty="0" smtClean="0"/>
                        <a:t>3</a:t>
                      </a:r>
                      <a:r>
                        <a:rPr kumimoji="1" lang="ja-JP" altLang="en-US" sz="1400" dirty="0" smtClean="0"/>
                        <a:t>か月単位の契約</a:t>
                      </a:r>
                      <a:endParaRPr kumimoji="1" lang="en-US" altLang="ja-JP" sz="1400" dirty="0" smtClean="0"/>
                    </a:p>
                    <a:p>
                      <a:r>
                        <a:rPr kumimoji="1" lang="ja-JP" altLang="en-US" sz="1400" dirty="0" smtClean="0"/>
                        <a:t>・最初の</a:t>
                      </a:r>
                      <a:r>
                        <a:rPr kumimoji="1" lang="en-US" altLang="ja-JP" sz="1400" dirty="0" smtClean="0"/>
                        <a:t>3</a:t>
                      </a:r>
                      <a:r>
                        <a:rPr kumimoji="1" lang="ja-JP" altLang="en-US" sz="1400" dirty="0" smtClean="0"/>
                        <a:t>か月は、</a:t>
                      </a:r>
                      <a:r>
                        <a:rPr kumimoji="1" lang="en-US" altLang="ja-JP" sz="1400" dirty="0" smtClean="0"/>
                        <a:t>PGI</a:t>
                      </a:r>
                      <a:r>
                        <a:rPr kumimoji="1" lang="ja-JP" altLang="en-US" sz="1400" dirty="0" smtClean="0"/>
                        <a:t>から</a:t>
                      </a:r>
                      <a:r>
                        <a:rPr kumimoji="1" lang="en-US" altLang="ja-JP" sz="1400" dirty="0" smtClean="0"/>
                        <a:t>PL,SE</a:t>
                      </a:r>
                      <a:r>
                        <a:rPr kumimoji="1" lang="ja-JP" altLang="en-US" sz="1400" dirty="0" smtClean="0"/>
                        <a:t>各</a:t>
                      </a:r>
                      <a:r>
                        <a:rPr kumimoji="1" lang="en-US" altLang="ja-JP" sz="1400" dirty="0" smtClean="0"/>
                        <a:t>1</a:t>
                      </a:r>
                      <a:r>
                        <a:rPr kumimoji="1" lang="ja-JP" altLang="en-US" sz="1400" dirty="0" smtClean="0"/>
                        <a:t>名を</a:t>
                      </a:r>
                      <a:r>
                        <a:rPr kumimoji="1" lang="en-US" altLang="ja-JP" sz="1400" dirty="0" smtClean="0"/>
                        <a:t>GCS</a:t>
                      </a:r>
                      <a:r>
                        <a:rPr kumimoji="1" lang="ja-JP" altLang="en-US" sz="1400" dirty="0" smtClean="0"/>
                        <a:t>（</a:t>
                      </a:r>
                      <a:r>
                        <a:rPr kumimoji="1" lang="en-US" altLang="ja-JP" sz="1400" dirty="0" smtClean="0"/>
                        <a:t>Vietnam)</a:t>
                      </a:r>
                      <a:r>
                        <a:rPr kumimoji="1" lang="ja-JP" altLang="en-US" sz="1400" dirty="0" smtClean="0"/>
                        <a:t>本社に派遣する、以降、契約を延長する場合は、</a:t>
                      </a:r>
                      <a:r>
                        <a:rPr kumimoji="1" lang="en-US" altLang="ja-JP" sz="1400" dirty="0" smtClean="0"/>
                        <a:t>GCS</a:t>
                      </a:r>
                      <a:r>
                        <a:rPr kumimoji="1" lang="ja-JP" altLang="en-US" sz="1400" dirty="0" smtClean="0"/>
                        <a:t>技術者を</a:t>
                      </a:r>
                      <a:r>
                        <a:rPr kumimoji="1" lang="en-US" altLang="ja-JP" sz="1400" dirty="0" smtClean="0"/>
                        <a:t>PGI</a:t>
                      </a:r>
                      <a:r>
                        <a:rPr kumimoji="1" lang="ja-JP" altLang="en-US" sz="1400" dirty="0" smtClean="0"/>
                        <a:t>へ派遣する</a:t>
                      </a:r>
                      <a:endParaRPr kumimoji="1" lang="en-US" altLang="ja-JP" sz="1400" dirty="0" smtClean="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kumimoji="1" lang="ja-JP" altLang="en-US" sz="1400" b="1" dirty="0" smtClean="0"/>
                        <a:t>費用（*</a:t>
                      </a:r>
                      <a:r>
                        <a:rPr kumimoji="1" lang="en-US" altLang="ja-JP" sz="1400" b="1" dirty="0" smtClean="0"/>
                        <a:t>2</a:t>
                      </a:r>
                      <a:r>
                        <a:rPr kumimoji="1" lang="ja-JP" altLang="en-US" sz="1400" b="1" dirty="0" smtClean="0"/>
                        <a:t>か月間、エンジニアを</a:t>
                      </a:r>
                      <a:r>
                        <a:rPr kumimoji="1" lang="en-US" altLang="ja-JP" sz="1400" b="1" dirty="0" smtClean="0"/>
                        <a:t>PGI</a:t>
                      </a:r>
                      <a:r>
                        <a:rPr kumimoji="1" lang="ja-JP" altLang="en-US" sz="1400" b="1" dirty="0" smtClean="0"/>
                        <a:t>へ派遣する費用）</a:t>
                      </a:r>
                      <a:endParaRPr kumimoji="1" lang="en-US" altLang="ja-JP" sz="1400" b="1" dirty="0" smtClean="0"/>
                    </a:p>
                    <a:p>
                      <a:r>
                        <a:rPr kumimoji="1" lang="ja-JP" altLang="en-US" sz="1400" dirty="0" smtClean="0"/>
                        <a:t>・</a:t>
                      </a:r>
                      <a:r>
                        <a:rPr kumimoji="1" lang="en-US" altLang="ja-JP" sz="1400" dirty="0" smtClean="0"/>
                        <a:t>AI/ML</a:t>
                      </a:r>
                      <a:r>
                        <a:rPr kumimoji="1" lang="ja-JP" altLang="en-US" sz="1400" dirty="0" smtClean="0"/>
                        <a:t> </a:t>
                      </a:r>
                      <a:r>
                        <a:rPr kumimoji="1" lang="en-US" altLang="ja-JP" sz="1400" dirty="0" smtClean="0"/>
                        <a:t>Engineer:2</a:t>
                      </a:r>
                      <a:r>
                        <a:rPr kumimoji="1" lang="ja-JP" altLang="en-US" sz="1400" dirty="0" smtClean="0"/>
                        <a:t>名（</a:t>
                      </a:r>
                      <a:r>
                        <a:rPr kumimoji="1" lang="en-US" altLang="ja-JP" sz="1400" dirty="0" smtClean="0"/>
                        <a:t>400,000</a:t>
                      </a:r>
                      <a:r>
                        <a:rPr kumimoji="1" lang="ja-JP" altLang="en-US" sz="1400" dirty="0" smtClean="0"/>
                        <a:t>円</a:t>
                      </a:r>
                      <a:r>
                        <a:rPr kumimoji="1" lang="en-US" altLang="ja-JP" sz="1400" dirty="0" smtClean="0"/>
                        <a:t>×2=800,000</a:t>
                      </a:r>
                      <a:r>
                        <a:rPr kumimoji="1" lang="ja-JP" altLang="en-US" sz="1400" dirty="0" smtClean="0"/>
                        <a:t>円</a:t>
                      </a:r>
                      <a:r>
                        <a:rPr kumimoji="1" lang="en-US" altLang="ja-JP" sz="1400" dirty="0" smtClean="0"/>
                        <a:t>/</a:t>
                      </a:r>
                      <a:r>
                        <a:rPr kumimoji="1" lang="ja-JP" altLang="en-US" sz="1400" dirty="0" smtClean="0"/>
                        <a:t>月）</a:t>
                      </a:r>
                      <a:endParaRPr kumimoji="1" lang="en-US" altLang="ja-JP" sz="1400" dirty="0" smtClean="0"/>
                    </a:p>
                    <a:p>
                      <a:r>
                        <a:rPr kumimoji="1" lang="ja-JP" altLang="en-US" sz="1400" dirty="0" smtClean="0"/>
                        <a:t>・航空券＆ビザ：約</a:t>
                      </a:r>
                      <a:r>
                        <a:rPr kumimoji="1" lang="en-US" altLang="ja-JP" sz="1400" dirty="0" smtClean="0"/>
                        <a:t>140,000</a:t>
                      </a:r>
                      <a:r>
                        <a:rPr kumimoji="1" lang="ja-JP" altLang="en-US" sz="1400" dirty="0" smtClean="0"/>
                        <a:t>円（</a:t>
                      </a:r>
                      <a:r>
                        <a:rPr kumimoji="1" lang="en-US" altLang="ja-JP" sz="1400" dirty="0" smtClean="0"/>
                        <a:t>*2</a:t>
                      </a:r>
                      <a:r>
                        <a:rPr kumimoji="1" lang="ja-JP" altLang="en-US" sz="1400" dirty="0" smtClean="0"/>
                        <a:t>か月で試算）</a:t>
                      </a:r>
                      <a:endParaRPr kumimoji="1" lang="en-US" altLang="ja-JP" sz="1400" dirty="0" smtClean="0"/>
                    </a:p>
                    <a:p>
                      <a:r>
                        <a:rPr kumimoji="1" lang="ja-JP" altLang="en-US" sz="1400" dirty="0" smtClean="0"/>
                        <a:t>・交通費：約</a:t>
                      </a:r>
                      <a:r>
                        <a:rPr kumimoji="1" lang="en-US" altLang="ja-JP" sz="1400" dirty="0" smtClean="0"/>
                        <a:t>60,000</a:t>
                      </a:r>
                      <a:r>
                        <a:rPr kumimoji="1" lang="ja-JP" altLang="en-US" sz="1400" dirty="0" smtClean="0"/>
                        <a:t>円（*</a:t>
                      </a:r>
                      <a:r>
                        <a:rPr kumimoji="1" lang="en-US" altLang="ja-JP" sz="1400" dirty="0" smtClean="0"/>
                        <a:t>2</a:t>
                      </a:r>
                      <a:r>
                        <a:rPr kumimoji="1" lang="ja-JP" altLang="en-US" sz="1400" dirty="0" smtClean="0"/>
                        <a:t>か月で試算）</a:t>
                      </a:r>
                      <a:endParaRPr kumimoji="1" lang="en-US" altLang="ja-JP" sz="1400" dirty="0" smtClean="0"/>
                    </a:p>
                    <a:p>
                      <a:r>
                        <a:rPr kumimoji="1" lang="ja-JP" altLang="en-US" sz="1400" dirty="0" smtClean="0"/>
                        <a:t>・宿泊費：約</a:t>
                      </a:r>
                      <a:r>
                        <a:rPr kumimoji="1" lang="en-US" altLang="ja-JP" sz="1400" dirty="0" smtClean="0"/>
                        <a:t>260,000</a:t>
                      </a:r>
                      <a:r>
                        <a:rPr kumimoji="1" lang="ja-JP" altLang="en-US" sz="1400" dirty="0" smtClean="0"/>
                        <a:t>円（*</a:t>
                      </a:r>
                      <a:r>
                        <a:rPr kumimoji="1" lang="en-US" altLang="ja-JP" sz="1400" dirty="0" smtClean="0"/>
                        <a:t>2</a:t>
                      </a:r>
                      <a:r>
                        <a:rPr kumimoji="1" lang="ja-JP" altLang="en-US" sz="1400" dirty="0" smtClean="0"/>
                        <a:t>か月で試算）</a:t>
                      </a:r>
                      <a:endParaRPr kumimoji="1" lang="en-US" altLang="ja-JP" sz="1400" dirty="0" smtClean="0"/>
                    </a:p>
                    <a:p>
                      <a:r>
                        <a:rPr kumimoji="1" lang="ja-JP" altLang="en-US" sz="1400" dirty="0" smtClean="0"/>
                        <a:t>費用合計：</a:t>
                      </a:r>
                      <a:r>
                        <a:rPr kumimoji="1" lang="ja-JP" altLang="en-US" sz="1400" b="1" dirty="0" smtClean="0">
                          <a:solidFill>
                            <a:schemeClr val="tx2"/>
                          </a:solidFill>
                          <a:effectLst>
                            <a:outerShdw blurRad="38100" dist="38100" dir="2700000" algn="tl">
                              <a:srgbClr val="000000">
                                <a:alpha val="43137"/>
                              </a:srgbClr>
                            </a:outerShdw>
                          </a:effectLst>
                        </a:rPr>
                        <a:t>約</a:t>
                      </a:r>
                      <a:r>
                        <a:rPr kumimoji="1" lang="en-US" altLang="ja-JP" sz="1400" b="1" dirty="0" smtClean="0">
                          <a:solidFill>
                            <a:schemeClr val="tx2"/>
                          </a:solidFill>
                          <a:effectLst>
                            <a:outerShdw blurRad="38100" dist="38100" dir="2700000" algn="tl">
                              <a:srgbClr val="000000">
                                <a:alpha val="43137"/>
                              </a:srgbClr>
                            </a:outerShdw>
                          </a:effectLst>
                        </a:rPr>
                        <a:t>1,530,000</a:t>
                      </a:r>
                      <a:r>
                        <a:rPr kumimoji="1" lang="ja-JP" altLang="en-US" sz="1400" b="1" dirty="0" smtClean="0">
                          <a:solidFill>
                            <a:schemeClr val="tx2"/>
                          </a:solidFill>
                          <a:effectLst>
                            <a:outerShdw blurRad="38100" dist="38100" dir="2700000" algn="tl">
                              <a:srgbClr val="000000">
                                <a:alpha val="43137"/>
                              </a:srgbClr>
                            </a:outerShdw>
                          </a:effectLst>
                        </a:rPr>
                        <a:t>円（*</a:t>
                      </a:r>
                      <a:r>
                        <a:rPr kumimoji="1" lang="en-US" altLang="ja-JP" sz="1400" b="1" dirty="0" smtClean="0">
                          <a:solidFill>
                            <a:schemeClr val="tx2"/>
                          </a:solidFill>
                          <a:effectLst>
                            <a:outerShdw blurRad="38100" dist="38100" dir="2700000" algn="tl">
                              <a:srgbClr val="000000">
                                <a:alpha val="43137"/>
                              </a:srgbClr>
                            </a:outerShdw>
                          </a:effectLst>
                        </a:rPr>
                        <a:t>2</a:t>
                      </a:r>
                      <a:r>
                        <a:rPr kumimoji="1" lang="ja-JP" altLang="en-US" sz="1400" b="1" dirty="0" smtClean="0">
                          <a:solidFill>
                            <a:schemeClr val="tx2"/>
                          </a:solidFill>
                          <a:effectLst>
                            <a:outerShdw blurRad="38100" dist="38100" dir="2700000" algn="tl">
                              <a:srgbClr val="000000">
                                <a:alpha val="43137"/>
                              </a:srgbClr>
                            </a:outerShdw>
                          </a:effectLst>
                        </a:rPr>
                        <a:t>か月、日本滞在）</a:t>
                      </a:r>
                      <a:endParaRPr kumimoji="1" lang="en-US" altLang="ja-JP" sz="1400" b="1" dirty="0" smtClean="0">
                        <a:solidFill>
                          <a:schemeClr val="tx2"/>
                        </a:solidFill>
                        <a:effectLst>
                          <a:outerShdw blurRad="38100" dist="38100" dir="2700000" algn="tl">
                            <a:srgbClr val="000000">
                              <a:alpha val="43137"/>
                            </a:srgbClr>
                          </a:outerShdw>
                        </a:effectLst>
                      </a:endParaRPr>
                    </a:p>
                    <a:p>
                      <a:r>
                        <a:rPr kumimoji="1" lang="ja-JP" altLang="en-US" sz="1400" b="1" dirty="0" smtClean="0"/>
                        <a:t>条件</a:t>
                      </a:r>
                      <a:endParaRPr kumimoji="1" lang="en-US" altLang="ja-JP" sz="1400" b="1" dirty="0" smtClean="0"/>
                    </a:p>
                    <a:p>
                      <a:r>
                        <a:rPr kumimoji="1" lang="en-US" altLang="ja-JP" sz="1400" dirty="0" smtClean="0"/>
                        <a:t>Cloud-9-Solutions</a:t>
                      </a:r>
                      <a:r>
                        <a:rPr kumimoji="1" lang="ja-JP" altLang="en-US" sz="1400" dirty="0" smtClean="0"/>
                        <a:t>のエンジニアを</a:t>
                      </a:r>
                      <a:r>
                        <a:rPr kumimoji="1" lang="en-US" altLang="ja-JP" sz="1400" dirty="0" smtClean="0"/>
                        <a:t>2</a:t>
                      </a:r>
                      <a:r>
                        <a:rPr kumimoji="1" lang="ja-JP" altLang="en-US" sz="1400" dirty="0" smtClean="0"/>
                        <a:t>か月間、日本に派遣し、</a:t>
                      </a:r>
                      <a:r>
                        <a:rPr kumimoji="1" lang="en-US" altLang="ja-JP" sz="1400" dirty="0" smtClean="0"/>
                        <a:t>PGI</a:t>
                      </a:r>
                      <a:r>
                        <a:rPr kumimoji="1" lang="ja-JP" altLang="en-US" sz="1400" dirty="0" smtClean="0"/>
                        <a:t>と共同研究開発を実施する</a:t>
                      </a:r>
                      <a:endParaRPr kumimoji="1" lang="ja-JP" altLang="en-US" sz="1400" dirty="0"/>
                    </a:p>
                  </a:txBody>
                  <a:tcPr marL="91442" marR="91442" marT="45725" marB="45725">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20056927"/>
                  </a:ext>
                </a:extLst>
              </a:tr>
            </a:tbl>
          </a:graphicData>
        </a:graphic>
      </p:graphicFrame>
      <p:sp>
        <p:nvSpPr>
          <p:cNvPr id="4" name="テキスト ボックス 3">
            <a:extLst>
              <a:ext uri="{FF2B5EF4-FFF2-40B4-BE49-F238E27FC236}">
                <a16:creationId xmlns:a16="http://schemas.microsoft.com/office/drawing/2014/main" id="{659C2814-FD64-4D46-AF46-D96F82F18B96}"/>
              </a:ext>
            </a:extLst>
          </p:cNvPr>
          <p:cNvSpPr txBox="1"/>
          <p:nvPr/>
        </p:nvSpPr>
        <p:spPr>
          <a:xfrm>
            <a:off x="311150" y="104775"/>
            <a:ext cx="7545655" cy="603691"/>
          </a:xfrm>
          <a:prstGeom prst="rect">
            <a:avLst/>
          </a:prstGeom>
          <a:noFill/>
        </p:spPr>
        <p:txBody>
          <a:bodyPr wrap="none">
            <a:spAutoFit/>
          </a:bodyPr>
          <a:lstStyle/>
          <a:p>
            <a:pPr>
              <a:defRPr/>
            </a:pPr>
            <a:r>
              <a:rPr lang="en-US" altLang="ja-JP" sz="3323" dirty="0" smtClean="0">
                <a:effectLst>
                  <a:outerShdw blurRad="38100" dist="38100" dir="2700000" algn="tl">
                    <a:srgbClr val="808080"/>
                  </a:outerShdw>
                </a:effectLst>
                <a:latin typeface="HGP創英角ｺﾞｼｯｸUB" panose="020B0900000000000000" pitchFamily="50" charset="-128"/>
              </a:rPr>
              <a:t>Vietnam</a:t>
            </a:r>
            <a:r>
              <a:rPr lang="ja-JP" altLang="en-US" sz="3323" dirty="0" smtClean="0">
                <a:effectLst>
                  <a:outerShdw blurRad="38100" dist="38100" dir="2700000" algn="tl">
                    <a:srgbClr val="808080"/>
                  </a:outerShdw>
                </a:effectLst>
                <a:latin typeface="HGP創英角ｺﾞｼｯｸUB" panose="020B0900000000000000" pitchFamily="50" charset="-128"/>
              </a:rPr>
              <a:t>企業との共同研究開発</a:t>
            </a:r>
            <a:r>
              <a:rPr lang="en-US" altLang="ja-JP" sz="3323" dirty="0" err="1" smtClean="0">
                <a:effectLst>
                  <a:outerShdw blurRad="38100" dist="38100" dir="2700000" algn="tl">
                    <a:srgbClr val="808080"/>
                  </a:outerShdw>
                </a:effectLst>
                <a:latin typeface="HGP創英角ｺﾞｼｯｸUB" panose="020B0900000000000000" pitchFamily="50" charset="-128"/>
              </a:rPr>
              <a:t>PoC</a:t>
            </a:r>
            <a:r>
              <a:rPr lang="ja-JP" altLang="en-US" sz="3323" dirty="0">
                <a:effectLst>
                  <a:outerShdw blurRad="38100" dist="38100" dir="2700000" algn="tl">
                    <a:srgbClr val="808080"/>
                  </a:outerShdw>
                </a:effectLst>
                <a:latin typeface="HGP創英角ｺﾞｼｯｸUB" panose="020B0900000000000000" pitchFamily="50" charset="-128"/>
              </a:rPr>
              <a:t>実施</a:t>
            </a:r>
            <a:endParaRPr lang="en-US" altLang="ja-JP" sz="3323" dirty="0">
              <a:effectLst>
                <a:outerShdw blurRad="38100" dist="38100" dir="2700000" algn="tl">
                  <a:srgbClr val="808080"/>
                </a:outerShdw>
              </a:effectLst>
              <a:latin typeface="HGP創英角ｺﾞｼｯｸUB" panose="020B0900000000000000" pitchFamily="50" charset="-128"/>
            </a:endParaRPr>
          </a:p>
        </p:txBody>
      </p:sp>
    </p:spTree>
    <p:extLst>
      <p:ext uri="{BB962C8B-B14F-4D97-AF65-F5344CB8AC3E}">
        <p14:creationId xmlns:p14="http://schemas.microsoft.com/office/powerpoint/2010/main" val="4074410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754512692"/>
              </p:ext>
            </p:extLst>
          </p:nvPr>
        </p:nvGraphicFramePr>
        <p:xfrm>
          <a:off x="276225" y="822325"/>
          <a:ext cx="9362307" cy="5181600"/>
        </p:xfrm>
        <a:graphic>
          <a:graphicData uri="http://schemas.openxmlformats.org/drawingml/2006/table">
            <a:tbl>
              <a:tblPr/>
              <a:tblGrid>
                <a:gridCol w="1278571">
                  <a:extLst>
                    <a:ext uri="{9D8B030D-6E8A-4147-A177-3AD203B41FA5}">
                      <a16:colId xmlns:a16="http://schemas.microsoft.com/office/drawing/2014/main" val="1497058833"/>
                    </a:ext>
                  </a:extLst>
                </a:gridCol>
                <a:gridCol w="4041868">
                  <a:extLst>
                    <a:ext uri="{9D8B030D-6E8A-4147-A177-3AD203B41FA5}">
                      <a16:colId xmlns:a16="http://schemas.microsoft.com/office/drawing/2014/main" val="2887487347"/>
                    </a:ext>
                  </a:extLst>
                </a:gridCol>
                <a:gridCol w="4041868">
                  <a:extLst>
                    <a:ext uri="{9D8B030D-6E8A-4147-A177-3AD203B41FA5}">
                      <a16:colId xmlns:a16="http://schemas.microsoft.com/office/drawing/2014/main" val="1138257774"/>
                    </a:ext>
                  </a:extLst>
                </a:gridCol>
              </a:tblGrid>
              <a:tr h="492125">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rgbClr val="FFFFFF"/>
                          </a:solidFill>
                          <a:effectLst/>
                          <a:latin typeface="Calibri" panose="020F0502020204030204" pitchFamily="34" charset="0"/>
                          <a:ea typeface="ＭＳ Ｐゴシック" panose="020B0600070205080204" pitchFamily="50" charset="-128"/>
                        </a:rPr>
                        <a:t>企業名称</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B85AD"/>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dirty="0" smtClean="0">
                          <a:ln>
                            <a:noFill/>
                          </a:ln>
                          <a:solidFill>
                            <a:schemeClr val="bg1"/>
                          </a:solidFill>
                          <a:effectLst/>
                          <a:latin typeface="Calibri" panose="020F0502020204030204" pitchFamily="34" charset="0"/>
                          <a:ea typeface="ＭＳ Ｐゴシック" panose="020B0600070205080204" pitchFamily="50" charset="-128"/>
                        </a:rPr>
                        <a:t>Global </a:t>
                      </a:r>
                      <a:r>
                        <a:rPr kumimoji="1" lang="en-US" altLang="ja-JP" sz="1400" b="1" i="0" u="none" strike="noStrike" cap="none" normalizeH="0" baseline="0" dirty="0" err="1" smtClean="0">
                          <a:ln>
                            <a:noFill/>
                          </a:ln>
                          <a:solidFill>
                            <a:schemeClr val="bg1"/>
                          </a:solidFill>
                          <a:effectLst/>
                          <a:latin typeface="Calibri" panose="020F0502020204030204" pitchFamily="34" charset="0"/>
                          <a:ea typeface="ＭＳ Ｐゴシック" panose="020B0600070205080204" pitchFamily="50" charset="-128"/>
                        </a:rPr>
                        <a:t>Cybersoft</a:t>
                      </a:r>
                      <a:endParaRPr kumimoji="1" lang="ja-JP" altLang="en-US" sz="1400" b="1" i="0" u="none" strike="noStrike" cap="none" normalizeH="0" baseline="0" dirty="0" smtClean="0">
                        <a:ln>
                          <a:noFill/>
                        </a:ln>
                        <a:solidFill>
                          <a:schemeClr val="bg1"/>
                        </a:solidFill>
                        <a:effectLst/>
                        <a:latin typeface="Calibri" panose="020F0502020204030204" pitchFamily="34" charset="0"/>
                        <a:ea typeface="ＭＳ Ｐゴシック" panose="020B0600070205080204" pitchFamily="5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B85AD"/>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smtClean="0">
                          <a:ln>
                            <a:noFill/>
                          </a:ln>
                          <a:solidFill>
                            <a:schemeClr val="bg1"/>
                          </a:solidFill>
                          <a:effectLst/>
                          <a:latin typeface="Calibri" panose="020F0502020204030204" pitchFamily="34" charset="0"/>
                          <a:ea typeface="ＭＳ Ｐゴシック" panose="020B0600070205080204" pitchFamily="50" charset="-128"/>
                        </a:rPr>
                        <a:t>- M&amp;C Holdings.,</a:t>
                      </a:r>
                    </a:p>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smtClean="0">
                          <a:ln>
                            <a:noFill/>
                          </a:ln>
                          <a:solidFill>
                            <a:schemeClr val="bg1"/>
                          </a:solidFill>
                          <a:effectLst/>
                          <a:latin typeface="Calibri" panose="020F0502020204030204" pitchFamily="34" charset="0"/>
                          <a:ea typeface="ＭＳ Ｐゴシック" panose="020B0600070205080204" pitchFamily="50" charset="-128"/>
                        </a:rPr>
                        <a:t>- Cloud Nine Solutions</a:t>
                      </a:r>
                      <a:endParaRPr kumimoji="1" lang="ja-JP" altLang="en-US" sz="1400" b="1" i="0" u="none" strike="noStrike" cap="none" normalizeH="0" baseline="0" smtClean="0">
                        <a:ln>
                          <a:noFill/>
                        </a:ln>
                        <a:solidFill>
                          <a:schemeClr val="bg1"/>
                        </a:solidFill>
                        <a:effectLst/>
                        <a:latin typeface="Calibri" panose="020F0502020204030204" pitchFamily="34" charset="0"/>
                        <a:ea typeface="ＭＳ Ｐゴシック" panose="020B0600070205080204" pitchFamily="5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B85AD"/>
                    </a:solidFill>
                  </a:tcPr>
                </a:tc>
                <a:extLst>
                  <a:ext uri="{0D108BD9-81ED-4DB2-BD59-A6C34878D82A}">
                    <a16:rowId xmlns:a16="http://schemas.microsoft.com/office/drawing/2014/main" val="1486397376"/>
                  </a:ext>
                </a:extLst>
              </a:tr>
              <a:tr h="492125">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Calibri" panose="020F0502020204030204" pitchFamily="34" charset="0"/>
                          <a:ea typeface="ＭＳ Ｐゴシック" panose="020B0600070205080204" pitchFamily="50" charset="-128"/>
                        </a:rPr>
                        <a:t>サマリ</a:t>
                      </a:r>
                      <a:endParaRPr kumimoji="1" lang="en-US" altLang="ja-JP" sz="1400" b="0" i="0" u="none" strike="noStrike" cap="none" normalizeH="0" baseline="0" dirty="0" smtClean="0">
                        <a:ln>
                          <a:noFill/>
                        </a:ln>
                        <a:solidFill>
                          <a:schemeClr val="tx1"/>
                        </a:solidFill>
                        <a:effectLst/>
                        <a:latin typeface="Calibri" panose="020F0502020204030204" pitchFamily="34" charset="0"/>
                        <a:ea typeface="ＭＳ Ｐゴシック" panose="020B0600070205080204" pitchFamily="50" charset="-128"/>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専門部隊はない</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Applied</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New</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Technologies</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部が</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技術要件をヒアリングし、適切な要員をアサインし、開発案件に対応する</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2015</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年に社員数が</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1,000</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人を超えたことをトリガーとして、以下の事業推進を開始した</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
                          <a:srgbClr val="984807"/>
                        </a:buClr>
                        <a:buSzPct val="85000"/>
                        <a:buFont typeface="Wingdings" panose="05000000000000000000" pitchFamily="2" charset="2"/>
                        <a:buChar char="Ø"/>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システムインテグレーション事業</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
                          <a:srgbClr val="984807"/>
                        </a:buClr>
                        <a:buSzPct val="85000"/>
                        <a:buFont typeface="Wingdings" panose="05000000000000000000" pitchFamily="2" charset="2"/>
                        <a:buChar char="Ø"/>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システムアウトソーシング事業</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
                          <a:srgbClr val="984807"/>
                        </a:buClr>
                        <a:buSzPct val="85000"/>
                        <a:buFont typeface="Wingdings" panose="05000000000000000000" pitchFamily="2" charset="2"/>
                        <a:buChar char="Ø"/>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システム</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プログラム</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テスト事業</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
                          <a:srgbClr val="984807"/>
                        </a:buClr>
                        <a:buSzPct val="85000"/>
                        <a:buFont typeface="Wingdings" panose="05000000000000000000" pitchFamily="2" charset="2"/>
                        <a:buChar char="Ø"/>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組込みアプリケーション開発事業</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Applied New Tech</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責任者の</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Hong</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氏は、</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技術に精通しており、経験も豊富である。</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技術評価の判定基準として同社に提出した、</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アプリケーション</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(Image-2-Slide)</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の実装方式および実装アルゴリズムの調査</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分析を実施したうえで、</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10</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月末までにご提案をいただけるとの事</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技術部門：</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AI&amp;ML</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Solutions</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を有する</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AI&amp;ML</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Solutions</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責任者、</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An</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氏は、</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2005</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年から芝浦工業大学でイメージ処理技術研究、</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2009</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年からは、東京大学で同技術の研究者として修業している。</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2014</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年からは</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TOSHIBA</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Software</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Development(Vietnam</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）のテクニカルトレーナとして従事し、現在、</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C9S</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社で、</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AI&amp;ML</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Sol</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の責任者として従事している。</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技術評価の判定基準として同社に提出した、</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アプリケーション</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(Image-2-Slide)</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の</a:t>
                      </a:r>
                      <a:r>
                        <a:rPr kumimoji="1" lang="ja-JP" altLang="en-US" sz="1400" b="1" i="0" u="sng" strike="noStrike" cap="none" normalizeH="0" baseline="0" dirty="0" smtClean="0">
                          <a:ln>
                            <a:noFill/>
                          </a:ln>
                          <a:solidFill>
                            <a:srgbClr val="984807"/>
                          </a:solidFill>
                          <a:effectLst/>
                          <a:latin typeface="Calibri" panose="020F0502020204030204" pitchFamily="34" charset="0"/>
                          <a:ea typeface="ＭＳ Ｐゴシック" panose="020B0600070205080204" pitchFamily="50" charset="-128"/>
                        </a:rPr>
                        <a:t>実装方式および実装アルゴリズムの調査</a:t>
                      </a:r>
                      <a:r>
                        <a:rPr kumimoji="1" lang="en-US" altLang="ja-JP" sz="1400" b="1" i="0" u="sng" strike="noStrike" cap="none" normalizeH="0" baseline="0" dirty="0" smtClean="0">
                          <a:ln>
                            <a:noFill/>
                          </a:ln>
                          <a:solidFill>
                            <a:srgbClr val="984807"/>
                          </a:solidFill>
                          <a:effectLst/>
                          <a:latin typeface="Calibri" panose="020F0502020204030204" pitchFamily="34" charset="0"/>
                          <a:ea typeface="ＭＳ Ｐゴシック" panose="020B0600070205080204" pitchFamily="50" charset="-128"/>
                        </a:rPr>
                        <a:t>/</a:t>
                      </a:r>
                      <a:r>
                        <a:rPr kumimoji="1" lang="ja-JP" altLang="en-US" sz="1400" b="1" i="0" u="sng" strike="noStrike" cap="none" normalizeH="0" baseline="0" dirty="0" smtClean="0">
                          <a:ln>
                            <a:noFill/>
                          </a:ln>
                          <a:solidFill>
                            <a:srgbClr val="984807"/>
                          </a:solidFill>
                          <a:effectLst/>
                          <a:latin typeface="Calibri" panose="020F0502020204030204" pitchFamily="34" charset="0"/>
                          <a:ea typeface="ＭＳ Ｐゴシック" panose="020B0600070205080204" pitchFamily="50" charset="-128"/>
                        </a:rPr>
                        <a:t>分析資料を出張訪問時にいただいており、</a:t>
                      </a:r>
                      <a:r>
                        <a:rPr kumimoji="1" lang="en-US" altLang="ja-JP" sz="1400" b="1" i="0" u="sng" strike="noStrike" cap="none" normalizeH="0" baseline="0" dirty="0" smtClean="0">
                          <a:ln>
                            <a:noFill/>
                          </a:ln>
                          <a:solidFill>
                            <a:srgbClr val="984807"/>
                          </a:solidFill>
                          <a:effectLst/>
                          <a:latin typeface="Calibri" panose="020F0502020204030204" pitchFamily="34" charset="0"/>
                          <a:ea typeface="ＭＳ Ｐゴシック" panose="020B0600070205080204" pitchFamily="50" charset="-128"/>
                        </a:rPr>
                        <a:t>AIB</a:t>
                      </a:r>
                      <a:r>
                        <a:rPr kumimoji="1" lang="ja-JP" altLang="en-US" sz="1400" b="1" i="0" u="sng" strike="noStrike" cap="none" normalizeH="0" baseline="0" dirty="0" smtClean="0">
                          <a:ln>
                            <a:noFill/>
                          </a:ln>
                          <a:solidFill>
                            <a:srgbClr val="984807"/>
                          </a:solidFill>
                          <a:effectLst/>
                          <a:latin typeface="Calibri" panose="020F0502020204030204" pitchFamily="34" charset="0"/>
                          <a:ea typeface="ＭＳ Ｐゴシック" panose="020B0600070205080204" pitchFamily="50" charset="-128"/>
                        </a:rPr>
                        <a:t>内製開発の</a:t>
                      </a:r>
                      <a:r>
                        <a:rPr kumimoji="1" lang="en-US" altLang="ja-JP" sz="1400" b="1" i="0" u="sng" strike="noStrike" cap="none" normalizeH="0" baseline="0" dirty="0" smtClean="0">
                          <a:ln>
                            <a:noFill/>
                          </a:ln>
                          <a:solidFill>
                            <a:srgbClr val="984807"/>
                          </a:solidFill>
                          <a:effectLst/>
                          <a:latin typeface="Calibri" panose="020F0502020204030204" pitchFamily="34" charset="0"/>
                          <a:ea typeface="ＭＳ Ｐゴシック" panose="020B0600070205080204" pitchFamily="50" charset="-128"/>
                        </a:rPr>
                        <a:t>AI-OCR</a:t>
                      </a:r>
                      <a:r>
                        <a:rPr kumimoji="1" lang="ja-JP" altLang="en-US" sz="1400" b="1" i="0" u="sng" strike="noStrike" cap="none" normalizeH="0" baseline="0" dirty="0" smtClean="0">
                          <a:ln>
                            <a:noFill/>
                          </a:ln>
                          <a:solidFill>
                            <a:srgbClr val="984807"/>
                          </a:solidFill>
                          <a:effectLst/>
                          <a:latin typeface="Calibri" panose="020F0502020204030204" pitchFamily="34" charset="0"/>
                          <a:ea typeface="ＭＳ Ｐゴシック" panose="020B0600070205080204" pitchFamily="50" charset="-128"/>
                        </a:rPr>
                        <a:t>技術と併せて、共同研究開発（→製品化？）の可能性に関するご提案をいただいている。</a:t>
                      </a:r>
                      <a:endParaRPr kumimoji="1" lang="en-US" altLang="ja-JP" sz="1400" b="1" i="0" u="sng" strike="noStrike" cap="none" normalizeH="0" baseline="0" dirty="0" smtClean="0">
                        <a:ln>
                          <a:noFill/>
                        </a:ln>
                        <a:solidFill>
                          <a:srgbClr val="984807"/>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8064326"/>
                  </a:ext>
                </a:extLst>
              </a:tr>
              <a:tr h="544513">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chemeClr val="tx1"/>
                          </a:solidFill>
                          <a:effectLst/>
                          <a:latin typeface="Calibri" panose="020F0502020204030204" pitchFamily="34" charset="0"/>
                          <a:ea typeface="ＭＳ Ｐゴシック" panose="020B0600070205080204" pitchFamily="50" charset="-128"/>
                        </a:rPr>
                        <a:t>参　考</a:t>
                      </a:r>
                      <a:r>
                        <a:rPr kumimoji="1" lang="en-US" altLang="ja-JP" sz="1400" b="0" i="0" u="none" strike="noStrike" cap="none" normalizeH="0" baseline="0" dirty="0" smtClean="0">
                          <a:ln>
                            <a:noFill/>
                          </a:ln>
                          <a:solidFill>
                            <a:schemeClr val="tx1"/>
                          </a:solidFill>
                          <a:effectLst/>
                          <a:latin typeface="Calibri" panose="020F0502020204030204" pitchFamily="34" charset="0"/>
                          <a:ea typeface="ＭＳ Ｐゴシック" panose="020B0600070205080204" pitchFamily="50"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Calibri" panose="020F0502020204030204" pitchFamily="34" charset="0"/>
                          <a:ea typeface="ＭＳ Ｐゴシック" panose="020B0600070205080204" pitchFamily="50" charset="-128"/>
                        </a:rPr>
                        <a:t>オフショア開発費用</a:t>
                      </a:r>
                      <a:r>
                        <a:rPr kumimoji="1" lang="en-US" altLang="ja-JP" sz="1400" b="0" i="0" u="none" strike="noStrike" cap="none" normalizeH="0" baseline="0" dirty="0" smtClean="0">
                          <a:ln>
                            <a:noFill/>
                          </a:ln>
                          <a:solidFill>
                            <a:schemeClr val="tx1"/>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chemeClr val="tx1"/>
                          </a:solidFill>
                          <a:effectLst/>
                          <a:latin typeface="Calibri" panose="020F0502020204030204" pitchFamily="34" charset="0"/>
                          <a:ea typeface="ＭＳ Ｐゴシック" panose="020B0600070205080204" pitchFamily="50" charset="-128"/>
                        </a:rPr>
                        <a:t>月額</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AI/ML</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Researcher</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標準単価：</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505,000</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円</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月</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AI/ML</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Engineer</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標準単価：</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340,000</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円</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月</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AI/ML Bridge SE     </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標準単価：</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410,000</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円</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月</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Project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t>
                      </a:r>
                      <a:r>
                        <a:rPr kumimoji="1" lang="en-US" altLang="ja-JP" sz="1400" b="0" i="0" u="none" strike="noStrike" cap="none" normalizeH="0" baseline="0" dirty="0" err="1" smtClean="0">
                          <a:ln>
                            <a:noFill/>
                          </a:ln>
                          <a:solidFill>
                            <a:srgbClr val="000000"/>
                          </a:solidFill>
                          <a:effectLst/>
                          <a:latin typeface="Calibri" panose="020F0502020204030204" pitchFamily="34" charset="0"/>
                          <a:ea typeface="ＭＳ Ｐゴシック" panose="020B0600070205080204" pitchFamily="50" charset="-128"/>
                        </a:rPr>
                        <a:t>Mgr</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標準単価：</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400,000</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円</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月</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デザイナー標準単価：</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400,000</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円</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月</a:t>
                      </a:r>
                      <a:endPar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 AI</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プログラマ 標準単価：</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280,000</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円</a:t>
                      </a:r>
                      <a:r>
                        <a:rPr kumimoji="1" lang="en-US" altLang="ja-JP"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a:t>
                      </a:r>
                      <a:r>
                        <a:rPr kumimoji="1" lang="ja-JP" altLang="en-US" sz="1400" b="0" i="0" u="none" strike="noStrike" cap="none" normalizeH="0" baseline="0" dirty="0" smtClean="0">
                          <a:ln>
                            <a:noFill/>
                          </a:ln>
                          <a:solidFill>
                            <a:srgbClr val="000000"/>
                          </a:solidFill>
                          <a:effectLst/>
                          <a:latin typeface="Calibri" panose="020F0502020204030204" pitchFamily="34" charset="0"/>
                          <a:ea typeface="ＭＳ Ｐゴシック" panose="020B0600070205080204" pitchFamily="50" charset="-128"/>
                        </a:rPr>
                        <a:t>月</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55424685"/>
                  </a:ext>
                </a:extLst>
              </a:tr>
            </a:tbl>
          </a:graphicData>
        </a:graphic>
      </p:graphicFrame>
      <p:sp>
        <p:nvSpPr>
          <p:cNvPr id="3" name="テキスト ボックス 2">
            <a:extLst>
              <a:ext uri="{FF2B5EF4-FFF2-40B4-BE49-F238E27FC236}">
                <a16:creationId xmlns:a16="http://schemas.microsoft.com/office/drawing/2014/main" id="{659C2814-FD64-4D46-AF46-D96F82F18B96}"/>
              </a:ext>
            </a:extLst>
          </p:cNvPr>
          <p:cNvSpPr txBox="1"/>
          <p:nvPr/>
        </p:nvSpPr>
        <p:spPr>
          <a:xfrm>
            <a:off x="311150" y="104775"/>
            <a:ext cx="3853940" cy="603691"/>
          </a:xfrm>
          <a:prstGeom prst="rect">
            <a:avLst/>
          </a:prstGeom>
          <a:noFill/>
        </p:spPr>
        <p:txBody>
          <a:bodyPr wrap="none">
            <a:spAutoFit/>
          </a:bodyPr>
          <a:lstStyle/>
          <a:p>
            <a:pPr>
              <a:defRPr/>
            </a:pPr>
            <a:r>
              <a:rPr lang="ja-JP" altLang="en-US" sz="3323" dirty="0" smtClean="0">
                <a:effectLst>
                  <a:outerShdw blurRad="38100" dist="38100" dir="2700000" algn="tl">
                    <a:srgbClr val="808080"/>
                  </a:outerShdw>
                </a:effectLst>
                <a:latin typeface="HGP創英角ｺﾞｼｯｸUB" panose="020B0900000000000000" pitchFamily="50" charset="-128"/>
              </a:rPr>
              <a:t>訪問</a:t>
            </a:r>
            <a:r>
              <a:rPr lang="ja-JP" altLang="en-US" sz="3323" dirty="0">
                <a:effectLst>
                  <a:outerShdw blurRad="38100" dist="38100" dir="2700000" algn="tl">
                    <a:srgbClr val="808080"/>
                  </a:outerShdw>
                </a:effectLst>
                <a:latin typeface="HGP創英角ｺﾞｼｯｸUB" panose="020B0900000000000000" pitchFamily="50" charset="-128"/>
              </a:rPr>
              <a:t>企業</a:t>
            </a:r>
            <a:r>
              <a:rPr lang="en-US" altLang="ja-JP" sz="3323" dirty="0">
                <a:effectLst>
                  <a:outerShdw blurRad="38100" dist="38100" dir="2700000" algn="tl">
                    <a:srgbClr val="808080"/>
                  </a:outerShdw>
                </a:effectLst>
                <a:latin typeface="HGP創英角ｺﾞｼｯｸUB" panose="020B0900000000000000" pitchFamily="50" charset="-128"/>
              </a:rPr>
              <a:t>2</a:t>
            </a:r>
            <a:r>
              <a:rPr lang="ja-JP" altLang="en-US" sz="3323" dirty="0">
                <a:effectLst>
                  <a:outerShdw blurRad="38100" dist="38100" dir="2700000" algn="tl">
                    <a:srgbClr val="808080"/>
                  </a:outerShdw>
                </a:effectLst>
                <a:latin typeface="HGP創英角ｺﾞｼｯｸUB" panose="020B0900000000000000" pitchFamily="50" charset="-128"/>
              </a:rPr>
              <a:t>社 サマリ</a:t>
            </a:r>
            <a:endParaRPr lang="en-US" altLang="ja-JP" sz="3323" dirty="0">
              <a:effectLst>
                <a:outerShdw blurRad="38100" dist="38100" dir="2700000" algn="tl">
                  <a:srgbClr val="808080"/>
                </a:outerShdw>
              </a:effectLst>
              <a:latin typeface="HGP創英角ｺﾞｼｯｸUB" panose="020B0900000000000000" pitchFamily="50" charset="-128"/>
            </a:endParaRPr>
          </a:p>
        </p:txBody>
      </p:sp>
    </p:spTree>
    <p:extLst>
      <p:ext uri="{BB962C8B-B14F-4D97-AF65-F5344CB8AC3E}">
        <p14:creationId xmlns:p14="http://schemas.microsoft.com/office/powerpoint/2010/main" val="769685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番号プレースホルダ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9B05D618-407E-4C8D-8E9E-F2AB29DABF45}" type="slidenum">
              <a:rPr lang="ja-JP" altLang="en-US" smtClean="0">
                <a:solidFill>
                  <a:srgbClr val="000000"/>
                </a:solidFill>
                <a:latin typeface="メイリオ" panose="020B0604030504040204" pitchFamily="50" charset="-128"/>
                <a:ea typeface="メイリオ" panose="020B0604030504040204" pitchFamily="50" charset="-128"/>
              </a:rPr>
              <a:pPr/>
              <a:t>21</a:t>
            </a:fld>
            <a:endParaRPr lang="ja-JP" altLang="en-US" smtClean="0">
              <a:solidFill>
                <a:srgbClr val="000000"/>
              </a:solidFill>
              <a:latin typeface="メイリオ" panose="020B0604030504040204" pitchFamily="50" charset="-128"/>
              <a:ea typeface="メイリオ" panose="020B0604030504040204" pitchFamily="50" charset="-128"/>
            </a:endParaRPr>
          </a:p>
        </p:txBody>
      </p:sp>
      <p:sp>
        <p:nvSpPr>
          <p:cNvPr id="3" name="テキスト ボックス 2"/>
          <p:cNvSpPr txBox="1"/>
          <p:nvPr/>
        </p:nvSpPr>
        <p:spPr bwMode="auto">
          <a:xfrm>
            <a:off x="954084" y="2586038"/>
            <a:ext cx="914400" cy="914400"/>
          </a:xfrm>
          <a:prstGeom prst="rect">
            <a:avLst/>
          </a:prstGeom>
          <a:noFill/>
          <a:ln>
            <a:miter lim="800000"/>
            <a:headEnd/>
            <a:tailEnd/>
          </a:ln>
        </p:spPr>
        <p:txBody>
          <a:bodyPr wrap="none" tIns="72000" bIns="0" anchor="ctr"/>
          <a:lstStyle/>
          <a:p>
            <a:pPr>
              <a:defRPr/>
            </a:pPr>
            <a:r>
              <a:rPr lang="ja-JP" altLang="en-US" sz="6000" i="1" dirty="0" smtClean="0">
                <a:solidFill>
                  <a:schemeClr val="tx2"/>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以上、</a:t>
            </a:r>
            <a:endParaRPr lang="en-US" altLang="ja-JP" sz="60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862596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テキスト ボックス 2"/>
          <p:cNvSpPr txBox="1">
            <a:spLocks noChangeArrowheads="1"/>
          </p:cNvSpPr>
          <p:nvPr/>
        </p:nvSpPr>
        <p:spPr bwMode="auto">
          <a:xfrm>
            <a:off x="401638" y="169863"/>
            <a:ext cx="67040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dirty="0" smtClean="0"/>
              <a:t>AI-OCR</a:t>
            </a:r>
            <a:r>
              <a:rPr lang="ja-JP" altLang="en-US" sz="2800" dirty="0" err="1" smtClean="0"/>
              <a:t>、</a:t>
            </a:r>
            <a:r>
              <a:rPr lang="en-US" altLang="ja-JP" sz="2800" dirty="0" err="1" smtClean="0"/>
              <a:t>PoC</a:t>
            </a:r>
            <a:r>
              <a:rPr lang="ja-JP" altLang="en-US" sz="2800" dirty="0"/>
              <a:t> </a:t>
            </a:r>
            <a:r>
              <a:rPr lang="ja-JP" altLang="en-US" sz="2800" dirty="0" smtClean="0"/>
              <a:t>経緯と現状（開発進捗状況）</a:t>
            </a:r>
            <a:endParaRPr lang="ja-JP" altLang="en-US" sz="2800" dirty="0"/>
          </a:p>
        </p:txBody>
      </p:sp>
      <p:sp>
        <p:nvSpPr>
          <p:cNvPr id="8" name="AutoShape 16"/>
          <p:cNvSpPr>
            <a:spLocks noChangeArrowheads="1"/>
          </p:cNvSpPr>
          <p:nvPr/>
        </p:nvSpPr>
        <p:spPr bwMode="auto">
          <a:xfrm>
            <a:off x="560388" y="5697459"/>
            <a:ext cx="9001125" cy="654220"/>
          </a:xfrm>
          <a:prstGeom prst="roundRect">
            <a:avLst>
              <a:gd name="adj" fmla="val 16667"/>
            </a:avLst>
          </a:prstGeom>
          <a:solidFill>
            <a:schemeClr val="bg1"/>
          </a:solidFill>
          <a:ln w="9525">
            <a:solidFill>
              <a:schemeClr val="tx2"/>
            </a:solidFill>
            <a:round/>
            <a:headEnd/>
            <a:tailEnd/>
          </a:ln>
          <a:effectLst>
            <a:prstShdw prst="shdw17" dist="17961" dir="2700000">
              <a:schemeClr val="tx2">
                <a:gamma/>
                <a:shade val="60000"/>
                <a:invGamma/>
              </a:schemeClr>
            </a:prstShdw>
          </a:effectLst>
        </p:spPr>
        <p:txBody>
          <a:bodyPr wrap="none" anchor="ctr"/>
          <a:lstStyle/>
          <a:p>
            <a:pPr>
              <a:defRPr/>
            </a:pPr>
            <a:endParaRPr lang="ja-JP" altLang="en-US">
              <a:latin typeface="Arial" charset="0"/>
            </a:endParaRPr>
          </a:p>
        </p:txBody>
      </p:sp>
      <p:sp>
        <p:nvSpPr>
          <p:cNvPr id="9" name="Rectangle 3"/>
          <p:cNvSpPr>
            <a:spLocks noChangeArrowheads="1"/>
          </p:cNvSpPr>
          <p:nvPr/>
        </p:nvSpPr>
        <p:spPr bwMode="auto">
          <a:xfrm>
            <a:off x="415925" y="926852"/>
            <a:ext cx="9074150" cy="501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defTabSz="455613"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defTabSz="455613"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defTabSz="455613"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defTabSz="455613"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defTabSz="45561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561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561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561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lnSpc>
                <a:spcPct val="150000"/>
              </a:lnSpc>
              <a:buClr>
                <a:schemeClr val="tx2"/>
              </a:buClr>
            </a:pPr>
            <a:endParaRPr lang="ja-JP" altLang="en-US" sz="1600" dirty="0">
              <a:solidFill>
                <a:srgbClr val="000000"/>
              </a:solidFill>
              <a:latin typeface="メイリオ" panose="020B0604030504040204" pitchFamily="50" charset="-128"/>
              <a:ea typeface="メイリオ" panose="020B0604030504040204" pitchFamily="50" charset="-128"/>
            </a:endParaRPr>
          </a:p>
          <a:p>
            <a:pPr eaLnBrk="1" hangingPunct="1">
              <a:lnSpc>
                <a:spcPct val="150000"/>
              </a:lnSpc>
              <a:buClr>
                <a:schemeClr val="tx2"/>
              </a:buClr>
              <a:buFont typeface="Wingdings" panose="05000000000000000000" pitchFamily="2" charset="2"/>
              <a:buChar char="n"/>
            </a:pPr>
            <a:endParaRPr lang="ja-JP" altLang="en-US" sz="1600" dirty="0">
              <a:solidFill>
                <a:srgbClr val="000000"/>
              </a:solidFill>
              <a:latin typeface="メイリオ" panose="020B0604030504040204" pitchFamily="50" charset="-128"/>
              <a:ea typeface="メイリオ" panose="020B0604030504040204" pitchFamily="50" charset="-128"/>
            </a:endParaRPr>
          </a:p>
          <a:p>
            <a:pPr eaLnBrk="1" hangingPunct="1">
              <a:lnSpc>
                <a:spcPct val="150000"/>
              </a:lnSpc>
              <a:buClr>
                <a:schemeClr val="tx2"/>
              </a:buClr>
              <a:buFont typeface="Wingdings" panose="05000000000000000000" pitchFamily="2" charset="2"/>
              <a:buChar char="n"/>
            </a:pPr>
            <a:endParaRPr lang="ja-JP" altLang="en-US" sz="1600" dirty="0">
              <a:solidFill>
                <a:srgbClr val="000000"/>
              </a:solidFill>
              <a:latin typeface="メイリオ" panose="020B0604030504040204" pitchFamily="50" charset="-128"/>
              <a:ea typeface="メイリオ" panose="020B0604030504040204" pitchFamily="50" charset="-128"/>
            </a:endParaRPr>
          </a:p>
          <a:p>
            <a:pPr eaLnBrk="1" hangingPunct="1">
              <a:lnSpc>
                <a:spcPct val="150000"/>
              </a:lnSpc>
              <a:buClr>
                <a:schemeClr val="tx2"/>
              </a:buClr>
              <a:buFont typeface="Wingdings" panose="05000000000000000000" pitchFamily="2" charset="2"/>
              <a:buChar char="n"/>
            </a:pPr>
            <a:endParaRPr lang="ja-JP" altLang="en-US" sz="1600" dirty="0">
              <a:solidFill>
                <a:srgbClr val="000000"/>
              </a:solidFill>
              <a:latin typeface="メイリオ" panose="020B0604030504040204" pitchFamily="50" charset="-128"/>
              <a:ea typeface="メイリオ" panose="020B0604030504040204" pitchFamily="50" charset="-128"/>
            </a:endParaRPr>
          </a:p>
        </p:txBody>
      </p:sp>
      <p:sp>
        <p:nvSpPr>
          <p:cNvPr id="12" name="ホームベース 1"/>
          <p:cNvSpPr>
            <a:spLocks noChangeArrowheads="1"/>
          </p:cNvSpPr>
          <p:nvPr/>
        </p:nvSpPr>
        <p:spPr bwMode="auto">
          <a:xfrm>
            <a:off x="560388" y="4315714"/>
            <a:ext cx="2447925" cy="936625"/>
          </a:xfrm>
          <a:prstGeom prst="homePlate">
            <a:avLst>
              <a:gd name="adj" fmla="val 32536"/>
            </a:avLst>
          </a:prstGeom>
          <a:solidFill>
            <a:srgbClr val="003399"/>
          </a:solidFill>
          <a:ln w="12700" algn="ctr">
            <a:solidFill>
              <a:srgbClr val="0033CC"/>
            </a:solidFill>
            <a:miter lim="800000"/>
            <a:headEnd/>
            <a:tailEnd/>
          </a:ln>
          <a:effectLst>
            <a:outerShdw dist="107763" dir="2700000" algn="ctr" rotWithShape="0">
              <a:srgbClr val="3333CC">
                <a:alpha val="50000"/>
              </a:srgbClr>
            </a:outerShdw>
          </a:effec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en-US" altLang="ja-JP" sz="800" b="1" dirty="0">
              <a:solidFill>
                <a:schemeClr val="bg1"/>
              </a:solidFill>
              <a:latin typeface="メイリオ" panose="020B0604030504040204" pitchFamily="50" charset="-128"/>
              <a:ea typeface="メイリオ" panose="020B0604030504040204" pitchFamily="50" charset="-128"/>
            </a:endParaRPr>
          </a:p>
          <a:p>
            <a:pPr eaLnBrk="1" hangingPunct="1"/>
            <a:r>
              <a:rPr lang="en-US" altLang="ja-JP" sz="1200" b="1" dirty="0" smtClean="0">
                <a:solidFill>
                  <a:schemeClr val="bg1"/>
                </a:solidFill>
                <a:latin typeface="メイリオ" panose="020B0604030504040204" pitchFamily="50" charset="-128"/>
                <a:ea typeface="メイリオ" panose="020B0604030504040204" pitchFamily="50" charset="-128"/>
              </a:rPr>
              <a:t>【</a:t>
            </a:r>
            <a:r>
              <a:rPr lang="ja-JP" altLang="en-US" sz="1200" b="1" dirty="0" smtClean="0">
                <a:solidFill>
                  <a:schemeClr val="bg1"/>
                </a:solidFill>
                <a:latin typeface="メイリオ" panose="020B0604030504040204" pitchFamily="50" charset="-128"/>
                <a:ea typeface="メイリオ" panose="020B0604030504040204" pitchFamily="50" charset="-128"/>
              </a:rPr>
              <a:t>中期経営</a:t>
            </a:r>
            <a:r>
              <a:rPr lang="ja-JP" altLang="en-US" sz="1200" b="1" dirty="0">
                <a:solidFill>
                  <a:schemeClr val="bg1"/>
                </a:solidFill>
                <a:latin typeface="メイリオ" panose="020B0604030504040204" pitchFamily="50" charset="-128"/>
                <a:ea typeface="メイリオ" panose="020B0604030504040204" pitchFamily="50" charset="-128"/>
              </a:rPr>
              <a:t>計画</a:t>
            </a:r>
            <a:r>
              <a:rPr lang="en-US" altLang="ja-JP" sz="1200" b="1" dirty="0" smtClean="0">
                <a:solidFill>
                  <a:schemeClr val="bg1"/>
                </a:solidFill>
                <a:latin typeface="メイリオ" panose="020B0604030504040204" pitchFamily="50" charset="-128"/>
                <a:ea typeface="メイリオ" panose="020B0604030504040204" pitchFamily="50" charset="-128"/>
              </a:rPr>
              <a:t>】</a:t>
            </a:r>
            <a:endParaRPr lang="en-US" altLang="ja-JP" sz="1200" b="1" dirty="0">
              <a:solidFill>
                <a:schemeClr val="bg1"/>
              </a:solidFill>
              <a:latin typeface="メイリオ" panose="020B0604030504040204" pitchFamily="50" charset="-128"/>
              <a:ea typeface="メイリオ" panose="020B0604030504040204" pitchFamily="50" charset="-128"/>
            </a:endParaRPr>
          </a:p>
          <a:p>
            <a:pPr eaLnBrk="1" hangingPunct="1"/>
            <a:r>
              <a:rPr lang="en-US" altLang="ja-JP" sz="1200" b="1" u="sng" dirty="0" smtClean="0">
                <a:solidFill>
                  <a:schemeClr val="bg1"/>
                </a:solidFill>
                <a:latin typeface="メイリオ" panose="020B0604030504040204" pitchFamily="50" charset="-128"/>
                <a:ea typeface="メイリオ" panose="020B0604030504040204" pitchFamily="50" charset="-128"/>
              </a:rPr>
              <a:t>AI,RPA</a:t>
            </a:r>
            <a:r>
              <a:rPr lang="ja-JP" altLang="en-US" sz="1200" b="1" u="sng" dirty="0" smtClean="0">
                <a:solidFill>
                  <a:schemeClr val="bg1"/>
                </a:solidFill>
                <a:latin typeface="メイリオ" panose="020B0604030504040204" pitchFamily="50" charset="-128"/>
                <a:ea typeface="メイリオ" panose="020B0604030504040204" pitchFamily="50" charset="-128"/>
              </a:rPr>
              <a:t>研究開発加速</a:t>
            </a:r>
            <a:endParaRPr lang="en-US" altLang="ja-JP" sz="1200" b="1" u="sng" dirty="0" smtClean="0">
              <a:solidFill>
                <a:schemeClr val="bg1"/>
              </a:solidFill>
              <a:latin typeface="メイリオ" panose="020B0604030504040204" pitchFamily="50" charset="-128"/>
              <a:ea typeface="メイリオ" panose="020B0604030504040204" pitchFamily="50" charset="-128"/>
            </a:endParaRPr>
          </a:p>
          <a:p>
            <a:pPr eaLnBrk="1" hangingPunct="1"/>
            <a:r>
              <a:rPr lang="ja-JP" altLang="en-US" sz="1200" b="1" u="sng" dirty="0" smtClean="0">
                <a:solidFill>
                  <a:schemeClr val="bg1"/>
                </a:solidFill>
                <a:latin typeface="メイリオ" panose="020B0604030504040204" pitchFamily="50" charset="-128"/>
                <a:ea typeface="メイリオ" panose="020B0604030504040204" pitchFamily="50" charset="-128"/>
              </a:rPr>
              <a:t>全社重要事業戦略へ</a:t>
            </a:r>
            <a:endParaRPr lang="ja-JP" altLang="en-US" sz="1200" b="1" u="sng" dirty="0">
              <a:solidFill>
                <a:schemeClr val="bg1"/>
              </a:solidFill>
              <a:latin typeface="メイリオ" panose="020B0604030504040204" pitchFamily="50" charset="-128"/>
              <a:ea typeface="メイリオ" panose="020B0604030504040204" pitchFamily="50" charset="-128"/>
            </a:endParaRPr>
          </a:p>
        </p:txBody>
      </p:sp>
      <p:sp>
        <p:nvSpPr>
          <p:cNvPr id="13" name="ホームベース 7"/>
          <p:cNvSpPr>
            <a:spLocks noChangeArrowheads="1"/>
          </p:cNvSpPr>
          <p:nvPr/>
        </p:nvSpPr>
        <p:spPr bwMode="auto">
          <a:xfrm>
            <a:off x="2411413" y="3907892"/>
            <a:ext cx="2449512" cy="936625"/>
          </a:xfrm>
          <a:prstGeom prst="homePlate">
            <a:avLst>
              <a:gd name="adj" fmla="val 22375"/>
            </a:avLst>
          </a:prstGeom>
          <a:solidFill>
            <a:srgbClr val="0033CC"/>
          </a:solidFill>
          <a:ln w="12700" algn="ctr">
            <a:solidFill>
              <a:srgbClr val="0033CC"/>
            </a:solidFill>
            <a:miter lim="800000"/>
            <a:headEnd/>
            <a:tailEnd/>
          </a:ln>
          <a:effectLst>
            <a:outerShdw dist="107763" dir="2700000" algn="ctr" rotWithShape="0">
              <a:srgbClr val="3333CC">
                <a:alpha val="50000"/>
              </a:srgbClr>
            </a:outerShdw>
          </a:effec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en-US" altLang="ja-JP" sz="800" b="1" dirty="0">
              <a:solidFill>
                <a:schemeClr val="bg1"/>
              </a:solidFill>
              <a:latin typeface="メイリオ" panose="020B0604030504040204" pitchFamily="50" charset="-128"/>
              <a:ea typeface="メイリオ" panose="020B0604030504040204" pitchFamily="50" charset="-128"/>
            </a:endParaRPr>
          </a:p>
          <a:p>
            <a:pPr eaLnBrk="1" hangingPunct="1"/>
            <a:endParaRPr lang="en-US" altLang="ja-JP" sz="1200" b="1" dirty="0" smtClean="0">
              <a:solidFill>
                <a:schemeClr val="bg1"/>
              </a:solidFill>
              <a:latin typeface="メイリオ" panose="020B0604030504040204" pitchFamily="50" charset="-128"/>
              <a:ea typeface="メイリオ" panose="020B0604030504040204" pitchFamily="50" charset="-128"/>
            </a:endParaRPr>
          </a:p>
          <a:p>
            <a:pPr eaLnBrk="1" hangingPunct="1"/>
            <a:r>
              <a:rPr lang="en-US" altLang="ja-JP" sz="1200" b="1" dirty="0" smtClean="0">
                <a:solidFill>
                  <a:schemeClr val="bg1"/>
                </a:solidFill>
                <a:latin typeface="メイリオ" panose="020B0604030504040204" pitchFamily="50" charset="-128"/>
                <a:ea typeface="メイリオ" panose="020B0604030504040204" pitchFamily="50" charset="-128"/>
              </a:rPr>
              <a:t>【2018/</a:t>
            </a:r>
            <a:r>
              <a:rPr lang="ja-JP" altLang="en-US" sz="1200" b="1" dirty="0" smtClean="0">
                <a:solidFill>
                  <a:schemeClr val="bg1"/>
                </a:solidFill>
                <a:latin typeface="メイリオ" panose="020B0604030504040204" pitchFamily="50" charset="-128"/>
                <a:ea typeface="メイリオ" panose="020B0604030504040204" pitchFamily="50" charset="-128"/>
              </a:rPr>
              <a:t>上期</a:t>
            </a:r>
            <a:r>
              <a:rPr lang="en-US" altLang="ja-JP" sz="1200" b="1" dirty="0" smtClean="0">
                <a:solidFill>
                  <a:schemeClr val="bg1"/>
                </a:solidFill>
                <a:latin typeface="メイリオ" panose="020B0604030504040204" pitchFamily="50" charset="-128"/>
                <a:ea typeface="メイリオ" panose="020B0604030504040204" pitchFamily="50" charset="-128"/>
              </a:rPr>
              <a:t>】</a:t>
            </a:r>
            <a:endParaRPr lang="en-US" altLang="ja-JP" sz="1200" b="1" dirty="0">
              <a:solidFill>
                <a:schemeClr val="bg1"/>
              </a:solidFill>
              <a:latin typeface="メイリオ" panose="020B0604030504040204" pitchFamily="50" charset="-128"/>
              <a:ea typeface="メイリオ" panose="020B0604030504040204" pitchFamily="50" charset="-128"/>
            </a:endParaRPr>
          </a:p>
          <a:p>
            <a:pPr eaLnBrk="1" hangingPunct="1"/>
            <a:r>
              <a:rPr lang="en-US" altLang="ja-JP" sz="1200" b="1" u="sng" dirty="0" smtClean="0">
                <a:solidFill>
                  <a:schemeClr val="bg1"/>
                </a:solidFill>
                <a:latin typeface="メイリオ" panose="020B0604030504040204" pitchFamily="50" charset="-128"/>
                <a:ea typeface="メイリオ" panose="020B0604030504040204" pitchFamily="50" charset="-128"/>
              </a:rPr>
              <a:t>AIB</a:t>
            </a:r>
            <a:r>
              <a:rPr lang="ja-JP" altLang="en-US" sz="1200" b="1" u="sng" dirty="0">
                <a:solidFill>
                  <a:schemeClr val="bg1"/>
                </a:solidFill>
                <a:latin typeface="メイリオ" panose="020B0604030504040204" pitchFamily="50" charset="-128"/>
                <a:ea typeface="メイリオ" panose="020B0604030504040204" pitchFamily="50" charset="-128"/>
              </a:rPr>
              <a:t>設立</a:t>
            </a:r>
            <a:r>
              <a:rPr lang="ja-JP" altLang="en-US" sz="1200" b="1" u="sng" dirty="0" smtClean="0">
                <a:solidFill>
                  <a:schemeClr val="bg1"/>
                </a:solidFill>
                <a:latin typeface="メイリオ" panose="020B0604030504040204" pitchFamily="50" charset="-128"/>
                <a:ea typeface="メイリオ" panose="020B0604030504040204" pitchFamily="50" charset="-128"/>
              </a:rPr>
              <a:t>を見据えて、</a:t>
            </a:r>
            <a:r>
              <a:rPr lang="en-US" altLang="ja-JP" sz="1200" b="1" u="sng" dirty="0" smtClean="0">
                <a:solidFill>
                  <a:schemeClr val="bg1"/>
                </a:solidFill>
                <a:latin typeface="メイリオ" panose="020B0604030504040204" pitchFamily="50" charset="-128"/>
                <a:ea typeface="メイリオ" panose="020B0604030504040204" pitchFamily="50" charset="-128"/>
              </a:rPr>
              <a:t>SW</a:t>
            </a:r>
            <a:r>
              <a:rPr lang="ja-JP" altLang="en-US" sz="1200" b="1" u="sng" dirty="0" smtClean="0">
                <a:solidFill>
                  <a:schemeClr val="bg1"/>
                </a:solidFill>
                <a:latin typeface="メイリオ" panose="020B0604030504040204" pitchFamily="50" charset="-128"/>
                <a:ea typeface="メイリオ" panose="020B0604030504040204" pitchFamily="50" charset="-128"/>
              </a:rPr>
              <a:t>開発部を設立、メンバー選定を実施</a:t>
            </a:r>
            <a:endParaRPr lang="en-US" altLang="ja-JP" sz="1200" b="1" u="sng" dirty="0" smtClean="0">
              <a:solidFill>
                <a:schemeClr val="bg1"/>
              </a:solidFill>
              <a:latin typeface="メイリオ" panose="020B0604030504040204" pitchFamily="50" charset="-128"/>
              <a:ea typeface="メイリオ" panose="020B0604030504040204" pitchFamily="50" charset="-128"/>
            </a:endParaRPr>
          </a:p>
        </p:txBody>
      </p:sp>
      <p:sp>
        <p:nvSpPr>
          <p:cNvPr id="14" name="ホームベース 8"/>
          <p:cNvSpPr>
            <a:spLocks noChangeArrowheads="1"/>
          </p:cNvSpPr>
          <p:nvPr/>
        </p:nvSpPr>
        <p:spPr bwMode="auto">
          <a:xfrm>
            <a:off x="4305300" y="3454672"/>
            <a:ext cx="2447925" cy="936625"/>
          </a:xfrm>
          <a:prstGeom prst="homePlate">
            <a:avLst>
              <a:gd name="adj" fmla="val 25083"/>
            </a:avLst>
          </a:prstGeom>
          <a:solidFill>
            <a:srgbClr val="0066FF"/>
          </a:solidFill>
          <a:ln w="12700" algn="ctr">
            <a:solidFill>
              <a:srgbClr val="0033CC"/>
            </a:solidFill>
            <a:miter lim="800000"/>
            <a:headEnd/>
            <a:tailEnd/>
          </a:ln>
          <a:effectLst>
            <a:outerShdw dist="107763" dir="2700000" algn="ctr" rotWithShape="0">
              <a:srgbClr val="3333CC">
                <a:alpha val="50000"/>
              </a:srgbClr>
            </a:outerShdw>
          </a:effec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en-US" altLang="ja-JP" sz="800" b="1" dirty="0">
              <a:solidFill>
                <a:schemeClr val="bg1"/>
              </a:solidFill>
              <a:latin typeface="メイリオ" panose="020B0604030504040204" pitchFamily="50" charset="-128"/>
              <a:ea typeface="メイリオ" panose="020B0604030504040204" pitchFamily="50" charset="-128"/>
            </a:endParaRPr>
          </a:p>
          <a:p>
            <a:pPr eaLnBrk="1" hangingPunct="1"/>
            <a:r>
              <a:rPr lang="en-US" altLang="ja-JP" sz="1200" b="1" dirty="0" smtClean="0">
                <a:solidFill>
                  <a:schemeClr val="bg1"/>
                </a:solidFill>
                <a:latin typeface="メイリオ" panose="020B0604030504040204" pitchFamily="50" charset="-128"/>
                <a:ea typeface="メイリオ" panose="020B0604030504040204" pitchFamily="50" charset="-128"/>
              </a:rPr>
              <a:t>【2018/</a:t>
            </a:r>
            <a:r>
              <a:rPr lang="ja-JP" altLang="en-US" sz="1200" b="1" dirty="0" smtClean="0">
                <a:solidFill>
                  <a:schemeClr val="bg1"/>
                </a:solidFill>
                <a:latin typeface="メイリオ" panose="020B0604030504040204" pitchFamily="50" charset="-128"/>
                <a:ea typeface="メイリオ" panose="020B0604030504040204" pitchFamily="50" charset="-128"/>
              </a:rPr>
              <a:t>下期</a:t>
            </a:r>
            <a:r>
              <a:rPr lang="en-US" altLang="ja-JP" sz="1200" b="1" dirty="0" smtClean="0">
                <a:solidFill>
                  <a:schemeClr val="bg1"/>
                </a:solidFill>
                <a:latin typeface="メイリオ" panose="020B0604030504040204" pitchFamily="50" charset="-128"/>
                <a:ea typeface="メイリオ" panose="020B0604030504040204" pitchFamily="50" charset="-128"/>
              </a:rPr>
              <a:t>】</a:t>
            </a:r>
            <a:endParaRPr lang="en-US" altLang="ja-JP" sz="1200" b="1" dirty="0">
              <a:solidFill>
                <a:schemeClr val="bg1"/>
              </a:solidFill>
              <a:latin typeface="メイリオ" panose="020B0604030504040204" pitchFamily="50" charset="-128"/>
              <a:ea typeface="メイリオ" panose="020B0604030504040204" pitchFamily="50" charset="-128"/>
            </a:endParaRPr>
          </a:p>
          <a:p>
            <a:pPr eaLnBrk="1" hangingPunct="1"/>
            <a:r>
              <a:rPr lang="en-US" altLang="ja-JP" sz="1200" b="1" u="sng" dirty="0" smtClean="0">
                <a:solidFill>
                  <a:schemeClr val="bg1"/>
                </a:solidFill>
                <a:latin typeface="メイリオ" panose="020B0604030504040204" pitchFamily="50" charset="-128"/>
                <a:ea typeface="メイリオ" panose="020B0604030504040204" pitchFamily="50" charset="-128"/>
              </a:rPr>
              <a:t>AIB</a:t>
            </a:r>
            <a:r>
              <a:rPr lang="ja-JP" altLang="en-US" sz="1200" b="1" u="sng" dirty="0" smtClean="0">
                <a:solidFill>
                  <a:schemeClr val="bg1"/>
                </a:solidFill>
                <a:latin typeface="メイリオ" panose="020B0604030504040204" pitchFamily="50" charset="-128"/>
                <a:ea typeface="メイリオ" panose="020B0604030504040204" pitchFamily="50" charset="-128"/>
              </a:rPr>
              <a:t>設立、どんな</a:t>
            </a:r>
            <a:r>
              <a:rPr lang="en-US" altLang="ja-JP" sz="1200" b="1" u="sng" dirty="0" smtClean="0">
                <a:solidFill>
                  <a:schemeClr val="bg1"/>
                </a:solidFill>
                <a:latin typeface="メイリオ" panose="020B0604030504040204" pitchFamily="50" charset="-128"/>
                <a:ea typeface="メイリオ" panose="020B0604030504040204" pitchFamily="50" charset="-128"/>
              </a:rPr>
              <a:t>AI</a:t>
            </a:r>
            <a:r>
              <a:rPr lang="ja-JP" altLang="en-US" sz="1200" b="1" u="sng" dirty="0" smtClean="0">
                <a:solidFill>
                  <a:schemeClr val="bg1"/>
                </a:solidFill>
                <a:latin typeface="メイリオ" panose="020B0604030504040204" pitchFamily="50" charset="-128"/>
                <a:ea typeface="メイリオ" panose="020B0604030504040204" pitchFamily="50" charset="-128"/>
              </a:rPr>
              <a:t>ソリューションを開発提供するかを決定、</a:t>
            </a:r>
            <a:r>
              <a:rPr lang="en-US" altLang="ja-JP" sz="1200" b="1" u="sng" dirty="0" smtClean="0">
                <a:solidFill>
                  <a:schemeClr val="bg1"/>
                </a:solidFill>
                <a:latin typeface="メイリオ" panose="020B0604030504040204" pitchFamily="50" charset="-128"/>
                <a:ea typeface="メイリオ" panose="020B0604030504040204" pitchFamily="50" charset="-128"/>
              </a:rPr>
              <a:t>AI-OCR</a:t>
            </a:r>
            <a:r>
              <a:rPr lang="ja-JP" altLang="en-US" sz="1200" b="1" u="sng" dirty="0" smtClean="0">
                <a:solidFill>
                  <a:schemeClr val="bg1"/>
                </a:solidFill>
                <a:latin typeface="メイリオ" panose="020B0604030504040204" pitchFamily="50" charset="-128"/>
                <a:ea typeface="メイリオ" panose="020B0604030504040204" pitchFamily="50" charset="-128"/>
              </a:rPr>
              <a:t> </a:t>
            </a:r>
            <a:r>
              <a:rPr lang="en-US" altLang="ja-JP" sz="1200" b="1" u="sng" dirty="0" err="1" smtClean="0">
                <a:solidFill>
                  <a:schemeClr val="bg1"/>
                </a:solidFill>
                <a:latin typeface="メイリオ" panose="020B0604030504040204" pitchFamily="50" charset="-128"/>
                <a:ea typeface="メイリオ" panose="020B0604030504040204" pitchFamily="50" charset="-128"/>
              </a:rPr>
              <a:t>PoC</a:t>
            </a:r>
            <a:r>
              <a:rPr lang="ja-JP" altLang="en-US" sz="1200" b="1" u="sng" dirty="0" smtClean="0">
                <a:solidFill>
                  <a:schemeClr val="bg1"/>
                </a:solidFill>
                <a:latin typeface="メイリオ" panose="020B0604030504040204" pitchFamily="50" charset="-128"/>
                <a:ea typeface="メイリオ" panose="020B0604030504040204" pitchFamily="50" charset="-128"/>
              </a:rPr>
              <a:t>企画設計開始</a:t>
            </a:r>
            <a:endParaRPr lang="ja-JP" altLang="en-US" sz="1200" b="1" u="sng" dirty="0">
              <a:solidFill>
                <a:schemeClr val="bg1"/>
              </a:solidFill>
              <a:latin typeface="メイリオ" panose="020B0604030504040204" pitchFamily="50" charset="-128"/>
              <a:ea typeface="メイリオ" panose="020B0604030504040204" pitchFamily="50" charset="-128"/>
            </a:endParaRPr>
          </a:p>
        </p:txBody>
      </p:sp>
      <p:sp>
        <p:nvSpPr>
          <p:cNvPr id="15" name="ホームベース 14"/>
          <p:cNvSpPr>
            <a:spLocks noChangeArrowheads="1"/>
          </p:cNvSpPr>
          <p:nvPr/>
        </p:nvSpPr>
        <p:spPr bwMode="auto">
          <a:xfrm>
            <a:off x="6176963" y="2821492"/>
            <a:ext cx="2303462" cy="936625"/>
          </a:xfrm>
          <a:prstGeom prst="homePlate">
            <a:avLst>
              <a:gd name="adj" fmla="val 28817"/>
            </a:avLst>
          </a:prstGeom>
          <a:solidFill>
            <a:srgbClr val="6699FF"/>
          </a:solidFill>
          <a:ln w="12700" algn="ctr">
            <a:solidFill>
              <a:srgbClr val="0033CC"/>
            </a:solidFill>
            <a:miter lim="800000"/>
            <a:headEnd/>
            <a:tailEnd/>
          </a:ln>
          <a:effectLst>
            <a:outerShdw dist="107763" dir="2700000" algn="ctr" rotWithShape="0">
              <a:srgbClr val="3333CC">
                <a:alpha val="50000"/>
              </a:srgbClr>
            </a:outerShdw>
          </a:effectLst>
        </p:spPr>
        <p:txBody>
          <a:bodyPr/>
          <a:lstStyle/>
          <a:p>
            <a:pPr>
              <a:defRPr/>
            </a:pPr>
            <a:endParaRPr lang="en-US" altLang="ja-JP" sz="800" b="1" dirty="0">
              <a:solidFill>
                <a:schemeClr val="bg1"/>
              </a:solidFill>
              <a:latin typeface="メイリオ" pitchFamily="50" charset="-128"/>
              <a:ea typeface="メイリオ" pitchFamily="50" charset="-128"/>
              <a:cs typeface="メイリオ" pitchFamily="50" charset="-128"/>
            </a:endParaRPr>
          </a:p>
          <a:p>
            <a:pPr>
              <a:defRPr/>
            </a:pPr>
            <a:r>
              <a:rPr lang="en-US" altLang="ja-JP" sz="1200" b="1"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【2018/Q3】</a:t>
            </a:r>
            <a:endParaRPr lang="en-US" altLang="ja-JP" sz="1200" b="1" dirty="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endParaRPr>
          </a:p>
          <a:p>
            <a:pPr>
              <a:defRPr/>
            </a:pPr>
            <a:r>
              <a:rPr lang="en-US" altLang="ja-JP" sz="12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SMTB(</a:t>
            </a:r>
            <a:r>
              <a:rPr lang="ja-JP" altLang="en-US" sz="12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教育式贈与信託</a:t>
            </a:r>
            <a:r>
              <a:rPr lang="en-US" altLang="ja-JP" sz="12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a:t>
            </a:r>
            <a:r>
              <a:rPr lang="ja-JP" altLang="en-US" sz="12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の各種帳票を分析対象として、</a:t>
            </a:r>
            <a:r>
              <a:rPr lang="en-US" altLang="ja-JP" sz="1200" b="1" u="sng" dirty="0" err="1"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PoC</a:t>
            </a:r>
            <a:r>
              <a:rPr lang="ja-JP" altLang="en-US" sz="1200" b="1" u="sng"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を開始</a:t>
            </a:r>
            <a:endParaRPr lang="ja-JP" altLang="en-US" sz="1200" b="1" u="sng" dirty="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endParaRPr>
          </a:p>
        </p:txBody>
      </p:sp>
      <p:sp>
        <p:nvSpPr>
          <p:cNvPr id="16" name="ホームベース 9"/>
          <p:cNvSpPr>
            <a:spLocks noChangeArrowheads="1"/>
          </p:cNvSpPr>
          <p:nvPr/>
        </p:nvSpPr>
        <p:spPr bwMode="auto">
          <a:xfrm>
            <a:off x="7771309" y="1763677"/>
            <a:ext cx="1952720" cy="1361666"/>
          </a:xfrm>
          <a:prstGeom prst="homePlate">
            <a:avLst>
              <a:gd name="adj" fmla="val 19491"/>
            </a:avLst>
          </a:prstGeom>
          <a:gradFill rotWithShape="1">
            <a:gsLst>
              <a:gs pos="46000">
                <a:schemeClr val="accent5">
                  <a:lumMod val="75000"/>
                </a:schemeClr>
              </a:gs>
              <a:gs pos="0">
                <a:schemeClr val="accent5">
                  <a:lumMod val="50000"/>
                </a:schemeClr>
              </a:gs>
              <a:gs pos="100000">
                <a:schemeClr val="accent5">
                  <a:lumMod val="75000"/>
                </a:schemeClr>
              </a:gs>
            </a:gsLst>
            <a:lin ang="0" scaled="1"/>
          </a:gradFill>
          <a:ln w="28575" algn="ctr">
            <a:solidFill>
              <a:schemeClr val="tx2">
                <a:lumMod val="60000"/>
                <a:lumOff val="40000"/>
              </a:schemeClr>
            </a:solidFill>
            <a:miter lim="800000"/>
            <a:headEnd/>
            <a:tailEnd/>
          </a:ln>
          <a:effectLst>
            <a:outerShdw dist="107763" dir="2700000" algn="ctr" rotWithShape="0">
              <a:schemeClr val="accent5">
                <a:lumMod val="75000"/>
                <a:alpha val="50000"/>
              </a:schemeClr>
            </a:outerShdw>
          </a:effectLst>
        </p:spPr>
        <p:txBody>
          <a:bodyPr/>
          <a:lstStyle/>
          <a:p>
            <a:pPr>
              <a:defRPr/>
            </a:pPr>
            <a:endParaRPr lang="en-US" altLang="ja-JP" sz="800" b="1" dirty="0">
              <a:solidFill>
                <a:schemeClr val="bg1"/>
              </a:solidFill>
              <a:latin typeface="メイリオ" pitchFamily="50" charset="-128"/>
              <a:ea typeface="メイリオ" pitchFamily="50" charset="-128"/>
              <a:cs typeface="メイリオ" pitchFamily="50" charset="-128"/>
            </a:endParaRPr>
          </a:p>
          <a:p>
            <a:pPr>
              <a:defRPr/>
            </a:pPr>
            <a:r>
              <a:rPr lang="en-US" altLang="ja-JP" sz="1200" b="1" dirty="0" smtClean="0">
                <a:solidFill>
                  <a:srgbClr val="FFFF00"/>
                </a:solidFill>
                <a:latin typeface="メイリオ" pitchFamily="50" charset="-128"/>
                <a:ea typeface="メイリオ" pitchFamily="50" charset="-128"/>
                <a:cs typeface="メイリオ" pitchFamily="50" charset="-128"/>
              </a:rPr>
              <a:t>【</a:t>
            </a:r>
            <a:r>
              <a:rPr lang="ja-JP" altLang="en-US" sz="1200" b="1" dirty="0" smtClean="0">
                <a:solidFill>
                  <a:srgbClr val="FFFF00"/>
                </a:solidFill>
                <a:latin typeface="メイリオ" pitchFamily="50" charset="-128"/>
                <a:ea typeface="メイリオ" pitchFamily="50" charset="-128"/>
                <a:cs typeface="メイリオ" pitchFamily="50" charset="-128"/>
              </a:rPr>
              <a:t>現 状</a:t>
            </a:r>
            <a:r>
              <a:rPr lang="en-US" altLang="ja-JP" sz="1200" b="1" dirty="0" smtClean="0">
                <a:solidFill>
                  <a:srgbClr val="FFFF00"/>
                </a:solidFill>
                <a:latin typeface="メイリオ" pitchFamily="50" charset="-128"/>
                <a:ea typeface="メイリオ" pitchFamily="50" charset="-128"/>
                <a:cs typeface="メイリオ" pitchFamily="50" charset="-128"/>
              </a:rPr>
              <a:t>】</a:t>
            </a:r>
            <a:endParaRPr lang="en-US" altLang="ja-JP" sz="1200" b="1" dirty="0">
              <a:solidFill>
                <a:srgbClr val="FFFF00"/>
              </a:solidFill>
              <a:latin typeface="メイリオ" pitchFamily="50" charset="-128"/>
              <a:ea typeface="メイリオ" pitchFamily="50" charset="-128"/>
              <a:cs typeface="メイリオ" pitchFamily="50" charset="-128"/>
            </a:endParaRPr>
          </a:p>
          <a:p>
            <a:pPr>
              <a:defRPr/>
            </a:pPr>
            <a:r>
              <a:rPr lang="en-US" altLang="ja-JP" sz="1200" b="1" u="sng" dirty="0" err="1" smtClean="0">
                <a:solidFill>
                  <a:schemeClr val="bg1"/>
                </a:solidFill>
                <a:latin typeface="メイリオ" pitchFamily="50" charset="-128"/>
                <a:ea typeface="メイリオ" pitchFamily="50" charset="-128"/>
                <a:cs typeface="メイリオ" pitchFamily="50" charset="-128"/>
              </a:rPr>
              <a:t>PoC</a:t>
            </a:r>
            <a:r>
              <a:rPr lang="ja-JP" altLang="en-US" sz="1200" b="1" u="sng" dirty="0" smtClean="0">
                <a:solidFill>
                  <a:schemeClr val="bg1"/>
                </a:solidFill>
                <a:latin typeface="メイリオ" pitchFamily="50" charset="-128"/>
                <a:ea typeface="メイリオ" pitchFamily="50" charset="-128"/>
                <a:cs typeface="メイリオ" pitchFamily="50" charset="-128"/>
              </a:rPr>
              <a:t>の域を超え、事業投入</a:t>
            </a:r>
            <a:r>
              <a:rPr lang="en-US" altLang="ja-JP" sz="1200" b="1" u="sng" dirty="0" smtClean="0">
                <a:solidFill>
                  <a:schemeClr val="bg1"/>
                </a:solidFill>
                <a:latin typeface="メイリオ" pitchFamily="50" charset="-128"/>
                <a:ea typeface="メイリオ" pitchFamily="50" charset="-128"/>
                <a:cs typeface="メイリオ" pitchFamily="50" charset="-128"/>
              </a:rPr>
              <a:t>(</a:t>
            </a:r>
            <a:r>
              <a:rPr lang="ja-JP" altLang="en-US" sz="1200" b="1" u="sng" dirty="0" smtClean="0">
                <a:solidFill>
                  <a:schemeClr val="bg1"/>
                </a:solidFill>
                <a:latin typeface="メイリオ" pitchFamily="50" charset="-128"/>
                <a:ea typeface="メイリオ" pitchFamily="50" charset="-128"/>
                <a:cs typeface="メイリオ" pitchFamily="50" charset="-128"/>
              </a:rPr>
              <a:t>製品化</a:t>
            </a:r>
            <a:r>
              <a:rPr lang="en-US" altLang="ja-JP" sz="1200" b="1" u="sng" dirty="0" smtClean="0">
                <a:solidFill>
                  <a:schemeClr val="bg1"/>
                </a:solidFill>
                <a:latin typeface="メイリオ" pitchFamily="50" charset="-128"/>
                <a:ea typeface="メイリオ" pitchFamily="50" charset="-128"/>
                <a:cs typeface="メイリオ" pitchFamily="50" charset="-128"/>
              </a:rPr>
              <a:t>)</a:t>
            </a:r>
            <a:r>
              <a:rPr lang="ja-JP" altLang="en-US" sz="1200" b="1" u="sng" dirty="0" smtClean="0">
                <a:solidFill>
                  <a:schemeClr val="bg1"/>
                </a:solidFill>
                <a:latin typeface="メイリオ" pitchFamily="50" charset="-128"/>
                <a:ea typeface="メイリオ" pitchFamily="50" charset="-128"/>
                <a:cs typeface="メイリオ" pitchFamily="50" charset="-128"/>
              </a:rPr>
              <a:t>ができる可能性が高い。完成度が</a:t>
            </a:r>
            <a:r>
              <a:rPr lang="ja-JP" altLang="en-US" sz="1200" b="1" u="sng" dirty="0">
                <a:solidFill>
                  <a:schemeClr val="bg1"/>
                </a:solidFill>
                <a:latin typeface="メイリオ" pitchFamily="50" charset="-128"/>
                <a:ea typeface="メイリオ" pitchFamily="50" charset="-128"/>
                <a:cs typeface="メイリオ" pitchFamily="50" charset="-128"/>
              </a:rPr>
              <a:t>向上</a:t>
            </a:r>
            <a:r>
              <a:rPr lang="ja-JP" altLang="en-US" sz="1200" b="1" u="sng" dirty="0" smtClean="0">
                <a:solidFill>
                  <a:schemeClr val="bg1"/>
                </a:solidFill>
                <a:latin typeface="メイリオ" pitchFamily="50" charset="-128"/>
                <a:ea typeface="メイリオ" pitchFamily="50" charset="-128"/>
                <a:cs typeface="メイリオ" pitchFamily="50" charset="-128"/>
              </a:rPr>
              <a:t>するにつれ、コスト削減効果が大きい。</a:t>
            </a:r>
            <a:endParaRPr lang="en-US" altLang="ja-JP" sz="1200" b="1" u="sng" dirty="0">
              <a:solidFill>
                <a:schemeClr val="bg1"/>
              </a:solidFill>
              <a:latin typeface="メイリオ" pitchFamily="50" charset="-128"/>
              <a:ea typeface="メイリオ" pitchFamily="50" charset="-128"/>
              <a:cs typeface="メイリオ" pitchFamily="50" charset="-128"/>
            </a:endParaRPr>
          </a:p>
        </p:txBody>
      </p:sp>
      <p:sp>
        <p:nvSpPr>
          <p:cNvPr id="17" name="Text Box 24"/>
          <p:cNvSpPr txBox="1">
            <a:spLocks noChangeArrowheads="1"/>
          </p:cNvSpPr>
          <p:nvPr/>
        </p:nvSpPr>
        <p:spPr bwMode="auto">
          <a:xfrm>
            <a:off x="270896" y="3152855"/>
            <a:ext cx="2076070" cy="1107996"/>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defRPr/>
            </a:pPr>
            <a:r>
              <a:rPr lang="en-US" altLang="ja-JP" sz="1100" b="1" i="1" dirty="0" smtClean="0">
                <a:latin typeface="メイリオ" pitchFamily="50" charset="-128"/>
                <a:ea typeface="メイリオ" pitchFamily="50" charset="-128"/>
                <a:cs typeface="メイリオ" pitchFamily="50" charset="-128"/>
              </a:rPr>
              <a:t>2018</a:t>
            </a:r>
            <a:r>
              <a:rPr lang="ja-JP" altLang="en-US" sz="1100" b="1" i="1" dirty="0" smtClean="0">
                <a:latin typeface="メイリオ" pitchFamily="50" charset="-128"/>
                <a:ea typeface="メイリオ" pitchFamily="50" charset="-128"/>
                <a:cs typeface="メイリオ" pitchFamily="50" charset="-128"/>
              </a:rPr>
              <a:t>年 期初</a:t>
            </a:r>
            <a:endParaRPr lang="en-US" altLang="ja-JP" sz="1100" b="1" i="1" dirty="0" smtClean="0">
              <a:latin typeface="メイリオ" pitchFamily="50" charset="-128"/>
              <a:ea typeface="メイリオ" pitchFamily="50" charset="-128"/>
              <a:cs typeface="メイリオ" pitchFamily="50" charset="-128"/>
            </a:endParaRPr>
          </a:p>
          <a:p>
            <a:pPr>
              <a:spcBef>
                <a:spcPct val="50000"/>
              </a:spcBef>
              <a:defRPr/>
            </a:pPr>
            <a:r>
              <a:rPr lang="ja-JP" altLang="en-US" sz="1100" b="1" dirty="0" smtClean="0">
                <a:latin typeface="メイリオ" pitchFamily="50" charset="-128"/>
                <a:ea typeface="メイリオ" pitchFamily="50" charset="-128"/>
                <a:cs typeface="メイリオ" pitchFamily="50" charset="-128"/>
              </a:rPr>
              <a:t>・</a:t>
            </a:r>
            <a:r>
              <a:rPr lang="en-US" altLang="ja-JP" sz="1100" b="1" dirty="0" smtClean="0">
                <a:latin typeface="メイリオ" pitchFamily="50" charset="-128"/>
                <a:ea typeface="メイリオ" pitchFamily="50" charset="-128"/>
                <a:cs typeface="メイリオ" pitchFamily="50" charset="-128"/>
              </a:rPr>
              <a:t>AI-OCR</a:t>
            </a:r>
            <a:r>
              <a:rPr lang="ja-JP" altLang="en-US" sz="1100" b="1" i="1" dirty="0" smtClean="0">
                <a:latin typeface="メイリオ" pitchFamily="50" charset="-128"/>
                <a:ea typeface="メイリオ" pitchFamily="50" charset="-128"/>
                <a:cs typeface="メイリオ" pitchFamily="50" charset="-128"/>
              </a:rPr>
              <a:t>は外部ベンダー製品を</a:t>
            </a:r>
            <a:r>
              <a:rPr lang="en-US" altLang="ja-JP" sz="1100" b="1" i="1" dirty="0" smtClean="0">
                <a:latin typeface="メイリオ" pitchFamily="50" charset="-128"/>
                <a:ea typeface="メイリオ" pitchFamily="50" charset="-128"/>
                <a:cs typeface="メイリオ" pitchFamily="50" charset="-128"/>
              </a:rPr>
              <a:t>BPO</a:t>
            </a:r>
            <a:r>
              <a:rPr lang="ja-JP" altLang="en-US" sz="1100" b="1" i="1" dirty="0" smtClean="0">
                <a:latin typeface="メイリオ" pitchFamily="50" charset="-128"/>
                <a:ea typeface="メイリオ" pitchFamily="50" charset="-128"/>
                <a:cs typeface="メイリオ" pitchFamily="50" charset="-128"/>
              </a:rPr>
              <a:t>サービスへ導入</a:t>
            </a:r>
            <a:endParaRPr lang="en-US" altLang="ja-JP" sz="1100" b="1" i="1" dirty="0" smtClean="0">
              <a:latin typeface="メイリオ" pitchFamily="50" charset="-128"/>
              <a:ea typeface="メイリオ" pitchFamily="50" charset="-128"/>
              <a:cs typeface="メイリオ" pitchFamily="50" charset="-128"/>
            </a:endParaRPr>
          </a:p>
          <a:p>
            <a:pPr>
              <a:spcBef>
                <a:spcPct val="50000"/>
              </a:spcBef>
              <a:defRPr/>
            </a:pPr>
            <a:r>
              <a:rPr lang="ja-JP" altLang="en-US" sz="1100" b="1" i="1" dirty="0" smtClean="0">
                <a:latin typeface="メイリオ" pitchFamily="50" charset="-128"/>
                <a:ea typeface="メイリオ" pitchFamily="50" charset="-128"/>
                <a:cs typeface="メイリオ" pitchFamily="50" charset="-128"/>
              </a:rPr>
              <a:t>・</a:t>
            </a:r>
            <a:r>
              <a:rPr lang="en-US" altLang="ja-JP" sz="1100" b="1" i="1" dirty="0" smtClean="0">
                <a:latin typeface="メイリオ" pitchFamily="50" charset="-128"/>
                <a:ea typeface="メイリオ" pitchFamily="50" charset="-128"/>
                <a:cs typeface="メイリオ" pitchFamily="50" charset="-128"/>
              </a:rPr>
              <a:t>AIB</a:t>
            </a:r>
            <a:r>
              <a:rPr lang="ja-JP" altLang="en-US" sz="1100" b="1" i="1" dirty="0" smtClean="0">
                <a:latin typeface="メイリオ" pitchFamily="50" charset="-128"/>
                <a:ea typeface="メイリオ" pitchFamily="50" charset="-128"/>
                <a:cs typeface="メイリオ" pitchFamily="50" charset="-128"/>
              </a:rPr>
              <a:t>を設立し</a:t>
            </a:r>
            <a:r>
              <a:rPr lang="en-US" altLang="ja-JP" sz="1100" b="1" i="1" dirty="0" smtClean="0">
                <a:latin typeface="メイリオ" pitchFamily="50" charset="-128"/>
                <a:ea typeface="メイリオ" pitchFamily="50" charset="-128"/>
                <a:cs typeface="メイリオ" pitchFamily="50" charset="-128"/>
              </a:rPr>
              <a:t>AI</a:t>
            </a:r>
            <a:r>
              <a:rPr lang="ja-JP" altLang="en-US" sz="1100" b="1" i="1" dirty="0" smtClean="0">
                <a:latin typeface="メイリオ" pitchFamily="50" charset="-128"/>
                <a:ea typeface="メイリオ" pitchFamily="50" charset="-128"/>
                <a:cs typeface="メイリオ" pitchFamily="50" charset="-128"/>
              </a:rPr>
              <a:t>技術教育</a:t>
            </a:r>
            <a:r>
              <a:rPr lang="en-US" altLang="ja-JP" sz="1100" b="1" i="1" dirty="0" smtClean="0">
                <a:latin typeface="メイリオ" pitchFamily="50" charset="-128"/>
                <a:ea typeface="メイリオ" pitchFamily="50" charset="-128"/>
                <a:cs typeface="メイリオ" pitchFamily="50" charset="-128"/>
              </a:rPr>
              <a:t>(</a:t>
            </a:r>
            <a:r>
              <a:rPr lang="ja-JP" altLang="en-US" sz="1100" b="1" i="1" dirty="0" smtClean="0">
                <a:latin typeface="メイリオ" pitchFamily="50" charset="-128"/>
                <a:ea typeface="メイリオ" pitchFamily="50" charset="-128"/>
                <a:cs typeface="メイリオ" pitchFamily="50" charset="-128"/>
              </a:rPr>
              <a:t>育成</a:t>
            </a:r>
            <a:r>
              <a:rPr lang="en-US" altLang="ja-JP" sz="1100" b="1" i="1" dirty="0" smtClean="0">
                <a:latin typeface="メイリオ" pitchFamily="50" charset="-128"/>
                <a:ea typeface="メイリオ" pitchFamily="50" charset="-128"/>
                <a:cs typeface="メイリオ" pitchFamily="50" charset="-128"/>
              </a:rPr>
              <a:t>)</a:t>
            </a:r>
            <a:r>
              <a:rPr lang="ja-JP" altLang="en-US" sz="1100" b="1" i="1" dirty="0" smtClean="0">
                <a:latin typeface="メイリオ" pitchFamily="50" charset="-128"/>
                <a:ea typeface="メイリオ" pitchFamily="50" charset="-128"/>
                <a:cs typeface="メイリオ" pitchFamily="50" charset="-128"/>
              </a:rPr>
              <a:t>・醸造を計画</a:t>
            </a:r>
            <a:endParaRPr lang="en-US" altLang="ja-JP" sz="1100" b="1" i="1" dirty="0" smtClean="0">
              <a:latin typeface="メイリオ" pitchFamily="50" charset="-128"/>
              <a:ea typeface="メイリオ" pitchFamily="50" charset="-128"/>
              <a:cs typeface="メイリオ" pitchFamily="50" charset="-128"/>
            </a:endParaRPr>
          </a:p>
        </p:txBody>
      </p:sp>
      <p:sp>
        <p:nvSpPr>
          <p:cNvPr id="18" name="Text Box 25"/>
          <p:cNvSpPr txBox="1">
            <a:spLocks noChangeArrowheads="1"/>
          </p:cNvSpPr>
          <p:nvPr/>
        </p:nvSpPr>
        <p:spPr bwMode="auto">
          <a:xfrm>
            <a:off x="2406650" y="3442656"/>
            <a:ext cx="1332837" cy="50013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ts val="200"/>
              </a:spcBef>
              <a:defRPr/>
            </a:pPr>
            <a:r>
              <a:rPr lang="en-US" altLang="ja-JP" sz="1200" i="1" dirty="0" smtClean="0">
                <a:latin typeface="メイリオ" pitchFamily="50" charset="-128"/>
                <a:ea typeface="メイリオ" pitchFamily="50" charset="-128"/>
                <a:cs typeface="メイリオ" pitchFamily="50" charset="-128"/>
              </a:rPr>
              <a:t>2018</a:t>
            </a:r>
            <a:r>
              <a:rPr lang="ja-JP" altLang="en-US" sz="1200" i="1" dirty="0" smtClean="0">
                <a:latin typeface="メイリオ" pitchFamily="50" charset="-128"/>
                <a:ea typeface="メイリオ" pitchFamily="50" charset="-128"/>
                <a:cs typeface="メイリオ" pitchFamily="50" charset="-128"/>
              </a:rPr>
              <a:t>年</a:t>
            </a:r>
            <a:r>
              <a:rPr lang="en-US" altLang="ja-JP" sz="1200" i="1" dirty="0" smtClean="0">
                <a:latin typeface="メイリオ" pitchFamily="50" charset="-128"/>
                <a:ea typeface="メイリオ" pitchFamily="50" charset="-128"/>
                <a:cs typeface="メイリオ" pitchFamily="50" charset="-128"/>
              </a:rPr>
              <a:t>5</a:t>
            </a:r>
            <a:r>
              <a:rPr lang="ja-JP" altLang="en-US" sz="1200" i="1" dirty="0" smtClean="0">
                <a:latin typeface="メイリオ" pitchFamily="50" charset="-128"/>
                <a:ea typeface="メイリオ" pitchFamily="50" charset="-128"/>
                <a:cs typeface="メイリオ" pitchFamily="50" charset="-128"/>
              </a:rPr>
              <a:t>月</a:t>
            </a:r>
            <a:endParaRPr lang="en-US" altLang="ja-JP" sz="1200" i="1" dirty="0" smtClean="0">
              <a:latin typeface="メイリオ" pitchFamily="50" charset="-128"/>
              <a:ea typeface="メイリオ" pitchFamily="50" charset="-128"/>
              <a:cs typeface="メイリオ" pitchFamily="50" charset="-128"/>
            </a:endParaRPr>
          </a:p>
          <a:p>
            <a:pPr>
              <a:spcBef>
                <a:spcPts val="200"/>
              </a:spcBef>
              <a:defRPr/>
            </a:pPr>
            <a:r>
              <a:rPr lang="en-US" altLang="ja-JP" sz="1200" i="1" dirty="0" smtClean="0">
                <a:latin typeface="メイリオ" pitchFamily="50" charset="-128"/>
                <a:ea typeface="メイリオ" pitchFamily="50" charset="-128"/>
                <a:cs typeface="メイリオ" pitchFamily="50" charset="-128"/>
              </a:rPr>
              <a:t>SW</a:t>
            </a:r>
            <a:r>
              <a:rPr lang="ja-JP" altLang="en-US" sz="1200" i="1" dirty="0" smtClean="0">
                <a:latin typeface="メイリオ" pitchFamily="50" charset="-128"/>
                <a:ea typeface="メイリオ" pitchFamily="50" charset="-128"/>
                <a:cs typeface="メイリオ" pitchFamily="50" charset="-128"/>
              </a:rPr>
              <a:t>開発部設立</a:t>
            </a:r>
            <a:endParaRPr lang="ja-JP" altLang="en-US" sz="1200" i="1" dirty="0">
              <a:latin typeface="メイリオ" pitchFamily="50" charset="-128"/>
              <a:ea typeface="メイリオ" pitchFamily="50" charset="-128"/>
              <a:cs typeface="メイリオ" pitchFamily="50" charset="-128"/>
            </a:endParaRPr>
          </a:p>
        </p:txBody>
      </p:sp>
      <p:sp>
        <p:nvSpPr>
          <p:cNvPr id="19" name="Text Box 26"/>
          <p:cNvSpPr txBox="1">
            <a:spLocks noChangeArrowheads="1"/>
          </p:cNvSpPr>
          <p:nvPr/>
        </p:nvSpPr>
        <p:spPr bwMode="auto">
          <a:xfrm>
            <a:off x="4268645" y="3013557"/>
            <a:ext cx="1800225" cy="48731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ts val="200"/>
              </a:spcBef>
              <a:defRPr/>
            </a:pPr>
            <a:r>
              <a:rPr lang="en-US" altLang="ja-JP" sz="1200" i="1" dirty="0" smtClean="0">
                <a:latin typeface="メイリオ" pitchFamily="50" charset="-128"/>
                <a:ea typeface="メイリオ" pitchFamily="50" charset="-128"/>
                <a:cs typeface="メイリオ" pitchFamily="50" charset="-128"/>
              </a:rPr>
              <a:t>2018</a:t>
            </a:r>
            <a:r>
              <a:rPr lang="ja-JP" altLang="en-US" sz="1200" i="1" dirty="0" smtClean="0">
                <a:latin typeface="メイリオ" pitchFamily="50" charset="-128"/>
                <a:ea typeface="メイリオ" pitchFamily="50" charset="-128"/>
                <a:cs typeface="メイリオ" pitchFamily="50" charset="-128"/>
              </a:rPr>
              <a:t>年</a:t>
            </a:r>
            <a:r>
              <a:rPr lang="en-US" altLang="ja-JP" sz="1200" i="1" dirty="0" smtClean="0">
                <a:latin typeface="メイリオ" pitchFamily="50" charset="-128"/>
                <a:ea typeface="メイリオ" pitchFamily="50" charset="-128"/>
                <a:cs typeface="メイリオ" pitchFamily="50" charset="-128"/>
              </a:rPr>
              <a:t>7</a:t>
            </a:r>
            <a:r>
              <a:rPr lang="ja-JP" altLang="en-US" sz="1200" i="1" dirty="0" smtClean="0">
                <a:latin typeface="メイリオ" pitchFamily="50" charset="-128"/>
                <a:ea typeface="メイリオ" pitchFamily="50" charset="-128"/>
                <a:cs typeface="メイリオ" pitchFamily="50" charset="-128"/>
              </a:rPr>
              <a:t>月 </a:t>
            </a:r>
            <a:endParaRPr lang="en-US" altLang="ja-JP" sz="1200" i="1" dirty="0" smtClean="0">
              <a:latin typeface="メイリオ" pitchFamily="50" charset="-128"/>
              <a:ea typeface="メイリオ" pitchFamily="50" charset="-128"/>
              <a:cs typeface="メイリオ" pitchFamily="50" charset="-128"/>
            </a:endParaRPr>
          </a:p>
          <a:p>
            <a:pPr>
              <a:spcBef>
                <a:spcPts val="200"/>
              </a:spcBef>
              <a:defRPr/>
            </a:pPr>
            <a:r>
              <a:rPr lang="en-US" altLang="ja-JP" sz="1200" i="1" dirty="0" smtClean="0">
                <a:latin typeface="メイリオ" pitchFamily="50" charset="-128"/>
                <a:ea typeface="メイリオ" pitchFamily="50" charset="-128"/>
                <a:cs typeface="メイリオ" pitchFamily="50" charset="-128"/>
              </a:rPr>
              <a:t>AIB</a:t>
            </a:r>
            <a:r>
              <a:rPr lang="ja-JP" altLang="en-US" sz="1200" i="1" dirty="0" smtClean="0">
                <a:latin typeface="メイリオ" pitchFamily="50" charset="-128"/>
                <a:ea typeface="メイリオ" pitchFamily="50" charset="-128"/>
                <a:cs typeface="メイリオ" pitchFamily="50" charset="-128"/>
              </a:rPr>
              <a:t> 設立</a:t>
            </a:r>
            <a:endParaRPr lang="ja-JP" altLang="en-US" sz="1200" i="1" dirty="0">
              <a:latin typeface="メイリオ" pitchFamily="50" charset="-128"/>
              <a:ea typeface="メイリオ" pitchFamily="50" charset="-128"/>
              <a:cs typeface="メイリオ" pitchFamily="50" charset="-128"/>
            </a:endParaRPr>
          </a:p>
        </p:txBody>
      </p:sp>
      <p:sp>
        <p:nvSpPr>
          <p:cNvPr id="20" name="Text Box 27"/>
          <p:cNvSpPr txBox="1">
            <a:spLocks noChangeArrowheads="1"/>
          </p:cNvSpPr>
          <p:nvPr/>
        </p:nvSpPr>
        <p:spPr bwMode="auto">
          <a:xfrm>
            <a:off x="6169665" y="2564626"/>
            <a:ext cx="1800225" cy="276999"/>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ja-JP" sz="1200" i="1" dirty="0" smtClean="0">
                <a:latin typeface="メイリオ" pitchFamily="50" charset="-128"/>
                <a:ea typeface="メイリオ" pitchFamily="50" charset="-128"/>
                <a:cs typeface="メイリオ" pitchFamily="50" charset="-128"/>
              </a:rPr>
              <a:t>2018</a:t>
            </a:r>
            <a:r>
              <a:rPr lang="ja-JP" altLang="en-US" sz="1200" i="1" dirty="0" smtClean="0">
                <a:latin typeface="メイリオ" pitchFamily="50" charset="-128"/>
                <a:ea typeface="メイリオ" pitchFamily="50" charset="-128"/>
                <a:cs typeface="メイリオ" pitchFamily="50" charset="-128"/>
              </a:rPr>
              <a:t>年</a:t>
            </a:r>
            <a:r>
              <a:rPr lang="en-US" altLang="ja-JP" sz="1200" i="1" dirty="0" smtClean="0">
                <a:latin typeface="メイリオ" pitchFamily="50" charset="-128"/>
                <a:ea typeface="メイリオ" pitchFamily="50" charset="-128"/>
                <a:cs typeface="メイリオ" pitchFamily="50" charset="-128"/>
              </a:rPr>
              <a:t>7</a:t>
            </a:r>
            <a:r>
              <a:rPr lang="ja-JP" altLang="en-US" sz="1200" i="1" dirty="0" smtClean="0">
                <a:latin typeface="メイリオ" pitchFamily="50" charset="-128"/>
                <a:ea typeface="メイリオ" pitchFamily="50" charset="-128"/>
                <a:cs typeface="メイリオ" pitchFamily="50" charset="-128"/>
              </a:rPr>
              <a:t>月 </a:t>
            </a:r>
            <a:r>
              <a:rPr lang="en-US" altLang="ja-JP" sz="1200" i="1" dirty="0" err="1" smtClean="0">
                <a:latin typeface="メイリオ" pitchFamily="50" charset="-128"/>
                <a:ea typeface="メイリオ" pitchFamily="50" charset="-128"/>
                <a:cs typeface="メイリオ" pitchFamily="50" charset="-128"/>
              </a:rPr>
              <a:t>PoC</a:t>
            </a:r>
            <a:r>
              <a:rPr lang="ja-JP" altLang="en-US" sz="1200" i="1" dirty="0" smtClean="0">
                <a:latin typeface="メイリオ" pitchFamily="50" charset="-128"/>
                <a:ea typeface="メイリオ" pitchFamily="50" charset="-128"/>
                <a:cs typeface="メイリオ" pitchFamily="50" charset="-128"/>
              </a:rPr>
              <a:t>開始</a:t>
            </a:r>
            <a:endParaRPr lang="ja-JP" altLang="en-US" sz="1200" i="1" dirty="0">
              <a:latin typeface="メイリオ" pitchFamily="50" charset="-128"/>
              <a:ea typeface="メイリオ" pitchFamily="50" charset="-128"/>
              <a:cs typeface="メイリオ" pitchFamily="50" charset="-128"/>
            </a:endParaRPr>
          </a:p>
        </p:txBody>
      </p:sp>
      <p:sp>
        <p:nvSpPr>
          <p:cNvPr id="21" name="Text Box 28"/>
          <p:cNvSpPr txBox="1">
            <a:spLocks noChangeArrowheads="1"/>
          </p:cNvSpPr>
          <p:nvPr/>
        </p:nvSpPr>
        <p:spPr bwMode="auto">
          <a:xfrm>
            <a:off x="6340614" y="1583623"/>
            <a:ext cx="1800225" cy="276999"/>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ja-JP" sz="1200" i="1" dirty="0">
                <a:latin typeface="メイリオ" pitchFamily="50" charset="-128"/>
                <a:ea typeface="メイリオ" pitchFamily="50" charset="-128"/>
                <a:cs typeface="メイリオ" pitchFamily="50" charset="-128"/>
              </a:rPr>
              <a:t>【</a:t>
            </a:r>
            <a:r>
              <a:rPr lang="ja-JP" altLang="en-US" sz="1200" i="1" dirty="0">
                <a:latin typeface="メイリオ" pitchFamily="50" charset="-128"/>
                <a:ea typeface="メイリオ" pitchFamily="50" charset="-128"/>
                <a:cs typeface="メイリオ" pitchFamily="50" charset="-128"/>
              </a:rPr>
              <a:t>現在</a:t>
            </a:r>
            <a:r>
              <a:rPr lang="en-US" altLang="ja-JP" sz="1200" i="1" dirty="0" smtClean="0">
                <a:latin typeface="メイリオ" pitchFamily="50" charset="-128"/>
                <a:ea typeface="メイリオ" pitchFamily="50" charset="-128"/>
                <a:cs typeface="メイリオ" pitchFamily="50" charset="-128"/>
              </a:rPr>
              <a:t>】2018/Q4</a:t>
            </a:r>
            <a:endParaRPr lang="ja-JP" altLang="en-US" sz="1200" i="1" dirty="0">
              <a:latin typeface="メイリオ" pitchFamily="50" charset="-128"/>
              <a:ea typeface="メイリオ" pitchFamily="50" charset="-128"/>
              <a:cs typeface="メイリオ" pitchFamily="50" charset="-128"/>
            </a:endParaRPr>
          </a:p>
        </p:txBody>
      </p:sp>
      <p:sp>
        <p:nvSpPr>
          <p:cNvPr id="22" name="Text Box 29"/>
          <p:cNvSpPr txBox="1">
            <a:spLocks noChangeArrowheads="1"/>
          </p:cNvSpPr>
          <p:nvPr/>
        </p:nvSpPr>
        <p:spPr bwMode="auto">
          <a:xfrm>
            <a:off x="631825" y="5675612"/>
            <a:ext cx="2343392" cy="68480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buClr>
                <a:schemeClr val="tx2"/>
              </a:buClr>
              <a:buFont typeface="Wingdings" pitchFamily="2" charset="2"/>
              <a:buChar char="n"/>
              <a:defRPr/>
            </a:pPr>
            <a:r>
              <a:rPr lang="ja-JP" altLang="en-US" sz="1100" dirty="0">
                <a:ea typeface="メイリオ" pitchFamily="50" charset="-128"/>
                <a:cs typeface="メイリオ" pitchFamily="50" charset="-128"/>
              </a:rPr>
              <a:t> </a:t>
            </a:r>
            <a:r>
              <a:rPr lang="en-US" altLang="ja-JP" sz="1100" dirty="0" smtClean="0">
                <a:ea typeface="メイリオ" pitchFamily="50" charset="-128"/>
                <a:cs typeface="メイリオ" pitchFamily="50" charset="-128"/>
              </a:rPr>
              <a:t>2018</a:t>
            </a:r>
            <a:r>
              <a:rPr lang="ja-JP" altLang="en-US" sz="1100" dirty="0" smtClean="0">
                <a:ea typeface="メイリオ" pitchFamily="50" charset="-128"/>
                <a:cs typeface="メイリオ" pitchFamily="50" charset="-128"/>
              </a:rPr>
              <a:t>年 </a:t>
            </a:r>
            <a:r>
              <a:rPr lang="en-US" altLang="ja-JP" sz="1100" dirty="0" smtClean="0">
                <a:ea typeface="メイリオ" pitchFamily="50" charset="-128"/>
                <a:cs typeface="メイリオ" pitchFamily="50" charset="-128"/>
              </a:rPr>
              <a:t>Q1---</a:t>
            </a:r>
            <a:r>
              <a:rPr lang="ja-JP" altLang="en-US" sz="1100" dirty="0" smtClean="0">
                <a:ea typeface="メイリオ" pitchFamily="50" charset="-128"/>
                <a:cs typeface="メイリオ" pitchFamily="50" charset="-128"/>
              </a:rPr>
              <a:t> </a:t>
            </a:r>
            <a:r>
              <a:rPr lang="en-US" altLang="ja-JP" sz="1100" dirty="0" smtClean="0">
                <a:ea typeface="メイリオ" pitchFamily="50" charset="-128"/>
                <a:cs typeface="メイリオ" pitchFamily="50" charset="-128"/>
              </a:rPr>
              <a:t>2018</a:t>
            </a:r>
            <a:r>
              <a:rPr lang="ja-JP" altLang="en-US" sz="1100" dirty="0" smtClean="0">
                <a:ea typeface="メイリオ" pitchFamily="50" charset="-128"/>
                <a:cs typeface="メイリオ" pitchFamily="50" charset="-128"/>
              </a:rPr>
              <a:t>年 </a:t>
            </a:r>
            <a:r>
              <a:rPr lang="en-US" altLang="ja-JP" sz="1100" dirty="0" smtClean="0">
                <a:ea typeface="メイリオ" pitchFamily="50" charset="-128"/>
                <a:cs typeface="メイリオ" pitchFamily="50" charset="-128"/>
              </a:rPr>
              <a:t>Q2</a:t>
            </a:r>
          </a:p>
          <a:p>
            <a:pPr>
              <a:spcBef>
                <a:spcPct val="50000"/>
              </a:spcBef>
              <a:buClr>
                <a:schemeClr val="tx2"/>
              </a:buClr>
              <a:defRPr/>
            </a:pPr>
            <a:r>
              <a:rPr lang="ja-JP" altLang="en-US" sz="1100" dirty="0" smtClean="0">
                <a:ea typeface="メイリオ" pitchFamily="50" charset="-128"/>
                <a:cs typeface="メイリオ" pitchFamily="50" charset="-128"/>
              </a:rPr>
              <a:t>どんな</a:t>
            </a:r>
            <a:r>
              <a:rPr lang="en-US" altLang="ja-JP" sz="1100" dirty="0" smtClean="0">
                <a:ea typeface="メイリオ" pitchFamily="50" charset="-128"/>
                <a:cs typeface="メイリオ" pitchFamily="50" charset="-128"/>
              </a:rPr>
              <a:t>AI</a:t>
            </a:r>
            <a:r>
              <a:rPr lang="ja-JP" altLang="en-US" sz="1100" dirty="0" smtClean="0">
                <a:ea typeface="メイリオ" pitchFamily="50" charset="-128"/>
                <a:cs typeface="メイリオ" pitchFamily="50" charset="-128"/>
              </a:rPr>
              <a:t>ソリューションを提供するかの製品戦略</a:t>
            </a:r>
            <a:r>
              <a:rPr lang="ja-JP" altLang="en-US" sz="1100" dirty="0">
                <a:ea typeface="メイリオ" pitchFamily="50" charset="-128"/>
                <a:cs typeface="メイリオ" pitchFamily="50" charset="-128"/>
              </a:rPr>
              <a:t>検討</a:t>
            </a:r>
            <a:r>
              <a:rPr lang="ja-JP" altLang="en-US" sz="1100" dirty="0" smtClean="0">
                <a:ea typeface="メイリオ" pitchFamily="50" charset="-128"/>
                <a:cs typeface="メイリオ" pitchFamily="50" charset="-128"/>
              </a:rPr>
              <a:t>開始</a:t>
            </a:r>
            <a:endParaRPr lang="ja-JP" altLang="en-US" sz="1100" dirty="0">
              <a:ea typeface="メイリオ" pitchFamily="50" charset="-128"/>
              <a:cs typeface="メイリオ" pitchFamily="50" charset="-128"/>
            </a:endParaRPr>
          </a:p>
        </p:txBody>
      </p:sp>
      <p:sp>
        <p:nvSpPr>
          <p:cNvPr id="33" name="Text Box 38"/>
          <p:cNvSpPr txBox="1">
            <a:spLocks noChangeArrowheads="1"/>
          </p:cNvSpPr>
          <p:nvPr/>
        </p:nvSpPr>
        <p:spPr bwMode="auto">
          <a:xfrm>
            <a:off x="7201517" y="5418164"/>
            <a:ext cx="2522512"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spcBef>
                <a:spcPct val="50000"/>
              </a:spcBef>
              <a:defRPr/>
            </a:pPr>
            <a:r>
              <a:rPr lang="en-US" altLang="ja-JP" sz="1400" dirty="0" smtClean="0">
                <a:latin typeface="Arial" charset="0"/>
                <a:ea typeface="メイリオ" pitchFamily="50" charset="-128"/>
                <a:cs typeface="メイリオ" pitchFamily="50" charset="-128"/>
              </a:rPr>
              <a:t>【</a:t>
            </a:r>
            <a:r>
              <a:rPr lang="ja-JP" altLang="en-US" sz="1400" dirty="0" smtClean="0">
                <a:latin typeface="Arial" charset="0"/>
                <a:ea typeface="メイリオ" pitchFamily="50" charset="-128"/>
                <a:cs typeface="メイリオ" pitchFamily="50" charset="-128"/>
              </a:rPr>
              <a:t>共同研究開発の検討段階</a:t>
            </a:r>
            <a:r>
              <a:rPr lang="en-US" altLang="ja-JP" sz="1400" dirty="0" smtClean="0">
                <a:latin typeface="Arial" charset="0"/>
                <a:ea typeface="メイリオ" pitchFamily="50" charset="-128"/>
                <a:cs typeface="メイリオ" pitchFamily="50" charset="-128"/>
              </a:rPr>
              <a:t>】</a:t>
            </a:r>
            <a:endParaRPr lang="en-US" altLang="ja-JP" sz="1400" dirty="0">
              <a:latin typeface="Arial" charset="0"/>
              <a:ea typeface="メイリオ" pitchFamily="50" charset="-128"/>
              <a:cs typeface="メイリオ" pitchFamily="50" charset="-128"/>
            </a:endParaRPr>
          </a:p>
        </p:txBody>
      </p:sp>
      <p:sp>
        <p:nvSpPr>
          <p:cNvPr id="35" name="Text Box 35"/>
          <p:cNvSpPr txBox="1">
            <a:spLocks noChangeArrowheads="1"/>
          </p:cNvSpPr>
          <p:nvPr/>
        </p:nvSpPr>
        <p:spPr bwMode="auto">
          <a:xfrm>
            <a:off x="274070" y="2299029"/>
            <a:ext cx="5364587" cy="33855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defRPr/>
            </a:pPr>
            <a:r>
              <a:rPr lang="en-US" altLang="ja-JP" sz="1600" dirty="0" smtClean="0">
                <a:latin typeface="メイリオ" pitchFamily="50" charset="-128"/>
                <a:ea typeface="メイリオ" pitchFamily="50" charset="-128"/>
                <a:cs typeface="メイリオ" pitchFamily="50" charset="-128"/>
              </a:rPr>
              <a:t>【AI-OCR</a:t>
            </a:r>
            <a:r>
              <a:rPr lang="ja-JP" altLang="en-US" sz="1600" dirty="0" smtClean="0">
                <a:latin typeface="メイリオ" pitchFamily="50" charset="-128"/>
                <a:ea typeface="メイリオ" pitchFamily="50" charset="-128"/>
                <a:cs typeface="メイリオ" pitchFamily="50" charset="-128"/>
              </a:rPr>
              <a:t> </a:t>
            </a:r>
            <a:r>
              <a:rPr lang="en-US" altLang="ja-JP" sz="1600" dirty="0" err="1" smtClean="0">
                <a:latin typeface="メイリオ" pitchFamily="50" charset="-128"/>
                <a:ea typeface="メイリオ" pitchFamily="50" charset="-128"/>
                <a:cs typeface="メイリオ" pitchFamily="50" charset="-128"/>
              </a:rPr>
              <a:t>PoC</a:t>
            </a:r>
            <a:r>
              <a:rPr lang="ja-JP" altLang="en-US" sz="1600" dirty="0" smtClean="0">
                <a:latin typeface="メイリオ" pitchFamily="50" charset="-128"/>
                <a:ea typeface="メイリオ" pitchFamily="50" charset="-128"/>
                <a:cs typeface="メイリオ" pitchFamily="50" charset="-128"/>
              </a:rPr>
              <a:t> 経緯と今期</a:t>
            </a:r>
            <a:r>
              <a:rPr lang="en-US" altLang="ja-JP" sz="1600" dirty="0" smtClean="0">
                <a:latin typeface="メイリオ" pitchFamily="50" charset="-128"/>
                <a:ea typeface="メイリオ" pitchFamily="50" charset="-128"/>
                <a:cs typeface="メイリオ" pitchFamily="50" charset="-128"/>
              </a:rPr>
              <a:t>(2018</a:t>
            </a:r>
            <a:r>
              <a:rPr lang="ja-JP" altLang="en-US" sz="1600" dirty="0" smtClean="0">
                <a:latin typeface="メイリオ" pitchFamily="50" charset="-128"/>
                <a:ea typeface="メイリオ" pitchFamily="50" charset="-128"/>
                <a:cs typeface="メイリオ" pitchFamily="50" charset="-128"/>
              </a:rPr>
              <a:t>年度</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の推移</a:t>
            </a:r>
            <a:r>
              <a:rPr lang="en-US" altLang="ja-JP" sz="1600" dirty="0" smtClean="0">
                <a:latin typeface="メイリオ" pitchFamily="50" charset="-128"/>
                <a:ea typeface="メイリオ" pitchFamily="50" charset="-128"/>
                <a:cs typeface="メイリオ" pitchFamily="50" charset="-128"/>
              </a:rPr>
              <a:t>】</a:t>
            </a:r>
            <a:endParaRPr lang="ja-JP" altLang="en-US" sz="1600" dirty="0">
              <a:latin typeface="メイリオ" pitchFamily="50" charset="-128"/>
              <a:ea typeface="メイリオ" pitchFamily="50" charset="-128"/>
              <a:cs typeface="メイリオ" pitchFamily="50" charset="-128"/>
            </a:endParaRPr>
          </a:p>
        </p:txBody>
      </p:sp>
      <p:sp>
        <p:nvSpPr>
          <p:cNvPr id="38" name="山形 37"/>
          <p:cNvSpPr/>
          <p:nvPr/>
        </p:nvSpPr>
        <p:spPr>
          <a:xfrm>
            <a:off x="533092" y="1018654"/>
            <a:ext cx="1836000" cy="468000"/>
          </a:xfrm>
          <a:prstGeom prst="chevron">
            <a:avLst/>
          </a:prstGeom>
          <a:gradFill>
            <a:gsLst>
              <a:gs pos="12000">
                <a:schemeClr val="accent1">
                  <a:tint val="100000"/>
                  <a:shade val="100000"/>
                  <a:satMod val="130000"/>
                </a:schemeClr>
              </a:gs>
              <a:gs pos="40000">
                <a:schemeClr val="tx2">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9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2018</a:t>
            </a:r>
            <a:r>
              <a:rPr kumimoji="1" lang="ja-JP" altLang="en-US" sz="9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年 </a:t>
            </a:r>
            <a:r>
              <a:rPr kumimoji="1" lang="en-US" altLang="ja-JP" sz="900" b="1" i="1" dirty="0" smtClean="0">
                <a:solidFill>
                  <a:srgbClr val="FF0000"/>
                </a:solidFill>
                <a:effectLst>
                  <a:outerShdw blurRad="38100" dist="38100" dir="2700000" algn="tl">
                    <a:srgbClr val="000000">
                      <a:alpha val="43137"/>
                    </a:srgbClr>
                  </a:outerShdw>
                </a:effectLst>
                <a:latin typeface="メイリオ" pitchFamily="50" charset="-128"/>
                <a:ea typeface="メイリオ" pitchFamily="50" charset="-128"/>
              </a:rPr>
              <a:t>Q1</a:t>
            </a:r>
            <a:endParaRPr kumimoji="1" lang="ja-JP" altLang="en-US" sz="900" b="1" i="1" dirty="0">
              <a:solidFill>
                <a:srgbClr val="FF0000"/>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39" name="山形 38"/>
          <p:cNvSpPr/>
          <p:nvPr/>
        </p:nvSpPr>
        <p:spPr>
          <a:xfrm>
            <a:off x="2186754" y="1020926"/>
            <a:ext cx="2340000" cy="468000"/>
          </a:xfrm>
          <a:prstGeom prst="chevron">
            <a:avLst/>
          </a:prstGeom>
          <a:gradFill>
            <a:gsLst>
              <a:gs pos="33000">
                <a:schemeClr val="accent1">
                  <a:tint val="100000"/>
                  <a:shade val="100000"/>
                  <a:satMod val="130000"/>
                </a:schemeClr>
              </a:gs>
              <a:gs pos="67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5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2018</a:t>
            </a:r>
            <a:r>
              <a:rPr kumimoji="1" lang="ja-JP" altLang="en-US" sz="16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年 </a:t>
            </a:r>
            <a:r>
              <a:rPr kumimoji="1" lang="en-US" altLang="ja-JP" sz="1600" b="1" i="1" dirty="0" smtClean="0">
                <a:solidFill>
                  <a:srgbClr val="FF0000"/>
                </a:solidFill>
                <a:effectLst>
                  <a:outerShdw blurRad="38100" dist="38100" dir="2700000" algn="tl">
                    <a:srgbClr val="000000">
                      <a:alpha val="43137"/>
                    </a:srgbClr>
                  </a:outerShdw>
                </a:effectLst>
                <a:latin typeface="メイリオ" pitchFamily="50" charset="-128"/>
                <a:ea typeface="メイリオ" pitchFamily="50" charset="-128"/>
              </a:rPr>
              <a:t>Q2</a:t>
            </a:r>
            <a:endParaRPr kumimoji="1" lang="ja-JP" altLang="en-US" sz="1600" b="1" i="1" dirty="0">
              <a:solidFill>
                <a:srgbClr val="FF0000"/>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40" name="山形 39"/>
          <p:cNvSpPr/>
          <p:nvPr/>
        </p:nvSpPr>
        <p:spPr>
          <a:xfrm>
            <a:off x="4345375" y="1023198"/>
            <a:ext cx="2592000" cy="468000"/>
          </a:xfrm>
          <a:prstGeom prst="chevron">
            <a:avLst/>
          </a:prstGeom>
          <a:gradFill>
            <a:gsLst>
              <a:gs pos="20000">
                <a:schemeClr val="tx2"/>
              </a:gs>
              <a:gs pos="73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1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2018</a:t>
            </a:r>
            <a:r>
              <a:rPr kumimoji="1" lang="ja-JP" altLang="en-US" sz="22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年 </a:t>
            </a:r>
            <a:r>
              <a:rPr kumimoji="1" lang="en-US" altLang="ja-JP" sz="2200" b="1" i="1" dirty="0" smtClean="0">
                <a:solidFill>
                  <a:srgbClr val="FF0000"/>
                </a:solidFill>
                <a:effectLst>
                  <a:outerShdw blurRad="38100" dist="38100" dir="2700000" algn="tl">
                    <a:srgbClr val="000000">
                      <a:alpha val="43137"/>
                    </a:srgbClr>
                  </a:outerShdw>
                </a:effectLst>
                <a:latin typeface="メイリオ" pitchFamily="50" charset="-128"/>
                <a:ea typeface="メイリオ" pitchFamily="50" charset="-128"/>
              </a:rPr>
              <a:t>Q3</a:t>
            </a:r>
            <a:endParaRPr kumimoji="1" lang="ja-JP" altLang="en-US" sz="2200" b="1" i="1" dirty="0">
              <a:solidFill>
                <a:srgbClr val="FF0000"/>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41" name="Text Box 29"/>
          <p:cNvSpPr txBox="1">
            <a:spLocks noChangeArrowheads="1"/>
          </p:cNvSpPr>
          <p:nvPr/>
        </p:nvSpPr>
        <p:spPr bwMode="auto">
          <a:xfrm>
            <a:off x="4339479" y="5671060"/>
            <a:ext cx="2213733" cy="702756"/>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ts val="600"/>
              </a:spcBef>
              <a:buClr>
                <a:schemeClr val="tx2"/>
              </a:buClr>
              <a:buFont typeface="Wingdings" pitchFamily="2" charset="2"/>
              <a:buChar char="n"/>
              <a:defRPr/>
            </a:pPr>
            <a:r>
              <a:rPr lang="ja-JP" altLang="en-US" sz="1100" dirty="0">
                <a:ea typeface="メイリオ" pitchFamily="50" charset="-128"/>
                <a:cs typeface="メイリオ" pitchFamily="50" charset="-128"/>
              </a:rPr>
              <a:t> </a:t>
            </a:r>
            <a:r>
              <a:rPr lang="en-US" altLang="ja-JP" sz="1100" dirty="0" smtClean="0">
                <a:ea typeface="メイリオ" pitchFamily="50" charset="-128"/>
                <a:cs typeface="メイリオ" pitchFamily="50" charset="-128"/>
              </a:rPr>
              <a:t>2018</a:t>
            </a:r>
            <a:r>
              <a:rPr lang="ja-JP" altLang="en-US" sz="1100" dirty="0" smtClean="0">
                <a:ea typeface="メイリオ" pitchFamily="50" charset="-128"/>
                <a:cs typeface="メイリオ" pitchFamily="50" charset="-128"/>
              </a:rPr>
              <a:t>年 </a:t>
            </a:r>
            <a:r>
              <a:rPr lang="en-US" altLang="ja-JP" sz="1100" dirty="0" smtClean="0">
                <a:ea typeface="メイリオ" pitchFamily="50" charset="-128"/>
                <a:cs typeface="メイリオ" pitchFamily="50" charset="-128"/>
              </a:rPr>
              <a:t>Q3</a:t>
            </a:r>
          </a:p>
          <a:p>
            <a:pPr>
              <a:spcBef>
                <a:spcPts val="400"/>
              </a:spcBef>
              <a:buClr>
                <a:schemeClr val="tx2"/>
              </a:buClr>
              <a:defRPr/>
            </a:pPr>
            <a:r>
              <a:rPr lang="en-US" altLang="ja-JP" sz="1100" dirty="0">
                <a:ea typeface="メイリオ" pitchFamily="50" charset="-128"/>
                <a:cs typeface="メイリオ" pitchFamily="50" charset="-128"/>
              </a:rPr>
              <a:t>-</a:t>
            </a:r>
            <a:r>
              <a:rPr lang="en-US" altLang="ja-JP" sz="1100" dirty="0" smtClean="0">
                <a:ea typeface="メイリオ" pitchFamily="50" charset="-128"/>
                <a:cs typeface="メイリオ" pitchFamily="50" charset="-128"/>
              </a:rPr>
              <a:t>AIB</a:t>
            </a:r>
            <a:r>
              <a:rPr lang="ja-JP" altLang="en-US" sz="1100" dirty="0" smtClean="0">
                <a:ea typeface="メイリオ" pitchFamily="50" charset="-128"/>
                <a:cs typeface="メイリオ" pitchFamily="50" charset="-128"/>
              </a:rPr>
              <a:t>設立、製品戦略の合意</a:t>
            </a:r>
            <a:endParaRPr lang="en-US" altLang="ja-JP" sz="1100" dirty="0">
              <a:ea typeface="メイリオ" pitchFamily="50" charset="-128"/>
              <a:cs typeface="メイリオ" pitchFamily="50" charset="-128"/>
            </a:endParaRPr>
          </a:p>
          <a:p>
            <a:pPr>
              <a:spcBef>
                <a:spcPts val="400"/>
              </a:spcBef>
              <a:buClr>
                <a:schemeClr val="tx2"/>
              </a:buClr>
              <a:defRPr/>
            </a:pPr>
            <a:r>
              <a:rPr lang="en-US" altLang="ja-JP" sz="1100" dirty="0" smtClean="0">
                <a:ea typeface="メイリオ" pitchFamily="50" charset="-128"/>
                <a:cs typeface="メイリオ" pitchFamily="50" charset="-128"/>
              </a:rPr>
              <a:t>-SMTB</a:t>
            </a:r>
            <a:r>
              <a:rPr lang="ja-JP" altLang="en-US" sz="1100" dirty="0" smtClean="0">
                <a:ea typeface="メイリオ" pitchFamily="50" charset="-128"/>
                <a:cs typeface="メイリオ" pitchFamily="50" charset="-128"/>
              </a:rPr>
              <a:t>帳票で</a:t>
            </a:r>
            <a:r>
              <a:rPr lang="en-US" altLang="ja-JP" sz="1100" dirty="0" err="1" smtClean="0">
                <a:ea typeface="メイリオ" pitchFamily="50" charset="-128"/>
                <a:cs typeface="メイリオ" pitchFamily="50" charset="-128"/>
              </a:rPr>
              <a:t>PoC</a:t>
            </a:r>
            <a:r>
              <a:rPr lang="ja-JP" altLang="en-US" sz="1100" dirty="0" smtClean="0">
                <a:ea typeface="メイリオ" pitchFamily="50" charset="-128"/>
                <a:cs typeface="メイリオ" pitchFamily="50" charset="-128"/>
              </a:rPr>
              <a:t>開始</a:t>
            </a:r>
            <a:endParaRPr lang="en-US" altLang="ja-JP" sz="1100" dirty="0">
              <a:ea typeface="メイリオ" pitchFamily="50" charset="-128"/>
              <a:cs typeface="メイリオ" pitchFamily="50" charset="-128"/>
            </a:endParaRPr>
          </a:p>
        </p:txBody>
      </p:sp>
      <p:sp>
        <p:nvSpPr>
          <p:cNvPr id="42" name="Text Box 29"/>
          <p:cNvSpPr txBox="1">
            <a:spLocks noChangeArrowheads="1"/>
          </p:cNvSpPr>
          <p:nvPr/>
        </p:nvSpPr>
        <p:spPr bwMode="auto">
          <a:xfrm>
            <a:off x="7337447" y="5673332"/>
            <a:ext cx="2213733" cy="702756"/>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ts val="600"/>
              </a:spcBef>
              <a:buClr>
                <a:schemeClr val="tx2"/>
              </a:buClr>
              <a:buFont typeface="Wingdings" pitchFamily="2" charset="2"/>
              <a:buChar char="n"/>
              <a:defRPr/>
            </a:pPr>
            <a:r>
              <a:rPr lang="ja-JP" altLang="en-US" sz="1100" dirty="0">
                <a:ea typeface="メイリオ" pitchFamily="50" charset="-128"/>
                <a:cs typeface="メイリオ" pitchFamily="50" charset="-128"/>
              </a:rPr>
              <a:t> </a:t>
            </a:r>
            <a:r>
              <a:rPr lang="en-US" altLang="ja-JP" sz="1100" dirty="0" smtClean="0">
                <a:ea typeface="メイリオ" pitchFamily="50" charset="-128"/>
                <a:cs typeface="メイリオ" pitchFamily="50" charset="-128"/>
              </a:rPr>
              <a:t>2018</a:t>
            </a:r>
            <a:r>
              <a:rPr lang="ja-JP" altLang="en-US" sz="1100" dirty="0" smtClean="0">
                <a:ea typeface="メイリオ" pitchFamily="50" charset="-128"/>
                <a:cs typeface="メイリオ" pitchFamily="50" charset="-128"/>
              </a:rPr>
              <a:t>年 </a:t>
            </a:r>
            <a:r>
              <a:rPr lang="en-US" altLang="ja-JP" sz="1100" dirty="0" smtClean="0">
                <a:ea typeface="メイリオ" pitchFamily="50" charset="-128"/>
                <a:cs typeface="メイリオ" pitchFamily="50" charset="-128"/>
              </a:rPr>
              <a:t>Q4</a:t>
            </a:r>
          </a:p>
          <a:p>
            <a:pPr>
              <a:spcBef>
                <a:spcPts val="400"/>
              </a:spcBef>
              <a:buClr>
                <a:schemeClr val="tx2"/>
              </a:buClr>
              <a:defRPr/>
            </a:pPr>
            <a:r>
              <a:rPr lang="en-US" altLang="ja-JP" sz="1100" dirty="0" smtClean="0">
                <a:ea typeface="メイリオ" pitchFamily="50" charset="-128"/>
                <a:cs typeface="メイリオ" pitchFamily="50" charset="-128"/>
              </a:rPr>
              <a:t>-</a:t>
            </a:r>
            <a:r>
              <a:rPr lang="en-US" altLang="ja-JP" sz="1100" dirty="0" err="1" smtClean="0">
                <a:ea typeface="メイリオ" pitchFamily="50" charset="-128"/>
                <a:cs typeface="メイリオ" pitchFamily="50" charset="-128"/>
              </a:rPr>
              <a:t>PoC</a:t>
            </a:r>
            <a:r>
              <a:rPr lang="ja-JP" altLang="en-US" sz="1100" dirty="0" smtClean="0">
                <a:ea typeface="メイリオ" pitchFamily="50" charset="-128"/>
                <a:cs typeface="メイリオ" pitchFamily="50" charset="-128"/>
              </a:rPr>
              <a:t>の域を超え、事業投入</a:t>
            </a:r>
            <a:endParaRPr lang="en-US" altLang="ja-JP" sz="1100" dirty="0" smtClean="0">
              <a:ea typeface="メイリオ" pitchFamily="50" charset="-128"/>
              <a:cs typeface="メイリオ" pitchFamily="50" charset="-128"/>
            </a:endParaRPr>
          </a:p>
          <a:p>
            <a:pPr>
              <a:spcBef>
                <a:spcPts val="400"/>
              </a:spcBef>
              <a:buClr>
                <a:schemeClr val="tx2"/>
              </a:buClr>
              <a:defRPr/>
            </a:pPr>
            <a:r>
              <a:rPr lang="ja-JP" altLang="en-US" sz="1100" dirty="0" smtClean="0">
                <a:ea typeface="メイリオ" pitchFamily="50" charset="-128"/>
                <a:cs typeface="メイリオ" pitchFamily="50" charset="-128"/>
              </a:rPr>
              <a:t>（製品化）を検討すべき段階</a:t>
            </a:r>
            <a:endParaRPr lang="en-US" altLang="ja-JP" sz="1100" dirty="0">
              <a:ea typeface="メイリオ" pitchFamily="50" charset="-128"/>
              <a:cs typeface="メイリオ" pitchFamily="50" charset="-128"/>
            </a:endParaRPr>
          </a:p>
        </p:txBody>
      </p:sp>
      <p:sp>
        <p:nvSpPr>
          <p:cNvPr id="3" name="角丸四角形吹き出し 2"/>
          <p:cNvSpPr/>
          <p:nvPr/>
        </p:nvSpPr>
        <p:spPr>
          <a:xfrm>
            <a:off x="6525944" y="4254707"/>
            <a:ext cx="2820988" cy="999694"/>
          </a:xfrm>
          <a:prstGeom prst="wedgeRoundRectCallout">
            <a:avLst>
              <a:gd name="adj1" fmla="val -35603"/>
              <a:gd name="adj2" fmla="val -104310"/>
              <a:gd name="adj3" fmla="val 16667"/>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t"/>
          <a:lstStyle/>
          <a:p>
            <a:r>
              <a:rPr lang="ja-JP" altLang="en-US" sz="1100" b="1" dirty="0" smtClean="0">
                <a:solidFill>
                  <a:schemeClr val="tx2"/>
                </a:solidFill>
                <a:effectLst>
                  <a:outerShdw blurRad="38100" dist="38100" dir="2700000" algn="tl">
                    <a:srgbClr val="000000">
                      <a:alpha val="43137"/>
                    </a:srgbClr>
                  </a:outerShdw>
                </a:effectLst>
              </a:rPr>
              <a:t>まだ</a:t>
            </a:r>
            <a:r>
              <a:rPr lang="ja-JP" altLang="en-US" sz="1100" b="1" dirty="0">
                <a:solidFill>
                  <a:schemeClr val="tx2"/>
                </a:solidFill>
                <a:effectLst>
                  <a:outerShdw blurRad="38100" dist="38100" dir="2700000" algn="tl">
                    <a:srgbClr val="000000">
                      <a:alpha val="43137"/>
                    </a:srgbClr>
                  </a:outerShdw>
                </a:effectLst>
              </a:rPr>
              <a:t>数か月の研究開発ではあるが、</a:t>
            </a:r>
            <a:endParaRPr lang="en-US" altLang="ja-JP" sz="1100" b="1" dirty="0">
              <a:solidFill>
                <a:schemeClr val="tx2"/>
              </a:solidFill>
              <a:effectLst>
                <a:outerShdw blurRad="38100" dist="38100" dir="2700000" algn="tl">
                  <a:srgbClr val="000000">
                    <a:alpha val="43137"/>
                  </a:srgbClr>
                </a:outerShdw>
              </a:effectLst>
            </a:endParaRPr>
          </a:p>
          <a:p>
            <a:r>
              <a:rPr lang="ja-JP" altLang="en-US" sz="1100" b="1" dirty="0">
                <a:solidFill>
                  <a:schemeClr val="tx2"/>
                </a:solidFill>
                <a:effectLst>
                  <a:outerShdw blurRad="38100" dist="38100" dir="2700000" algn="tl">
                    <a:srgbClr val="000000">
                      <a:alpha val="43137"/>
                    </a:srgbClr>
                  </a:outerShdw>
                </a:effectLst>
              </a:rPr>
              <a:t>メンバーの経験・知識およびモチベーション</a:t>
            </a:r>
            <a:r>
              <a:rPr lang="ja-JP" altLang="en-US" sz="1100" b="1" dirty="0" smtClean="0">
                <a:solidFill>
                  <a:schemeClr val="tx2"/>
                </a:solidFill>
                <a:effectLst>
                  <a:outerShdw blurRad="38100" dist="38100" dir="2700000" algn="tl">
                    <a:srgbClr val="000000">
                      <a:alpha val="43137"/>
                    </a:srgbClr>
                  </a:outerShdw>
                </a:effectLst>
              </a:rPr>
              <a:t>の高さが強力な開発</a:t>
            </a:r>
            <a:r>
              <a:rPr lang="ja-JP" altLang="en-US" sz="1100" b="1" dirty="0">
                <a:solidFill>
                  <a:schemeClr val="tx2"/>
                </a:solidFill>
                <a:effectLst>
                  <a:outerShdw blurRad="38100" dist="38100" dir="2700000" algn="tl">
                    <a:srgbClr val="000000">
                      <a:alpha val="43137"/>
                    </a:srgbClr>
                  </a:outerShdw>
                </a:effectLst>
              </a:rPr>
              <a:t>推進力となり、</a:t>
            </a:r>
            <a:r>
              <a:rPr lang="en-US" altLang="ja-JP" sz="1100" b="1" dirty="0" err="1">
                <a:solidFill>
                  <a:schemeClr val="tx2"/>
                </a:solidFill>
                <a:effectLst>
                  <a:outerShdw blurRad="38100" dist="38100" dir="2700000" algn="tl">
                    <a:srgbClr val="000000">
                      <a:alpha val="43137"/>
                    </a:srgbClr>
                  </a:outerShdw>
                </a:effectLst>
              </a:rPr>
              <a:t>PoC</a:t>
            </a:r>
            <a:r>
              <a:rPr lang="ja-JP" altLang="en-US" sz="1100" b="1" dirty="0">
                <a:solidFill>
                  <a:schemeClr val="tx2"/>
                </a:solidFill>
                <a:effectLst>
                  <a:outerShdw blurRad="38100" dist="38100" dir="2700000" algn="tl">
                    <a:srgbClr val="000000">
                      <a:alpha val="43137"/>
                    </a:srgbClr>
                  </a:outerShdw>
                </a:effectLst>
              </a:rPr>
              <a:t>の域を超え</a:t>
            </a:r>
            <a:r>
              <a:rPr lang="ja-JP" altLang="en-US" sz="1100" b="1" dirty="0" smtClean="0">
                <a:solidFill>
                  <a:schemeClr val="tx2"/>
                </a:solidFill>
                <a:effectLst>
                  <a:outerShdw blurRad="38100" dist="38100" dir="2700000" algn="tl">
                    <a:srgbClr val="000000">
                      <a:alpha val="43137"/>
                    </a:srgbClr>
                  </a:outerShdw>
                </a:effectLst>
              </a:rPr>
              <a:t>、事業</a:t>
            </a:r>
            <a:r>
              <a:rPr lang="ja-JP" altLang="en-US" sz="1100" b="1" dirty="0">
                <a:solidFill>
                  <a:schemeClr val="tx2"/>
                </a:solidFill>
                <a:effectLst>
                  <a:outerShdw blurRad="38100" dist="38100" dir="2700000" algn="tl">
                    <a:srgbClr val="000000">
                      <a:alpha val="43137"/>
                    </a:srgbClr>
                  </a:outerShdw>
                </a:effectLst>
              </a:rPr>
              <a:t>投入できる可能性が高く</a:t>
            </a:r>
            <a:r>
              <a:rPr lang="ja-JP" altLang="en-US" sz="1100" b="1" dirty="0" smtClean="0">
                <a:solidFill>
                  <a:schemeClr val="tx2"/>
                </a:solidFill>
                <a:effectLst>
                  <a:outerShdw blurRad="38100" dist="38100" dir="2700000" algn="tl">
                    <a:srgbClr val="000000">
                      <a:alpha val="43137"/>
                    </a:srgbClr>
                  </a:outerShdw>
                </a:effectLst>
              </a:rPr>
              <a:t>なってきている。</a:t>
            </a:r>
            <a:endParaRPr kumimoji="1" lang="ja-JP" altLang="en-US" sz="1100" b="1" dirty="0">
              <a:solidFill>
                <a:schemeClr val="tx2"/>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24" name="山形 23"/>
          <p:cNvSpPr/>
          <p:nvPr/>
        </p:nvSpPr>
        <p:spPr>
          <a:xfrm>
            <a:off x="6753225" y="1018654"/>
            <a:ext cx="2916000" cy="468000"/>
          </a:xfrm>
          <a:prstGeom prst="chevron">
            <a:avLst/>
          </a:prstGeom>
          <a:gradFill>
            <a:gsLst>
              <a:gs pos="53000">
                <a:schemeClr val="tx2"/>
              </a:gs>
              <a:gs pos="89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en-US" altLang="ja-JP" sz="2800" b="1" i="1"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rPr>
              <a:t>2018</a:t>
            </a:r>
            <a:r>
              <a:rPr kumimoji="1" lang="ja-JP" altLang="en-US" sz="2800" b="1" i="1"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rPr>
              <a:t>年</a:t>
            </a:r>
            <a:r>
              <a:rPr kumimoji="1" lang="ja-JP" altLang="en-US" sz="2800" b="1" i="1" dirty="0" smtClean="0">
                <a:solidFill>
                  <a:schemeClr val="tx2">
                    <a:lumMod val="75000"/>
                  </a:schemeClr>
                </a:solidFill>
                <a:effectLst>
                  <a:outerShdw blurRad="38100" dist="38100" dir="2700000" algn="tl">
                    <a:srgbClr val="000000">
                      <a:alpha val="43137"/>
                    </a:srgbClr>
                  </a:outerShdw>
                </a:effectLst>
                <a:latin typeface="メイリオ" pitchFamily="50" charset="-128"/>
                <a:ea typeface="メイリオ" pitchFamily="50" charset="-128"/>
              </a:rPr>
              <a:t> </a:t>
            </a:r>
            <a:r>
              <a:rPr kumimoji="1" lang="en-US" altLang="ja-JP" sz="2800" b="1" i="1" dirty="0" smtClean="0">
                <a:solidFill>
                  <a:srgbClr val="FF0000"/>
                </a:solidFill>
                <a:effectLst>
                  <a:outerShdw blurRad="38100" dist="38100" dir="2700000" algn="tl">
                    <a:srgbClr val="000000">
                      <a:alpha val="43137"/>
                    </a:srgbClr>
                  </a:outerShdw>
                </a:effectLst>
                <a:latin typeface="メイリオ" pitchFamily="50" charset="-128"/>
                <a:ea typeface="メイリオ" pitchFamily="50" charset="-128"/>
              </a:rPr>
              <a:t>Q4</a:t>
            </a:r>
            <a:endParaRPr kumimoji="1" lang="ja-JP" altLang="en-US" sz="2800" b="1" i="1" dirty="0">
              <a:solidFill>
                <a:srgbClr val="FF0000"/>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25" name="角丸四角形吹き出し 24"/>
          <p:cNvSpPr/>
          <p:nvPr/>
        </p:nvSpPr>
        <p:spPr>
          <a:xfrm>
            <a:off x="7933946" y="3547289"/>
            <a:ext cx="1869532" cy="595947"/>
          </a:xfrm>
          <a:prstGeom prst="wedgeRoundRectCallout">
            <a:avLst>
              <a:gd name="adj1" fmla="val -24601"/>
              <a:gd name="adj2" fmla="val -122895"/>
              <a:gd name="adj3" fmla="val 16667"/>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ja-JP" sz="1100" b="1" dirty="0" smtClean="0">
                <a:solidFill>
                  <a:schemeClr val="tx2"/>
                </a:solidFill>
                <a:effectLst>
                  <a:outerShdw blurRad="38100" dist="38100" dir="2700000" algn="tl">
                    <a:srgbClr val="000000">
                      <a:alpha val="43137"/>
                    </a:srgbClr>
                  </a:outerShdw>
                </a:effectLst>
                <a:latin typeface="メイリオ" pitchFamily="50" charset="-128"/>
                <a:ea typeface="メイリオ" pitchFamily="50" charset="-128"/>
              </a:rPr>
              <a:t>AI-COR</a:t>
            </a:r>
            <a:r>
              <a:rPr kumimoji="1" lang="ja-JP" altLang="en-US" sz="1100" b="1" dirty="0" smtClean="0">
                <a:solidFill>
                  <a:schemeClr val="tx2"/>
                </a:solidFill>
                <a:effectLst>
                  <a:outerShdw blurRad="38100" dist="38100" dir="2700000" algn="tl">
                    <a:srgbClr val="000000">
                      <a:alpha val="43137"/>
                    </a:srgbClr>
                  </a:outerShdw>
                </a:effectLst>
                <a:latin typeface="メイリオ" pitchFamily="50" charset="-128"/>
                <a:ea typeface="メイリオ" pitchFamily="50" charset="-128"/>
              </a:rPr>
              <a:t>ベンダーが実現していない、帳票レイアウト解析も研究開発中</a:t>
            </a:r>
            <a:endParaRPr kumimoji="1" lang="ja-JP" altLang="en-US" sz="1100" b="1" dirty="0">
              <a:solidFill>
                <a:schemeClr val="tx2"/>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26" name="Text Box 38"/>
          <p:cNvSpPr txBox="1">
            <a:spLocks noChangeArrowheads="1"/>
          </p:cNvSpPr>
          <p:nvPr/>
        </p:nvSpPr>
        <p:spPr bwMode="auto">
          <a:xfrm>
            <a:off x="325296" y="5420436"/>
            <a:ext cx="2522512"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defRPr/>
            </a:pPr>
            <a:r>
              <a:rPr lang="en-US" altLang="ja-JP" sz="1400" dirty="0" smtClean="0">
                <a:latin typeface="Arial" charset="0"/>
                <a:ea typeface="メイリオ" pitchFamily="50" charset="-128"/>
                <a:cs typeface="メイリオ" pitchFamily="50" charset="-128"/>
              </a:rPr>
              <a:t>【</a:t>
            </a:r>
            <a:r>
              <a:rPr lang="ja-JP" altLang="en-US" sz="1400" dirty="0">
                <a:ea typeface="メイリオ" pitchFamily="50" charset="-128"/>
                <a:cs typeface="メイリオ" pitchFamily="50" charset="-128"/>
              </a:rPr>
              <a:t>イベント</a:t>
            </a:r>
            <a:r>
              <a:rPr lang="en-US" altLang="ja-JP" sz="1400" dirty="0" smtClean="0">
                <a:latin typeface="Arial" charset="0"/>
                <a:ea typeface="メイリオ" pitchFamily="50" charset="-128"/>
                <a:cs typeface="メイリオ" pitchFamily="50" charset="-128"/>
              </a:rPr>
              <a:t>】</a:t>
            </a:r>
            <a:endParaRPr lang="en-US" altLang="ja-JP" sz="1400" dirty="0">
              <a:latin typeface="Arial" charset="0"/>
              <a:ea typeface="メイリオ" pitchFamily="50" charset="-128"/>
              <a:cs typeface="メイリオ" pitchFamily="50" charset="-128"/>
            </a:endParaRPr>
          </a:p>
        </p:txBody>
      </p:sp>
    </p:spTree>
    <p:extLst>
      <p:ext uri="{BB962C8B-B14F-4D97-AF65-F5344CB8AC3E}">
        <p14:creationId xmlns:p14="http://schemas.microsoft.com/office/powerpoint/2010/main" val="2132032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テキスト ボックス 2"/>
          <p:cNvSpPr txBox="1">
            <a:spLocks noChangeArrowheads="1"/>
          </p:cNvSpPr>
          <p:nvPr/>
        </p:nvSpPr>
        <p:spPr bwMode="auto">
          <a:xfrm>
            <a:off x="401638" y="169863"/>
            <a:ext cx="43140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共同研究開発方針</a:t>
            </a:r>
            <a:endParaRPr lang="ja-JP" altLang="en-US" sz="2800" b="1" dirty="0">
              <a:effectLst>
                <a:outerShdw blurRad="38100" dist="38100" dir="2700000" algn="tl">
                  <a:srgbClr val="000000">
                    <a:alpha val="43137"/>
                  </a:srgbClr>
                </a:outerShdw>
              </a:effectLst>
            </a:endParaRPr>
          </a:p>
        </p:txBody>
      </p:sp>
      <p:graphicFrame>
        <p:nvGraphicFramePr>
          <p:cNvPr id="2" name="表 1"/>
          <p:cNvGraphicFramePr>
            <a:graphicFrameLocks noGrp="1"/>
          </p:cNvGraphicFramePr>
          <p:nvPr>
            <p:extLst>
              <p:ext uri="{D42A27DB-BD31-4B8C-83A1-F6EECF244321}">
                <p14:modId xmlns:p14="http://schemas.microsoft.com/office/powerpoint/2010/main" val="3865390802"/>
              </p:ext>
            </p:extLst>
          </p:nvPr>
        </p:nvGraphicFramePr>
        <p:xfrm>
          <a:off x="219074" y="842963"/>
          <a:ext cx="9545899" cy="5646081"/>
        </p:xfrm>
        <a:graphic>
          <a:graphicData uri="http://schemas.openxmlformats.org/drawingml/2006/table">
            <a:tbl>
              <a:tblPr firstRow="1" bandRow="1">
                <a:tableStyleId>{5C22544A-7EE6-4342-B048-85BDC9FD1C3A}</a:tableStyleId>
              </a:tblPr>
              <a:tblGrid>
                <a:gridCol w="533574">
                  <a:extLst>
                    <a:ext uri="{9D8B030D-6E8A-4147-A177-3AD203B41FA5}">
                      <a16:colId xmlns:a16="http://schemas.microsoft.com/office/drawing/2014/main" val="3944807136"/>
                    </a:ext>
                  </a:extLst>
                </a:gridCol>
                <a:gridCol w="377885">
                  <a:extLst>
                    <a:ext uri="{9D8B030D-6E8A-4147-A177-3AD203B41FA5}">
                      <a16:colId xmlns:a16="http://schemas.microsoft.com/office/drawing/2014/main" val="4218094480"/>
                    </a:ext>
                  </a:extLst>
                </a:gridCol>
                <a:gridCol w="5573695">
                  <a:extLst>
                    <a:ext uri="{9D8B030D-6E8A-4147-A177-3AD203B41FA5}">
                      <a16:colId xmlns:a16="http://schemas.microsoft.com/office/drawing/2014/main" val="2156984885"/>
                    </a:ext>
                  </a:extLst>
                </a:gridCol>
                <a:gridCol w="3060745">
                  <a:extLst>
                    <a:ext uri="{9D8B030D-6E8A-4147-A177-3AD203B41FA5}">
                      <a16:colId xmlns:a16="http://schemas.microsoft.com/office/drawing/2014/main" val="897024550"/>
                    </a:ext>
                  </a:extLst>
                </a:gridCol>
              </a:tblGrid>
              <a:tr h="380822">
                <a:tc>
                  <a:txBody>
                    <a:bodyPr/>
                    <a:lstStyle/>
                    <a:p>
                      <a:pPr algn="ctr"/>
                      <a:r>
                        <a:rPr kumimoji="1" lang="ja-JP" altLang="en-US" sz="1200" dirty="0" smtClean="0"/>
                        <a:t>区分</a:t>
                      </a:r>
                      <a:endParaRPr kumimoji="1" lang="ja-JP" altLang="en-US" sz="1200" dirty="0"/>
                    </a:p>
                  </a:txBody>
                  <a:tcPr marL="91447" marR="91447" marT="45718" marB="45718" anchor="ct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pPr algn="ctr"/>
                      <a:r>
                        <a:rPr kumimoji="1" lang="ja-JP" altLang="en-US" sz="1200" dirty="0" smtClean="0"/>
                        <a:t>№</a:t>
                      </a:r>
                      <a:endParaRPr kumimoji="1" lang="ja-JP" altLang="en-US" sz="1200" dirty="0"/>
                    </a:p>
                  </a:txBody>
                  <a:tcPr marL="91447" marR="91447" marT="45718" marB="45718" anchor="ctr">
                    <a:lnT w="12700" cap="flat" cmpd="sng" algn="ctr">
                      <a:solidFill>
                        <a:schemeClr val="accent1"/>
                      </a:solidFill>
                      <a:prstDash val="solid"/>
                      <a:round/>
                      <a:headEnd type="none" w="med" len="med"/>
                      <a:tailEnd type="none" w="med" len="med"/>
                    </a:lnT>
                  </a:tcPr>
                </a:tc>
                <a:tc>
                  <a:txBody>
                    <a:bodyPr/>
                    <a:lstStyle/>
                    <a:p>
                      <a:pPr algn="ctr"/>
                      <a:r>
                        <a:rPr kumimoji="1" lang="ja-JP" altLang="en-US" sz="1200" dirty="0" smtClean="0"/>
                        <a:t>概　要</a:t>
                      </a:r>
                      <a:endParaRPr kumimoji="1" lang="ja-JP" altLang="en-US" sz="1200" dirty="0"/>
                    </a:p>
                  </a:txBody>
                  <a:tcPr marL="91447" marR="91447" marT="45718" marB="45718" anchor="ctr">
                    <a:lnT w="12700" cap="flat" cmpd="sng" algn="ctr">
                      <a:solidFill>
                        <a:schemeClr val="accent1"/>
                      </a:solidFill>
                      <a:prstDash val="solid"/>
                      <a:round/>
                      <a:headEnd type="none" w="med" len="med"/>
                      <a:tailEnd type="none" w="med" len="med"/>
                    </a:lnT>
                  </a:tcPr>
                </a:tc>
                <a:tc>
                  <a:txBody>
                    <a:bodyPr/>
                    <a:lstStyle/>
                    <a:p>
                      <a:pPr algn="ctr"/>
                      <a:r>
                        <a:rPr kumimoji="1" lang="ja-JP" altLang="en-US" sz="1200" dirty="0" smtClean="0"/>
                        <a:t>備　考　（課題に対する対応策）</a:t>
                      </a:r>
                      <a:endParaRPr kumimoji="1" lang="ja-JP" altLang="en-US" sz="1200" dirty="0"/>
                    </a:p>
                  </a:txBody>
                  <a:tcPr marL="91447" marR="91447" marT="45718" marB="45718" anchor="ct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338117025"/>
                  </a:ext>
                </a:extLst>
              </a:tr>
              <a:tr h="1090011">
                <a:tc rowSpan="2">
                  <a:txBody>
                    <a:bodyPr/>
                    <a:lstStyle/>
                    <a:p>
                      <a:pPr algn="ctr"/>
                      <a:r>
                        <a:rPr lang="ja-JP" altLang="en-US" sz="1400" dirty="0" smtClean="0"/>
                        <a:t>報告・確認</a:t>
                      </a:r>
                      <a:endParaRPr lang="ja-JP" altLang="en-US" sz="1400" dirty="0"/>
                    </a:p>
                  </a:txBody>
                  <a:tcPr marL="91447" marR="91447" marT="45718" marB="45718" vert="eaVert"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smtClean="0"/>
                        <a:t>1</a:t>
                      </a:r>
                      <a:endParaRPr kumimoji="1" lang="ja-JP" altLang="en-US" sz="1600" dirty="0"/>
                    </a:p>
                  </a:txBody>
                  <a:tcPr marL="91447" marR="91447" marT="45718" marB="4571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400" dirty="0" smtClean="0">
                          <a:latin typeface="游ゴシック" panose="020B0400000000000000" pitchFamily="50" charset="-128"/>
                          <a:ea typeface="游ゴシック" panose="020B0400000000000000" pitchFamily="50" charset="-128"/>
                        </a:rPr>
                        <a:t>[AI-OCR</a:t>
                      </a:r>
                      <a:r>
                        <a:rPr lang="en-US" altLang="ja-JP" sz="1400" baseline="0" dirty="0" smtClean="0">
                          <a:latin typeface="游ゴシック" panose="020B0400000000000000" pitchFamily="50" charset="-128"/>
                          <a:ea typeface="游ゴシック" panose="020B0400000000000000" pitchFamily="50" charset="-128"/>
                        </a:rPr>
                        <a:t> </a:t>
                      </a:r>
                      <a:r>
                        <a:rPr lang="ja-JP" altLang="en-US" sz="1400" baseline="0" dirty="0" smtClean="0">
                          <a:latin typeface="游ゴシック" panose="020B0400000000000000" pitchFamily="50" charset="-128"/>
                          <a:ea typeface="游ゴシック" panose="020B0400000000000000" pitchFamily="50" charset="-128"/>
                        </a:rPr>
                        <a:t>現在の開発状況</a:t>
                      </a:r>
                      <a:r>
                        <a:rPr lang="en-US" altLang="ja-JP" sz="1400" dirty="0" smtClean="0">
                          <a:latin typeface="游ゴシック" panose="020B0400000000000000" pitchFamily="50" charset="-128"/>
                          <a:ea typeface="游ゴシック" panose="020B0400000000000000" pitchFamily="50" charset="-128"/>
                        </a:rPr>
                        <a:t>]</a:t>
                      </a:r>
                    </a:p>
                    <a:p>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現在の完成度は</a:t>
                      </a:r>
                      <a:r>
                        <a:rPr lang="en-US" altLang="ja-JP" sz="1400" dirty="0" smtClean="0">
                          <a:latin typeface="游ゴシック" panose="020B0400000000000000" pitchFamily="50" charset="-128"/>
                          <a:ea typeface="游ゴシック" panose="020B0400000000000000" pitchFamily="50" charset="-128"/>
                        </a:rPr>
                        <a:t>50</a:t>
                      </a:r>
                      <a:r>
                        <a:rPr lang="ja-JP" altLang="en-US" sz="1400" dirty="0" smtClean="0">
                          <a:latin typeface="游ゴシック" panose="020B0400000000000000" pitchFamily="50" charset="-128"/>
                          <a:ea typeface="游ゴシック" panose="020B0400000000000000" pitchFamily="50" charset="-128"/>
                        </a:rPr>
                        <a:t>％程度です。</a:t>
                      </a:r>
                      <a:endParaRPr lang="en-US" altLang="ja-JP" sz="1400" dirty="0" smtClean="0">
                        <a:latin typeface="游ゴシック" panose="020B0400000000000000" pitchFamily="50" charset="-128"/>
                        <a:ea typeface="游ゴシック" panose="020B0400000000000000" pitchFamily="50" charset="-128"/>
                      </a:endParaRPr>
                    </a:p>
                    <a:p>
                      <a:r>
                        <a:rPr lang="en-US" altLang="ja-JP" sz="1400" dirty="0" smtClean="0">
                          <a:latin typeface="游ゴシック" panose="020B0400000000000000" pitchFamily="50" charset="-128"/>
                          <a:ea typeface="游ゴシック" panose="020B0400000000000000" pitchFamily="50" charset="-128"/>
                        </a:rPr>
                        <a:t>-2018</a:t>
                      </a:r>
                      <a:r>
                        <a:rPr lang="ja-JP" altLang="en-US" sz="1400" dirty="0" smtClean="0">
                          <a:latin typeface="游ゴシック" panose="020B0400000000000000" pitchFamily="50" charset="-128"/>
                          <a:ea typeface="游ゴシック" panose="020B0400000000000000" pitchFamily="50" charset="-128"/>
                        </a:rPr>
                        <a:t>年度、研究開発</a:t>
                      </a:r>
                      <a:r>
                        <a:rPr lang="en-US" altLang="ja-JP" sz="1400" dirty="0" err="1" smtClean="0">
                          <a:latin typeface="游ゴシック" panose="020B0400000000000000" pitchFamily="50" charset="-128"/>
                          <a:ea typeface="游ゴシック" panose="020B0400000000000000" pitchFamily="50" charset="-128"/>
                        </a:rPr>
                        <a:t>PoC</a:t>
                      </a:r>
                      <a:r>
                        <a:rPr lang="ja-JP" altLang="en-US" sz="1400" dirty="0" smtClean="0">
                          <a:latin typeface="游ゴシック" panose="020B0400000000000000" pitchFamily="50" charset="-128"/>
                          <a:ea typeface="游ゴシック" panose="020B0400000000000000" pitchFamily="50" charset="-128"/>
                        </a:rPr>
                        <a:t>としてスタートしましたが、</a:t>
                      </a:r>
                      <a:r>
                        <a:rPr lang="en-US" altLang="ja-JP" sz="1400" dirty="0" err="1" smtClean="0">
                          <a:latin typeface="游ゴシック" panose="020B0400000000000000" pitchFamily="50" charset="-128"/>
                          <a:ea typeface="游ゴシック" panose="020B0400000000000000" pitchFamily="50" charset="-128"/>
                        </a:rPr>
                        <a:t>PoC</a:t>
                      </a:r>
                      <a:r>
                        <a:rPr lang="ja-JP" altLang="en-US" sz="1400" dirty="0" smtClean="0">
                          <a:latin typeface="游ゴシック" panose="020B0400000000000000" pitchFamily="50" charset="-128"/>
                          <a:ea typeface="游ゴシック" panose="020B0400000000000000" pitchFamily="50" charset="-128"/>
                        </a:rPr>
                        <a:t>の域を超え、事業投入できる可能性があります。</a:t>
                      </a:r>
                      <a:endParaRPr lang="en-US" altLang="ja-JP" sz="1400" dirty="0" smtClean="0">
                        <a:latin typeface="游ゴシック" panose="020B0400000000000000" pitchFamily="50" charset="-128"/>
                        <a:ea typeface="游ゴシック" panose="020B0400000000000000" pitchFamily="50" charset="-128"/>
                      </a:endParaRPr>
                    </a:p>
                  </a:txBody>
                  <a:tcPr marL="91447" marR="91447" marT="45718" marB="45718">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solidFill>
                  </a:tcPr>
                </a:tc>
                <a:tc rowSpan="2">
                  <a:txBody>
                    <a:bodyPr/>
                    <a:lstStyle/>
                    <a:p>
                      <a:r>
                        <a:rPr lang="en-US" altLang="ja-JP" sz="1400" dirty="0" smtClean="0"/>
                        <a:t>AI</a:t>
                      </a:r>
                      <a:r>
                        <a:rPr lang="ja-JP" altLang="en-US" sz="1400" dirty="0" smtClean="0"/>
                        <a:t>技術開発パートナー強化戦略において、</a:t>
                      </a:r>
                      <a:r>
                        <a:rPr lang="en-US" altLang="ja-JP" sz="1400" dirty="0" smtClean="0"/>
                        <a:t>AI-OCR</a:t>
                      </a:r>
                      <a:r>
                        <a:rPr lang="ja-JP" altLang="en-US" sz="1400" dirty="0" smtClean="0"/>
                        <a:t>内製化支援が可能なパートナー候補の発掘および、評価作業を実施してきました。</a:t>
                      </a:r>
                      <a:endParaRPr lang="en-US" altLang="ja-JP" sz="1400" dirty="0" smtClean="0"/>
                    </a:p>
                    <a:p>
                      <a:r>
                        <a:rPr lang="ja-JP" altLang="en-US" sz="1400" dirty="0" smtClean="0"/>
                        <a:t>当該パートナー候補企業と</a:t>
                      </a:r>
                      <a:r>
                        <a:rPr lang="en-US" altLang="ja-JP" sz="1400" dirty="0" smtClean="0"/>
                        <a:t>AI-OCR</a:t>
                      </a:r>
                      <a:r>
                        <a:rPr lang="ja-JP" altLang="en-US" sz="1400" dirty="0" smtClean="0"/>
                        <a:t>内製開発</a:t>
                      </a:r>
                      <a:r>
                        <a:rPr lang="en-US" altLang="ja-JP" sz="1400" dirty="0" smtClean="0"/>
                        <a:t>(</a:t>
                      </a:r>
                      <a:r>
                        <a:rPr lang="ja-JP" altLang="en-US" sz="1400" dirty="0" smtClean="0"/>
                        <a:t>共同研究開発</a:t>
                      </a:r>
                      <a:r>
                        <a:rPr lang="en-US" altLang="ja-JP" sz="1400" dirty="0" smtClean="0"/>
                        <a:t>)</a:t>
                      </a:r>
                      <a:r>
                        <a:rPr lang="ja-JP" altLang="en-US" sz="1400" dirty="0" smtClean="0"/>
                        <a:t>を行うことにより、完成度の高い</a:t>
                      </a:r>
                      <a:r>
                        <a:rPr lang="en-US" altLang="ja-JP" sz="1400" dirty="0" smtClean="0"/>
                        <a:t>AI-OCR</a:t>
                      </a:r>
                      <a:r>
                        <a:rPr lang="ja-JP" altLang="en-US" sz="1400" dirty="0" smtClean="0"/>
                        <a:t>を開発します。</a:t>
                      </a:r>
                      <a:endParaRPr lang="ja-JP" altLang="en-US" sz="1400" dirty="0"/>
                    </a:p>
                  </a:txBody>
                  <a:tcPr marL="91447" marR="91447" marT="45718" marB="45718">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424482724"/>
                  </a:ext>
                </a:extLst>
              </a:tr>
              <a:tr h="913900">
                <a:tc vMerge="1">
                  <a:txBody>
                    <a:bodyPr/>
                    <a:lstStyle/>
                    <a:p>
                      <a:endParaRPr kumimoji="1" lang="ja-JP" altLang="en-US"/>
                    </a:p>
                  </a:txBody>
                  <a:tcPr/>
                </a:tc>
                <a:tc>
                  <a:txBody>
                    <a:bodyPr/>
                    <a:lstStyle/>
                    <a:p>
                      <a:pPr algn="ctr"/>
                      <a:r>
                        <a:rPr kumimoji="1" lang="en-US" altLang="ja-JP" sz="1600" dirty="0" smtClean="0"/>
                        <a:t>2</a:t>
                      </a:r>
                      <a:endParaRPr kumimoji="1" lang="ja-JP" altLang="en-US" sz="1600" dirty="0"/>
                    </a:p>
                  </a:txBody>
                  <a:tcPr marL="91447" marR="91447" marT="45718" marB="4571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400" dirty="0" smtClean="0">
                          <a:latin typeface="游ゴシック" panose="020B0400000000000000" pitchFamily="50" charset="-128"/>
                          <a:ea typeface="游ゴシック" panose="020B0400000000000000" pitchFamily="50" charset="-128"/>
                        </a:rPr>
                        <a:t>[AI-OCR</a:t>
                      </a:r>
                      <a:r>
                        <a:rPr lang="ja-JP" altLang="en-US" sz="1400" dirty="0" smtClean="0">
                          <a:latin typeface="游ゴシック" panose="020B0400000000000000" pitchFamily="50" charset="-128"/>
                          <a:ea typeface="游ゴシック" panose="020B0400000000000000" pitchFamily="50" charset="-128"/>
                        </a:rPr>
                        <a:t> 開発における問題点</a:t>
                      </a:r>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課題</a:t>
                      </a:r>
                      <a:r>
                        <a:rPr lang="en-US" altLang="ja-JP" sz="1400" dirty="0" smtClean="0">
                          <a:latin typeface="游ゴシック" panose="020B0400000000000000" pitchFamily="50" charset="-128"/>
                          <a:ea typeface="游ゴシック" panose="020B0400000000000000" pitchFamily="50" charset="-128"/>
                        </a:rPr>
                        <a:t>]</a:t>
                      </a:r>
                    </a:p>
                    <a:p>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手書き文字の抽出精度が思うように上がらない。</a:t>
                      </a:r>
                      <a:endParaRPr lang="en-US" altLang="ja-JP" sz="1400" dirty="0" smtClean="0">
                        <a:latin typeface="游ゴシック" panose="020B0400000000000000" pitchFamily="50" charset="-128"/>
                        <a:ea typeface="游ゴシック" panose="020B0400000000000000" pitchFamily="50" charset="-128"/>
                      </a:endParaRPr>
                    </a:p>
                    <a:p>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罫線検出に一部問題がある</a:t>
                      </a:r>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擦れ、ノイズ、裏写り</a:t>
                      </a:r>
                      <a:r>
                        <a:rPr lang="en-US" altLang="ja-JP" sz="1400" dirty="0" smtClean="0">
                          <a:latin typeface="游ゴシック" panose="020B0400000000000000" pitchFamily="50" charset="-128"/>
                          <a:ea typeface="游ゴシック" panose="020B0400000000000000" pitchFamily="50" charset="-128"/>
                        </a:rPr>
                        <a:t>..etc.)</a:t>
                      </a:r>
                      <a:r>
                        <a:rPr lang="ja-JP" altLang="en-US" sz="1400" dirty="0" err="1" smtClean="0">
                          <a:latin typeface="游ゴシック" panose="020B0400000000000000" pitchFamily="50" charset="-128"/>
                          <a:ea typeface="游ゴシック" panose="020B0400000000000000" pitchFamily="50" charset="-128"/>
                        </a:rPr>
                        <a:t>。</a:t>
                      </a:r>
                      <a:endParaRPr lang="en-US" altLang="ja-JP" sz="1400" dirty="0" smtClean="0">
                        <a:latin typeface="游ゴシック" panose="020B0400000000000000" pitchFamily="50" charset="-128"/>
                        <a:ea typeface="游ゴシック" panose="020B0400000000000000" pitchFamily="50" charset="-128"/>
                      </a:endParaRPr>
                    </a:p>
                  </a:txBody>
                  <a:tcPr marL="91447" marR="91447" marT="45718" marB="45718">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kumimoji="1" lang="ja-JP" altLang="en-US" sz="1600" dirty="0"/>
                    </a:p>
                  </a:txBody>
                  <a:tcPr>
                    <a:solidFill>
                      <a:schemeClr val="bg1">
                        <a:lumMod val="95000"/>
                      </a:schemeClr>
                    </a:solidFill>
                  </a:tcPr>
                </a:tc>
                <a:extLst>
                  <a:ext uri="{0D108BD9-81ED-4DB2-BD59-A6C34878D82A}">
                    <a16:rowId xmlns:a16="http://schemas.microsoft.com/office/drawing/2014/main" val="2617418996"/>
                  </a:ext>
                </a:extLst>
              </a:tr>
              <a:tr h="697637">
                <a:tc rowSpan="3">
                  <a:txBody>
                    <a:bodyPr/>
                    <a:lstStyle/>
                    <a:p>
                      <a:pPr algn="ctr"/>
                      <a:r>
                        <a:rPr lang="ja-JP" altLang="en-US" sz="1400" dirty="0" smtClean="0"/>
                        <a:t>お願い事項</a:t>
                      </a:r>
                      <a:endParaRPr lang="ja-JP" altLang="en-US" sz="1400" dirty="0"/>
                    </a:p>
                  </a:txBody>
                  <a:tcPr marL="91447" marR="91447" marT="45718" marB="45718" vert="eaVert"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smtClean="0"/>
                        <a:t>1</a:t>
                      </a:r>
                      <a:endParaRPr kumimoji="1" lang="ja-JP" altLang="en-US" sz="1600" dirty="0"/>
                    </a:p>
                  </a:txBody>
                  <a:tcPr marL="91447" marR="91447" marT="45718" marB="4571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400" dirty="0" smtClean="0">
                          <a:latin typeface="游ゴシック" panose="020B0400000000000000" pitchFamily="50" charset="-128"/>
                          <a:ea typeface="游ゴシック" panose="020B0400000000000000" pitchFamily="50" charset="-128"/>
                        </a:rPr>
                        <a:t>[AI-OCR</a:t>
                      </a:r>
                      <a:r>
                        <a:rPr lang="ja-JP" altLang="en-US" sz="1400" dirty="0" smtClean="0">
                          <a:latin typeface="游ゴシック" panose="020B0400000000000000" pitchFamily="50" charset="-128"/>
                          <a:ea typeface="游ゴシック" panose="020B0400000000000000" pitchFamily="50" charset="-128"/>
                        </a:rPr>
                        <a:t>共同研究開発実施のご承認</a:t>
                      </a:r>
                      <a:r>
                        <a:rPr lang="en-US" altLang="ja-JP" sz="1400" dirty="0" smtClean="0">
                          <a:latin typeface="游ゴシック" panose="020B0400000000000000" pitchFamily="50" charset="-128"/>
                          <a:ea typeface="游ゴシック" panose="020B0400000000000000" pitchFamily="50" charset="-128"/>
                        </a:rPr>
                        <a:t>]</a:t>
                      </a:r>
                    </a:p>
                    <a:p>
                      <a:r>
                        <a:rPr lang="ja-JP" altLang="en-US" sz="1400" dirty="0" smtClean="0">
                          <a:latin typeface="游ゴシック" panose="020B0400000000000000" pitchFamily="50" charset="-128"/>
                          <a:ea typeface="游ゴシック" panose="020B0400000000000000" pitchFamily="50" charset="-128"/>
                        </a:rPr>
                        <a:t>上記課題の解決し、完成度の向上を図るため国内外の識者と共同研究開発による開発推進のご承認をお願い致します。</a:t>
                      </a:r>
                      <a:endParaRPr lang="en-US" altLang="ja-JP" sz="1400" dirty="0" smtClean="0">
                        <a:latin typeface="游ゴシック" panose="020B0400000000000000" pitchFamily="50" charset="-128"/>
                        <a:ea typeface="游ゴシック" panose="020B0400000000000000" pitchFamily="50" charset="-128"/>
                      </a:endParaRPr>
                    </a:p>
                  </a:txBody>
                  <a:tcPr marL="91447" marR="91447" marT="45718" marB="45718">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3">
                  <a:txBody>
                    <a:bodyPr/>
                    <a:lstStyle/>
                    <a:p>
                      <a:r>
                        <a:rPr lang="en-US" altLang="ja-JP" sz="1400" dirty="0" smtClean="0"/>
                        <a:t>-</a:t>
                      </a:r>
                      <a:r>
                        <a:rPr lang="ja-JP" altLang="en-US" sz="1400" dirty="0" smtClean="0"/>
                        <a:t>完成度が上がれば上がる程、事業効果（コストメリット）が大きくなります。</a:t>
                      </a:r>
                      <a:endParaRPr lang="en-US" altLang="ja-JP" sz="1400" dirty="0" smtClean="0"/>
                    </a:p>
                    <a:p>
                      <a:r>
                        <a:rPr lang="en-US" altLang="ja-JP" sz="1400" dirty="0" smtClean="0"/>
                        <a:t>-</a:t>
                      </a:r>
                      <a:r>
                        <a:rPr lang="ja-JP" altLang="en-US" sz="1400" dirty="0" smtClean="0"/>
                        <a:t>自前の</a:t>
                      </a:r>
                      <a:r>
                        <a:rPr lang="en-US" altLang="ja-JP" sz="1400" dirty="0" smtClean="0"/>
                        <a:t>AI-OCR</a:t>
                      </a:r>
                      <a:r>
                        <a:rPr lang="ja-JP" altLang="en-US" sz="1400" dirty="0" smtClean="0"/>
                        <a:t>を導入することにより、関連するソフトウェア開発コストも併せて圧縮できます。</a:t>
                      </a:r>
                      <a:endParaRPr lang="en-US" altLang="ja-JP" sz="1400" dirty="0" smtClean="0"/>
                    </a:p>
                    <a:p>
                      <a:r>
                        <a:rPr lang="ja-JP" altLang="en-US" sz="1400" dirty="0" smtClean="0"/>
                        <a:t>（</a:t>
                      </a:r>
                      <a:r>
                        <a:rPr lang="en-US" altLang="ja-JP" sz="1400" dirty="0" smtClean="0"/>
                        <a:t>※</a:t>
                      </a:r>
                      <a:r>
                        <a:rPr lang="ja-JP" altLang="en-US" sz="1400" dirty="0" smtClean="0"/>
                        <a:t>認識モデル内製化および、認識モデルのチューニング内製化が可能）</a:t>
                      </a:r>
                      <a:endParaRPr lang="en-US" altLang="ja-JP" sz="1400" dirty="0" smtClean="0"/>
                    </a:p>
                    <a:p>
                      <a:r>
                        <a:rPr lang="en-US" altLang="ja-JP" sz="1400" dirty="0" smtClean="0"/>
                        <a:t>-</a:t>
                      </a:r>
                      <a:r>
                        <a:rPr lang="ja-JP" altLang="en-US" sz="1400" dirty="0" smtClean="0"/>
                        <a:t>認識モデルのチューニングを内製化できることで、運用費用を大きく削減できます。</a:t>
                      </a:r>
                      <a:endParaRPr lang="en-US" altLang="ja-JP" sz="1400" dirty="0" smtClean="0"/>
                    </a:p>
                    <a:p>
                      <a:r>
                        <a:rPr lang="en-US" altLang="ja-JP" sz="1400" dirty="0" smtClean="0"/>
                        <a:t>-AI-OCR</a:t>
                      </a:r>
                      <a:r>
                        <a:rPr lang="ja-JP" altLang="en-US" sz="1400" dirty="0" smtClean="0"/>
                        <a:t>市場の動向の影響を受ける必要なく、</a:t>
                      </a:r>
                      <a:r>
                        <a:rPr lang="en-US" altLang="ja-JP" sz="1400" dirty="0" smtClean="0"/>
                        <a:t>BPO</a:t>
                      </a:r>
                      <a:r>
                        <a:rPr lang="ja-JP" altLang="en-US" sz="1400" dirty="0" smtClean="0"/>
                        <a:t>サービスの提供が可能になります。</a:t>
                      </a:r>
                      <a:endParaRPr lang="en-US" altLang="ja-JP" sz="1400" dirty="0" smtClean="0"/>
                    </a:p>
                    <a:p>
                      <a:r>
                        <a:rPr lang="en-US" altLang="ja-JP" sz="1400" dirty="0" smtClean="0"/>
                        <a:t>-</a:t>
                      </a:r>
                      <a:r>
                        <a:rPr lang="ja-JP" altLang="en-US" sz="1400" dirty="0" smtClean="0"/>
                        <a:t>製品化の可能性があります。</a:t>
                      </a:r>
                      <a:endParaRPr lang="ja-JP" altLang="en-US" sz="1400" dirty="0"/>
                    </a:p>
                  </a:txBody>
                  <a:tcPr marL="91447" marR="91447" marT="45718" marB="45718">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12717424"/>
                  </a:ext>
                </a:extLst>
              </a:tr>
              <a:tr h="1104593">
                <a:tc vMerge="1">
                  <a:txBody>
                    <a:bodyPr/>
                    <a:lstStyle/>
                    <a:p>
                      <a:endParaRPr kumimoji="1" lang="ja-JP" altLang="en-US"/>
                    </a:p>
                  </a:txBody>
                  <a:tcPr/>
                </a:tc>
                <a:tc>
                  <a:txBody>
                    <a:bodyPr/>
                    <a:lstStyle/>
                    <a:p>
                      <a:pPr algn="ctr"/>
                      <a:r>
                        <a:rPr kumimoji="1" lang="en-US" altLang="ja-JP" sz="1600" dirty="0" smtClean="0"/>
                        <a:t>2</a:t>
                      </a:r>
                      <a:endParaRPr kumimoji="1" lang="ja-JP" altLang="en-US" sz="1600" dirty="0"/>
                    </a:p>
                  </a:txBody>
                  <a:tcPr marL="91447" marR="91447" marT="45718" marB="4571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400" dirty="0" smtClean="0">
                          <a:latin typeface="游ゴシック" panose="020B0400000000000000" pitchFamily="50" charset="-128"/>
                          <a:ea typeface="游ゴシック" panose="020B0400000000000000" pitchFamily="50" charset="-128"/>
                        </a:rPr>
                        <a:t>[AI-OCR</a:t>
                      </a:r>
                      <a:r>
                        <a:rPr lang="ja-JP" altLang="en-US" sz="1400" dirty="0" smtClean="0">
                          <a:latin typeface="游ゴシック" panose="020B0400000000000000" pitchFamily="50" charset="-128"/>
                          <a:ea typeface="游ゴシック" panose="020B0400000000000000" pitchFamily="50" charset="-128"/>
                        </a:rPr>
                        <a:t>内製開発に於けるコストメリット</a:t>
                      </a:r>
                      <a:r>
                        <a:rPr lang="en-US" altLang="ja-JP" sz="1400" dirty="0" smtClean="0">
                          <a:latin typeface="游ゴシック" panose="020B0400000000000000" pitchFamily="50" charset="-128"/>
                          <a:ea typeface="游ゴシック" panose="020B0400000000000000" pitchFamily="50" charset="-128"/>
                        </a:rPr>
                        <a:t>]</a:t>
                      </a:r>
                      <a:br>
                        <a:rPr lang="en-US" altLang="ja-JP" sz="1400" dirty="0" smtClean="0">
                          <a:latin typeface="游ゴシック" panose="020B0400000000000000" pitchFamily="50" charset="-128"/>
                          <a:ea typeface="游ゴシック" panose="020B0400000000000000" pitchFamily="50" charset="-128"/>
                        </a:rPr>
                      </a:br>
                      <a:r>
                        <a:rPr lang="en-US" altLang="ja-JP" sz="1400" dirty="0" smtClean="0">
                          <a:latin typeface="游ゴシック" panose="020B0400000000000000" pitchFamily="50" charset="-128"/>
                          <a:ea typeface="游ゴシック" panose="020B0400000000000000" pitchFamily="50" charset="-128"/>
                        </a:rPr>
                        <a:t>※</a:t>
                      </a:r>
                      <a:r>
                        <a:rPr lang="en-US" altLang="ja-JP" sz="1400" b="1" dirty="0" smtClean="0">
                          <a:solidFill>
                            <a:schemeClr val="tx2"/>
                          </a:solidFill>
                          <a:latin typeface="游ゴシック" panose="020B0400000000000000" pitchFamily="50" charset="-128"/>
                          <a:ea typeface="游ゴシック" panose="020B0400000000000000" pitchFamily="50" charset="-128"/>
                        </a:rPr>
                        <a:t>FFG</a:t>
                      </a:r>
                      <a:r>
                        <a:rPr lang="ja-JP" altLang="en-US" sz="1400" b="1" dirty="0" smtClean="0">
                          <a:solidFill>
                            <a:schemeClr val="tx2"/>
                          </a:solidFill>
                          <a:latin typeface="游ゴシック" panose="020B0400000000000000" pitchFamily="50" charset="-128"/>
                          <a:ea typeface="游ゴシック" panose="020B0400000000000000" pitchFamily="50" charset="-128"/>
                        </a:rPr>
                        <a:t>案件をモデルケースとして</a:t>
                      </a:r>
                      <a:r>
                        <a:rPr lang="ja-JP" altLang="en-US" sz="1400" dirty="0" smtClean="0">
                          <a:latin typeface="游ゴシック" panose="020B0400000000000000" pitchFamily="50" charset="-128"/>
                          <a:ea typeface="游ゴシック" panose="020B0400000000000000" pitchFamily="50" charset="-128"/>
                        </a:rPr>
                        <a:t>以下のコスト効果が試算できます。</a:t>
                      </a:r>
                      <a:endParaRPr lang="en-US" altLang="ja-JP" sz="1400" dirty="0" smtClean="0">
                        <a:latin typeface="游ゴシック" panose="020B0400000000000000" pitchFamily="50" charset="-128"/>
                        <a:ea typeface="游ゴシック" panose="020B0400000000000000" pitchFamily="50" charset="-128"/>
                      </a:endParaRPr>
                    </a:p>
                    <a:p>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完成度</a:t>
                      </a:r>
                      <a:r>
                        <a:rPr lang="en-US" altLang="ja-JP" sz="1400" dirty="0" smtClean="0">
                          <a:latin typeface="游ゴシック" panose="020B0400000000000000" pitchFamily="50" charset="-128"/>
                          <a:ea typeface="游ゴシック" panose="020B0400000000000000" pitchFamily="50" charset="-128"/>
                        </a:rPr>
                        <a:t>60</a:t>
                      </a:r>
                      <a:r>
                        <a:rPr lang="ja-JP" altLang="en-US" sz="1400" dirty="0" smtClean="0">
                          <a:latin typeface="游ゴシック" panose="020B0400000000000000" pitchFamily="50" charset="-128"/>
                          <a:ea typeface="游ゴシック" panose="020B0400000000000000" pitchFamily="50" charset="-128"/>
                        </a:rPr>
                        <a:t>％：</a:t>
                      </a:r>
                      <a:r>
                        <a:rPr lang="en-US" altLang="ja-JP" sz="1400" dirty="0" smtClean="0">
                          <a:latin typeface="游ゴシック" panose="020B0400000000000000" pitchFamily="50" charset="-128"/>
                          <a:ea typeface="游ゴシック" panose="020B0400000000000000" pitchFamily="50" charset="-128"/>
                        </a:rPr>
                        <a:t>(</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6,670,000</a:t>
                      </a:r>
                      <a:r>
                        <a:rPr lang="ja-JP" altLang="en-US"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円</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+α(</a:t>
                      </a:r>
                      <a:r>
                        <a:rPr lang="ja-JP" altLang="en-US"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運用費</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a:t>
                      </a:r>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案件</a:t>
                      </a:r>
                      <a:endParaRPr lang="en-US" altLang="ja-JP" sz="1400" dirty="0" smtClean="0">
                        <a:latin typeface="游ゴシック" panose="020B0400000000000000" pitchFamily="50" charset="-128"/>
                        <a:ea typeface="游ゴシック" panose="020B0400000000000000" pitchFamily="50" charset="-128"/>
                      </a:endParaRPr>
                    </a:p>
                    <a:p>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完成度</a:t>
                      </a:r>
                      <a:r>
                        <a:rPr lang="en-US" altLang="ja-JP" sz="1400" dirty="0" smtClean="0">
                          <a:latin typeface="游ゴシック" panose="020B0400000000000000" pitchFamily="50" charset="-128"/>
                          <a:ea typeface="游ゴシック" panose="020B0400000000000000" pitchFamily="50" charset="-128"/>
                        </a:rPr>
                        <a:t>70</a:t>
                      </a:r>
                      <a:r>
                        <a:rPr lang="ja-JP" altLang="en-US" sz="1400" dirty="0" smtClean="0">
                          <a:latin typeface="游ゴシック" panose="020B0400000000000000" pitchFamily="50" charset="-128"/>
                          <a:ea typeface="游ゴシック" panose="020B0400000000000000" pitchFamily="50" charset="-128"/>
                        </a:rPr>
                        <a:t>％：</a:t>
                      </a:r>
                      <a:r>
                        <a:rPr lang="en-US" altLang="ja-JP" sz="1400" dirty="0" smtClean="0">
                          <a:latin typeface="游ゴシック" panose="020B0400000000000000" pitchFamily="50" charset="-128"/>
                          <a:ea typeface="游ゴシック" panose="020B0400000000000000" pitchFamily="50" charset="-128"/>
                        </a:rPr>
                        <a:t>(</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6,670,000</a:t>
                      </a:r>
                      <a:r>
                        <a:rPr lang="ja-JP" altLang="en-US"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円</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a:t>
                      </a:r>
                      <a:r>
                        <a:rPr lang="ja-JP" altLang="en-US"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開発費用＋</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α(</a:t>
                      </a:r>
                      <a:r>
                        <a:rPr lang="ja-JP" altLang="en-US"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運用費</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a:t>
                      </a:r>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案件</a:t>
                      </a:r>
                      <a:endParaRPr lang="en-US" altLang="ja-JP" sz="1400" dirty="0" smtClean="0">
                        <a:latin typeface="游ゴシック" panose="020B0400000000000000" pitchFamily="50" charset="-128"/>
                        <a:ea typeface="游ゴシック" panose="020B0400000000000000" pitchFamily="50" charset="-128"/>
                      </a:endParaRPr>
                    </a:p>
                    <a:p>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完成度</a:t>
                      </a:r>
                      <a:r>
                        <a:rPr lang="en-US" altLang="ja-JP" sz="1400" dirty="0" smtClean="0">
                          <a:latin typeface="游ゴシック" panose="020B0400000000000000" pitchFamily="50" charset="-128"/>
                          <a:ea typeface="游ゴシック" panose="020B0400000000000000" pitchFamily="50" charset="-128"/>
                        </a:rPr>
                        <a:t>90</a:t>
                      </a:r>
                      <a:r>
                        <a:rPr lang="ja-JP" altLang="en-US" sz="1400" dirty="0" smtClean="0">
                          <a:latin typeface="游ゴシック" panose="020B0400000000000000" pitchFamily="50" charset="-128"/>
                          <a:ea typeface="游ゴシック" panose="020B0400000000000000" pitchFamily="50" charset="-128"/>
                        </a:rPr>
                        <a:t>％：</a:t>
                      </a:r>
                      <a:r>
                        <a:rPr lang="en-US" altLang="ja-JP" sz="1400" dirty="0" smtClean="0">
                          <a:latin typeface="游ゴシック" panose="020B0400000000000000" pitchFamily="50" charset="-128"/>
                          <a:ea typeface="游ゴシック" panose="020B0400000000000000" pitchFamily="50" charset="-128"/>
                        </a:rPr>
                        <a:t>(</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11,120,000</a:t>
                      </a:r>
                      <a:r>
                        <a:rPr lang="ja-JP" altLang="en-US"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円＋開発費用＋</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α(</a:t>
                      </a:r>
                      <a:r>
                        <a:rPr lang="ja-JP" altLang="en-US"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運用費</a:t>
                      </a:r>
                      <a:r>
                        <a:rPr lang="en-US" altLang="ja-JP" sz="1400" b="1" dirty="0" smtClean="0">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a:t>
                      </a:r>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案件</a:t>
                      </a:r>
                      <a:endParaRPr lang="en-US" altLang="ja-JP" sz="1400" dirty="0" smtClean="0">
                        <a:latin typeface="游ゴシック" panose="020B0400000000000000" pitchFamily="50" charset="-128"/>
                        <a:ea typeface="游ゴシック" panose="020B0400000000000000" pitchFamily="50" charset="-128"/>
                      </a:endParaRPr>
                    </a:p>
                    <a:p>
                      <a:r>
                        <a:rPr lang="en-US" altLang="ja-JP" sz="1400" dirty="0" smtClean="0">
                          <a:solidFill>
                            <a:schemeClr val="accent2"/>
                          </a:solidFill>
                          <a:latin typeface="游ゴシック" panose="020B0400000000000000" pitchFamily="50" charset="-128"/>
                          <a:ea typeface="游ゴシック" panose="020B0400000000000000" pitchFamily="50" charset="-128"/>
                        </a:rPr>
                        <a:t>※</a:t>
                      </a:r>
                      <a:r>
                        <a:rPr lang="ja-JP" altLang="en-US" sz="1400" dirty="0" smtClean="0">
                          <a:solidFill>
                            <a:schemeClr val="accent2"/>
                          </a:solidFill>
                          <a:latin typeface="游ゴシック" panose="020B0400000000000000" pitchFamily="50" charset="-128"/>
                          <a:ea typeface="游ゴシック" panose="020B0400000000000000" pitchFamily="50" charset="-128"/>
                        </a:rPr>
                        <a:t>次頁“</a:t>
                      </a:r>
                      <a:r>
                        <a:rPr lang="en-US" altLang="ja-JP" sz="1400" dirty="0" smtClean="0">
                          <a:solidFill>
                            <a:schemeClr val="accent2"/>
                          </a:solidFill>
                          <a:latin typeface="游ゴシック" panose="020B0400000000000000" pitchFamily="50" charset="-128"/>
                          <a:ea typeface="游ゴシック" panose="020B0400000000000000" pitchFamily="50" charset="-128"/>
                        </a:rPr>
                        <a:t>AI-OCR</a:t>
                      </a:r>
                      <a:r>
                        <a:rPr lang="ja-JP" altLang="en-US" sz="1400" dirty="0" smtClean="0">
                          <a:solidFill>
                            <a:schemeClr val="accent2"/>
                          </a:solidFill>
                          <a:latin typeface="游ゴシック" panose="020B0400000000000000" pitchFamily="50" charset="-128"/>
                          <a:ea typeface="游ゴシック" panose="020B0400000000000000" pitchFamily="50" charset="-128"/>
                        </a:rPr>
                        <a:t>内製化に於ける事業効果</a:t>
                      </a:r>
                      <a:r>
                        <a:rPr lang="en-US" altLang="ja-JP" sz="1400" dirty="0" smtClean="0">
                          <a:solidFill>
                            <a:schemeClr val="accent2"/>
                          </a:solidFill>
                          <a:latin typeface="游ゴシック" panose="020B0400000000000000" pitchFamily="50" charset="-128"/>
                          <a:ea typeface="游ゴシック" panose="020B0400000000000000" pitchFamily="50" charset="-128"/>
                        </a:rPr>
                        <a:t>(</a:t>
                      </a:r>
                      <a:r>
                        <a:rPr lang="ja-JP" altLang="en-US" sz="1400" dirty="0" smtClean="0">
                          <a:solidFill>
                            <a:schemeClr val="accent2"/>
                          </a:solidFill>
                          <a:latin typeface="游ゴシック" panose="020B0400000000000000" pitchFamily="50" charset="-128"/>
                          <a:ea typeface="游ゴシック" panose="020B0400000000000000" pitchFamily="50" charset="-128"/>
                        </a:rPr>
                        <a:t>コストメリット</a:t>
                      </a:r>
                      <a:r>
                        <a:rPr lang="en-US" altLang="ja-JP" sz="1400" dirty="0" smtClean="0">
                          <a:solidFill>
                            <a:schemeClr val="accent2"/>
                          </a:solidFill>
                          <a:latin typeface="游ゴシック" panose="020B0400000000000000" pitchFamily="50" charset="-128"/>
                          <a:ea typeface="游ゴシック" panose="020B0400000000000000" pitchFamily="50" charset="-128"/>
                        </a:rPr>
                        <a:t>)</a:t>
                      </a:r>
                      <a:r>
                        <a:rPr lang="ja-JP" altLang="en-US" sz="1400" dirty="0" smtClean="0">
                          <a:solidFill>
                            <a:schemeClr val="accent2"/>
                          </a:solidFill>
                          <a:latin typeface="游ゴシック" panose="020B0400000000000000" pitchFamily="50" charset="-128"/>
                          <a:ea typeface="游ゴシック" panose="020B0400000000000000" pitchFamily="50" charset="-128"/>
                        </a:rPr>
                        <a:t>” 参照</a:t>
                      </a:r>
                      <a:r>
                        <a:rPr lang="ja-JP" altLang="en-US" sz="1400" dirty="0" smtClean="0">
                          <a:latin typeface="游ゴシック" panose="020B0400000000000000" pitchFamily="50" charset="-128"/>
                          <a:ea typeface="游ゴシック" panose="020B0400000000000000" pitchFamily="50" charset="-128"/>
                        </a:rPr>
                        <a:t>　</a:t>
                      </a:r>
                      <a:endParaRPr lang="en-US" altLang="ja-JP" sz="1400" dirty="0" smtClean="0">
                        <a:latin typeface="游ゴシック" panose="020B0400000000000000" pitchFamily="50" charset="-128"/>
                        <a:ea typeface="游ゴシック" panose="020B0400000000000000" pitchFamily="50" charset="-128"/>
                      </a:endParaRPr>
                    </a:p>
                  </a:txBody>
                  <a:tcPr marL="91447" marR="91447" marT="45718" marB="45718">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341045311"/>
                  </a:ext>
                </a:extLst>
              </a:tr>
              <a:tr h="1017343">
                <a:tc vMerge="1">
                  <a:txBody>
                    <a:bodyPr/>
                    <a:lstStyle/>
                    <a:p>
                      <a:endParaRPr kumimoji="1" lang="ja-JP" altLang="en-US"/>
                    </a:p>
                  </a:txBody>
                  <a:tcPr/>
                </a:tc>
                <a:tc>
                  <a:txBody>
                    <a:bodyPr/>
                    <a:lstStyle/>
                    <a:p>
                      <a:pPr algn="ctr"/>
                      <a:r>
                        <a:rPr kumimoji="1" lang="en-US" altLang="ja-JP" sz="1600" dirty="0" smtClean="0"/>
                        <a:t>3</a:t>
                      </a:r>
                      <a:endParaRPr kumimoji="1" lang="ja-JP" altLang="en-US" sz="1600" dirty="0"/>
                    </a:p>
                  </a:txBody>
                  <a:tcPr marL="91447" marR="91447" marT="45718" marB="45718"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400" dirty="0" smtClean="0">
                          <a:latin typeface="游ゴシック" panose="020B0400000000000000" pitchFamily="50" charset="-128"/>
                          <a:ea typeface="游ゴシック" panose="020B0400000000000000" pitchFamily="50" charset="-128"/>
                        </a:rPr>
                        <a:t>[2019</a:t>
                      </a:r>
                      <a:r>
                        <a:rPr lang="ja-JP" altLang="en-US" sz="1400" dirty="0" smtClean="0">
                          <a:latin typeface="游ゴシック" panose="020B0400000000000000" pitchFamily="50" charset="-128"/>
                          <a:ea typeface="游ゴシック" panose="020B0400000000000000" pitchFamily="50" charset="-128"/>
                        </a:rPr>
                        <a:t>年度上期、</a:t>
                      </a:r>
                      <a:r>
                        <a:rPr lang="en-US" altLang="ja-JP" sz="1400" dirty="0" smtClean="0">
                          <a:latin typeface="游ゴシック" panose="020B0400000000000000" pitchFamily="50" charset="-128"/>
                          <a:ea typeface="游ゴシック" panose="020B0400000000000000" pitchFamily="50" charset="-128"/>
                        </a:rPr>
                        <a:t>AI-OCR</a:t>
                      </a:r>
                      <a:r>
                        <a:rPr lang="ja-JP" altLang="en-US" sz="1400" dirty="0" smtClean="0">
                          <a:latin typeface="游ゴシック" panose="020B0400000000000000" pitchFamily="50" charset="-128"/>
                          <a:ea typeface="游ゴシック" panose="020B0400000000000000" pitchFamily="50" charset="-128"/>
                        </a:rPr>
                        <a:t>共同研究開発 予算編成・計上のお願い</a:t>
                      </a:r>
                      <a:r>
                        <a:rPr lang="en-US" altLang="ja-JP" sz="1400" dirty="0" smtClean="0">
                          <a:latin typeface="游ゴシック" panose="020B0400000000000000" pitchFamily="50" charset="-128"/>
                          <a:ea typeface="游ゴシック" panose="020B0400000000000000" pitchFamily="50" charset="-128"/>
                        </a:rPr>
                        <a:t>]</a:t>
                      </a:r>
                    </a:p>
                    <a:p>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以下の説明頁をご参照下さい</a:t>
                      </a:r>
                      <a:endParaRPr lang="en-US" altLang="ja-JP" sz="1400" dirty="0" smtClean="0">
                        <a:latin typeface="游ゴシック" panose="020B0400000000000000" pitchFamily="50" charset="-128"/>
                        <a:ea typeface="游ゴシック" panose="020B0400000000000000" pitchFamily="50" charset="-128"/>
                      </a:endParaRPr>
                    </a:p>
                    <a:p>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 </a:t>
                      </a:r>
                      <a:r>
                        <a:rPr lang="en-US" altLang="ja-JP" sz="1400" dirty="0" smtClean="0">
                          <a:latin typeface="游ゴシック" panose="020B0400000000000000" pitchFamily="50" charset="-128"/>
                          <a:ea typeface="游ゴシック" panose="020B0400000000000000" pitchFamily="50" charset="-128"/>
                        </a:rPr>
                        <a:t>AI-OCR</a:t>
                      </a:r>
                      <a:r>
                        <a:rPr lang="ja-JP" altLang="en-US" sz="1400" dirty="0" smtClean="0">
                          <a:latin typeface="游ゴシック" panose="020B0400000000000000" pitchFamily="50" charset="-128"/>
                          <a:ea typeface="游ゴシック" panose="020B0400000000000000" pitchFamily="50" charset="-128"/>
                        </a:rPr>
                        <a:t> 内製化に於ける事業効果（コストメリット）</a:t>
                      </a:r>
                      <a:endParaRPr lang="en-US" altLang="ja-JP" sz="1400" dirty="0" smtClean="0">
                        <a:latin typeface="游ゴシック" panose="020B0400000000000000" pitchFamily="50" charset="-128"/>
                        <a:ea typeface="游ゴシック" panose="020B0400000000000000"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 </a:t>
                      </a:r>
                      <a:r>
                        <a:rPr lang="en-US" altLang="ja-JP" sz="1400" dirty="0" smtClean="0">
                          <a:latin typeface="游ゴシック" panose="020B0400000000000000" pitchFamily="50" charset="-128"/>
                          <a:ea typeface="游ゴシック" panose="020B0400000000000000" pitchFamily="50" charset="-128"/>
                        </a:rPr>
                        <a:t>AI-OCR</a:t>
                      </a:r>
                      <a:r>
                        <a:rPr lang="ja-JP" altLang="en-US" sz="1400" dirty="0" smtClean="0">
                          <a:latin typeface="游ゴシック" panose="020B0400000000000000" pitchFamily="50" charset="-128"/>
                          <a:ea typeface="游ゴシック" panose="020B0400000000000000" pitchFamily="50" charset="-128"/>
                        </a:rPr>
                        <a:t> 共同研究開発における提案内容比較＆総合評価</a:t>
                      </a:r>
                    </a:p>
                    <a:p>
                      <a:endParaRPr lang="en-US" altLang="ja-JP" sz="1400" dirty="0" smtClean="0">
                        <a:latin typeface="游ゴシック" panose="020B0400000000000000" pitchFamily="50" charset="-128"/>
                        <a:ea typeface="游ゴシック" panose="020B0400000000000000" pitchFamily="50" charset="-128"/>
                      </a:endParaRPr>
                    </a:p>
                  </a:txBody>
                  <a:tcPr marL="91447" marR="91447" marT="45718" marB="45718">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689864162"/>
                  </a:ext>
                </a:extLst>
              </a:tr>
            </a:tbl>
          </a:graphicData>
        </a:graphic>
      </p:graphicFrame>
    </p:spTree>
    <p:extLst>
      <p:ext uri="{BB962C8B-B14F-4D97-AF65-F5344CB8AC3E}">
        <p14:creationId xmlns:p14="http://schemas.microsoft.com/office/powerpoint/2010/main" val="3569410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番号プレースホルダ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9B05D618-407E-4C8D-8E9E-F2AB29DABF45}" type="slidenum">
              <a:rPr lang="ja-JP" altLang="en-US" smtClean="0">
                <a:solidFill>
                  <a:srgbClr val="000000"/>
                </a:solidFill>
                <a:latin typeface="メイリオ" panose="020B0604030504040204" pitchFamily="50" charset="-128"/>
                <a:ea typeface="メイリオ" panose="020B0604030504040204" pitchFamily="50" charset="-128"/>
              </a:rPr>
              <a:pPr/>
              <a:t>3</a:t>
            </a:fld>
            <a:endParaRPr lang="ja-JP" altLang="en-US" dirty="0" smtClean="0">
              <a:solidFill>
                <a:srgbClr val="000000"/>
              </a:solidFill>
              <a:latin typeface="メイリオ" panose="020B0604030504040204" pitchFamily="50" charset="-128"/>
              <a:ea typeface="メイリオ" panose="020B0604030504040204" pitchFamily="50" charset="-128"/>
            </a:endParaRPr>
          </a:p>
        </p:txBody>
      </p:sp>
      <p:sp>
        <p:nvSpPr>
          <p:cNvPr id="5" name="テキスト ボックス 2"/>
          <p:cNvSpPr txBox="1">
            <a:spLocks noChangeArrowheads="1"/>
          </p:cNvSpPr>
          <p:nvPr/>
        </p:nvSpPr>
        <p:spPr bwMode="auto">
          <a:xfrm>
            <a:off x="401638" y="169863"/>
            <a:ext cx="7625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 内製化に於ける事業効果（コストメリット）</a:t>
            </a:r>
            <a:endParaRPr lang="ja-JP" altLang="en-US" sz="2800" b="1" dirty="0">
              <a:effectLst>
                <a:outerShdw blurRad="38100" dist="38100" dir="2700000" algn="tl">
                  <a:srgbClr val="000000">
                    <a:alpha val="43137"/>
                  </a:srgbClr>
                </a:outerShdw>
              </a:effectLst>
            </a:endParaRPr>
          </a:p>
        </p:txBody>
      </p:sp>
      <p:sp>
        <p:nvSpPr>
          <p:cNvPr id="3" name="テキスト ボックス 2"/>
          <p:cNvSpPr txBox="1"/>
          <p:nvPr/>
        </p:nvSpPr>
        <p:spPr>
          <a:xfrm>
            <a:off x="75059" y="736974"/>
            <a:ext cx="9570249" cy="3670236"/>
          </a:xfrm>
          <a:prstGeom prst="rect">
            <a:avLst/>
          </a:prstGeom>
          <a:noFill/>
        </p:spPr>
        <p:txBody>
          <a:bodyPr wrap="none" rtlCol="0">
            <a:spAutoFit/>
          </a:bodyPr>
          <a:lstStyle/>
          <a:p>
            <a:r>
              <a:rPr lang="ja-JP" altLang="en-US" sz="1550" dirty="0" smtClean="0"/>
              <a:t>１</a:t>
            </a:r>
            <a:r>
              <a:rPr lang="ja-JP" altLang="en-US" sz="1550" dirty="0"/>
              <a:t>．</a:t>
            </a:r>
            <a:r>
              <a:rPr kumimoji="1" lang="en-US" altLang="ja-JP" sz="1550" dirty="0" smtClean="0"/>
              <a:t>AI-OCR</a:t>
            </a:r>
            <a:r>
              <a:rPr kumimoji="1" lang="ja-JP" altLang="en-US" sz="1550" dirty="0" smtClean="0"/>
              <a:t> </a:t>
            </a:r>
            <a:r>
              <a:rPr lang="ja-JP" altLang="en-US" sz="1550" dirty="0" smtClean="0"/>
              <a:t>内製化および、事業導入における事業効果（コストメリット）</a:t>
            </a:r>
            <a:endParaRPr lang="en-US" altLang="ja-JP" sz="1550" dirty="0"/>
          </a:p>
          <a:p>
            <a:endParaRPr kumimoji="1" lang="en-US" altLang="ja-JP" sz="1550" dirty="0" smtClean="0"/>
          </a:p>
          <a:p>
            <a:r>
              <a:rPr lang="ja-JP" altLang="en-US" sz="1550" dirty="0"/>
              <a:t>　</a:t>
            </a:r>
            <a:r>
              <a:rPr lang="ja-JP" altLang="en-US" sz="1550" dirty="0" smtClean="0"/>
              <a:t>１</a:t>
            </a:r>
            <a:r>
              <a:rPr lang="en-US" altLang="ja-JP" sz="1550" dirty="0" smtClean="0"/>
              <a:t>.1</a:t>
            </a:r>
            <a:r>
              <a:rPr lang="ja-JP" altLang="en-US" sz="1550" dirty="0" err="1" smtClean="0"/>
              <a:t>．</a:t>
            </a:r>
            <a:r>
              <a:rPr lang="en-US" altLang="ja-JP" sz="1550" dirty="0" smtClean="0"/>
              <a:t>FFG</a:t>
            </a:r>
            <a:r>
              <a:rPr lang="ja-JP" altLang="en-US" sz="1550" dirty="0" smtClean="0"/>
              <a:t>案件をモデルケースとした場合の内製 </a:t>
            </a:r>
            <a:r>
              <a:rPr lang="en-US" altLang="ja-JP" sz="1550" dirty="0" smtClean="0"/>
              <a:t>AI-OR</a:t>
            </a:r>
            <a:r>
              <a:rPr lang="ja-JP" altLang="en-US" sz="1550" dirty="0" smtClean="0"/>
              <a:t> 導入効果（コストメリット）</a:t>
            </a:r>
            <a:endParaRPr lang="en-US" altLang="ja-JP" sz="1550" dirty="0" smtClean="0"/>
          </a:p>
          <a:p>
            <a:r>
              <a:rPr kumimoji="1" lang="ja-JP" altLang="en-US" sz="1550" dirty="0"/>
              <a:t>　</a:t>
            </a:r>
            <a:r>
              <a:rPr kumimoji="1" lang="ja-JP" altLang="en-US" sz="1550" dirty="0" smtClean="0"/>
              <a:t>　</a:t>
            </a:r>
            <a:r>
              <a:rPr lang="en-US" altLang="ja-JP" sz="1550" dirty="0" smtClean="0"/>
              <a:t>1)</a:t>
            </a:r>
            <a:r>
              <a:rPr kumimoji="1" lang="ja-JP" altLang="en-US" sz="1550" dirty="0" smtClean="0"/>
              <a:t> </a:t>
            </a:r>
            <a:r>
              <a:rPr kumimoji="1" lang="en-US" altLang="ja-JP" sz="1550" dirty="0" smtClean="0"/>
              <a:t>Phase</a:t>
            </a:r>
            <a:r>
              <a:rPr kumimoji="1" lang="ja-JP" altLang="en-US" sz="1550" dirty="0" smtClean="0"/>
              <a:t> </a:t>
            </a:r>
            <a:r>
              <a:rPr kumimoji="1" lang="en-US" altLang="ja-JP" sz="1550" dirty="0" smtClean="0"/>
              <a:t>1</a:t>
            </a:r>
            <a:r>
              <a:rPr kumimoji="1" lang="ja-JP" altLang="en-US" sz="1550" dirty="0" smtClean="0"/>
              <a:t> コスト効果</a:t>
            </a:r>
            <a:endParaRPr kumimoji="1" lang="en-US" altLang="ja-JP" sz="1550" dirty="0" smtClean="0"/>
          </a:p>
          <a:p>
            <a:r>
              <a:rPr lang="ja-JP" altLang="en-US" sz="1550" dirty="0"/>
              <a:t>　</a:t>
            </a:r>
            <a:r>
              <a:rPr lang="ja-JP" altLang="en-US" sz="1550" dirty="0" smtClean="0"/>
              <a:t>　　　</a:t>
            </a:r>
            <a:r>
              <a:rPr lang="en-US" altLang="ja-JP" sz="1550" dirty="0" smtClean="0"/>
              <a:t>Phase</a:t>
            </a:r>
            <a:r>
              <a:rPr lang="ja-JP" altLang="en-US" sz="1550" dirty="0" smtClean="0"/>
              <a:t> </a:t>
            </a:r>
            <a:r>
              <a:rPr lang="en-US" altLang="ja-JP" sz="1550" dirty="0" smtClean="0"/>
              <a:t>1</a:t>
            </a:r>
            <a:r>
              <a:rPr lang="ja-JP" altLang="en-US" sz="1550" dirty="0" smtClean="0"/>
              <a:t>（完成度：</a:t>
            </a:r>
            <a:r>
              <a:rPr lang="en-US" altLang="ja-JP" sz="1550" b="1" dirty="0" smtClean="0">
                <a:solidFill>
                  <a:srgbClr val="FF0000"/>
                </a:solidFill>
                <a:effectLst>
                  <a:outerShdw blurRad="38100" dist="38100" dir="2700000" algn="tl">
                    <a:srgbClr val="000000">
                      <a:alpha val="43137"/>
                    </a:srgbClr>
                  </a:outerShdw>
                </a:effectLst>
              </a:rPr>
              <a:t>60%</a:t>
            </a:r>
            <a:r>
              <a:rPr lang="ja-JP" altLang="en-US" sz="1550" dirty="0" smtClean="0"/>
              <a:t>）：　</a:t>
            </a:r>
            <a:r>
              <a:rPr lang="ja-JP" altLang="en-US" sz="1550" b="1" dirty="0" smtClean="0">
                <a:solidFill>
                  <a:schemeClr val="accent1">
                    <a:lumMod val="50000"/>
                  </a:schemeClr>
                </a:solidFill>
                <a:effectLst>
                  <a:outerShdw blurRad="38100" dist="38100" dir="2700000" algn="tl">
                    <a:srgbClr val="000000">
                      <a:alpha val="43137"/>
                    </a:srgbClr>
                  </a:outerShdw>
                </a:effectLst>
              </a:rPr>
              <a:t>①（</a:t>
            </a:r>
            <a:r>
              <a:rPr lang="en-US" altLang="ja-JP" sz="1550" b="1" dirty="0" smtClean="0">
                <a:solidFill>
                  <a:schemeClr val="accent1">
                    <a:lumMod val="50000"/>
                  </a:schemeClr>
                </a:solidFill>
                <a:effectLst>
                  <a:outerShdw blurRad="38100" dist="38100" dir="2700000" algn="tl">
                    <a:srgbClr val="000000">
                      <a:alpha val="43137"/>
                    </a:srgbClr>
                  </a:outerShdw>
                </a:effectLst>
              </a:rPr>
              <a:t>6,670,000</a:t>
            </a:r>
            <a:r>
              <a:rPr lang="ja-JP" altLang="en-US" sz="1550" b="1" dirty="0" smtClean="0">
                <a:solidFill>
                  <a:schemeClr val="accent1">
                    <a:lumMod val="50000"/>
                  </a:schemeClr>
                </a:solidFill>
                <a:effectLst>
                  <a:outerShdw blurRad="38100" dist="38100" dir="2700000" algn="tl">
                    <a:srgbClr val="000000">
                      <a:alpha val="43137"/>
                    </a:srgbClr>
                  </a:outerShdw>
                </a:effectLst>
              </a:rPr>
              <a:t>円＋</a:t>
            </a:r>
            <a:r>
              <a:rPr lang="en-US" altLang="ja-JP" sz="1550" b="1" dirty="0" smtClean="0">
                <a:solidFill>
                  <a:schemeClr val="accent1">
                    <a:lumMod val="50000"/>
                  </a:schemeClr>
                </a:solidFill>
                <a:effectLst>
                  <a:outerShdw blurRad="38100" dist="38100" dir="2700000" algn="tl">
                    <a:srgbClr val="000000">
                      <a:alpha val="43137"/>
                    </a:srgbClr>
                  </a:outerShdw>
                </a:effectLst>
              </a:rPr>
              <a:t>α</a:t>
            </a:r>
            <a:r>
              <a:rPr lang="ja-JP" altLang="en-US" sz="1550" b="1" dirty="0" smtClean="0">
                <a:solidFill>
                  <a:schemeClr val="accent1">
                    <a:lumMod val="50000"/>
                  </a:schemeClr>
                </a:solidFill>
                <a:effectLst>
                  <a:outerShdw blurRad="38100" dist="38100" dir="2700000" algn="tl">
                    <a:srgbClr val="000000">
                      <a:alpha val="43137"/>
                    </a:srgbClr>
                  </a:outerShdw>
                </a:effectLst>
              </a:rPr>
              <a:t>（運用コスト））</a:t>
            </a:r>
            <a:r>
              <a:rPr lang="ja-JP" altLang="en-US" sz="1550" b="1" dirty="0">
                <a:solidFill>
                  <a:schemeClr val="accent1">
                    <a:lumMod val="50000"/>
                  </a:schemeClr>
                </a:solidFill>
                <a:effectLst>
                  <a:outerShdw blurRad="38100" dist="38100" dir="2700000" algn="tl">
                    <a:srgbClr val="000000">
                      <a:alpha val="43137"/>
                    </a:srgbClr>
                  </a:outerShdw>
                </a:effectLst>
              </a:rPr>
              <a:t>／</a:t>
            </a:r>
            <a:r>
              <a:rPr lang="ja-JP" altLang="en-US" sz="1550" b="1" dirty="0" smtClean="0">
                <a:solidFill>
                  <a:schemeClr val="accent1">
                    <a:lumMod val="50000"/>
                  </a:schemeClr>
                </a:solidFill>
                <a:effectLst>
                  <a:outerShdw blurRad="38100" dist="38100" dir="2700000" algn="tl">
                    <a:srgbClr val="000000">
                      <a:alpha val="43137"/>
                    </a:srgbClr>
                  </a:outerShdw>
                </a:effectLst>
              </a:rPr>
              <a:t>案件</a:t>
            </a:r>
            <a:endParaRPr lang="en-US" altLang="ja-JP" sz="1550" b="1" dirty="0" smtClean="0">
              <a:solidFill>
                <a:schemeClr val="accent1">
                  <a:lumMod val="50000"/>
                </a:schemeClr>
              </a:solidFill>
              <a:effectLst>
                <a:outerShdw blurRad="38100" dist="38100" dir="2700000" algn="tl">
                  <a:srgbClr val="000000">
                    <a:alpha val="43137"/>
                  </a:srgbClr>
                </a:outerShdw>
              </a:effectLst>
            </a:endParaRPr>
          </a:p>
          <a:p>
            <a:r>
              <a:rPr kumimoji="1" lang="ja-JP" altLang="en-US" sz="1550" dirty="0"/>
              <a:t>　</a:t>
            </a:r>
            <a:r>
              <a:rPr kumimoji="1" lang="ja-JP" altLang="en-US" sz="1550" dirty="0" smtClean="0"/>
              <a:t>　</a:t>
            </a:r>
            <a:r>
              <a:rPr lang="en-US" altLang="ja-JP" sz="1550" dirty="0" smtClean="0"/>
              <a:t>2)</a:t>
            </a:r>
            <a:r>
              <a:rPr kumimoji="1" lang="ja-JP" altLang="en-US" sz="1550" dirty="0" smtClean="0"/>
              <a:t> </a:t>
            </a:r>
            <a:r>
              <a:rPr kumimoji="1" lang="en-US" altLang="ja-JP" sz="1550" dirty="0" smtClean="0"/>
              <a:t>Phase</a:t>
            </a:r>
            <a:r>
              <a:rPr kumimoji="1" lang="ja-JP" altLang="en-US" sz="1550" dirty="0" smtClean="0"/>
              <a:t> </a:t>
            </a:r>
            <a:r>
              <a:rPr kumimoji="1" lang="en-US" altLang="ja-JP" sz="1550" dirty="0" smtClean="0"/>
              <a:t>2</a:t>
            </a:r>
            <a:r>
              <a:rPr kumimoji="1" lang="ja-JP" altLang="en-US" sz="1550" dirty="0" smtClean="0"/>
              <a:t> コスト効果</a:t>
            </a:r>
            <a:endParaRPr kumimoji="1" lang="en-US" altLang="ja-JP" sz="1550" dirty="0" smtClean="0"/>
          </a:p>
          <a:p>
            <a:r>
              <a:rPr lang="ja-JP" altLang="en-US" sz="1550" dirty="0"/>
              <a:t>　</a:t>
            </a:r>
            <a:r>
              <a:rPr lang="ja-JP" altLang="en-US" sz="1550" dirty="0" smtClean="0"/>
              <a:t>　　　</a:t>
            </a:r>
            <a:r>
              <a:rPr lang="en-US" altLang="ja-JP" sz="1550" dirty="0" smtClean="0"/>
              <a:t>Phase</a:t>
            </a:r>
            <a:r>
              <a:rPr lang="ja-JP" altLang="en-US" sz="1550" dirty="0" smtClean="0"/>
              <a:t> </a:t>
            </a:r>
            <a:r>
              <a:rPr lang="en-US" altLang="ja-JP" sz="1550" dirty="0" smtClean="0"/>
              <a:t>2</a:t>
            </a:r>
            <a:r>
              <a:rPr lang="ja-JP" altLang="en-US" sz="1550" dirty="0" smtClean="0"/>
              <a:t>（完成度：</a:t>
            </a:r>
            <a:r>
              <a:rPr lang="en-US" altLang="ja-JP" sz="1550" b="1" dirty="0" smtClean="0">
                <a:solidFill>
                  <a:srgbClr val="FF0000"/>
                </a:solidFill>
                <a:effectLst>
                  <a:outerShdw blurRad="38100" dist="38100" dir="2700000" algn="tl">
                    <a:srgbClr val="000000">
                      <a:alpha val="43137"/>
                    </a:srgbClr>
                  </a:outerShdw>
                </a:effectLst>
              </a:rPr>
              <a:t>70%</a:t>
            </a:r>
            <a:r>
              <a:rPr lang="ja-JP" altLang="en-US" sz="1550" dirty="0" smtClean="0"/>
              <a:t>）：　</a:t>
            </a:r>
            <a:r>
              <a:rPr lang="ja-JP" altLang="en-US" sz="1550" b="1" dirty="0" smtClean="0">
                <a:solidFill>
                  <a:schemeClr val="accent1">
                    <a:lumMod val="50000"/>
                  </a:schemeClr>
                </a:solidFill>
                <a:effectLst>
                  <a:outerShdw blurRad="38100" dist="38100" dir="2700000" algn="tl">
                    <a:srgbClr val="000000">
                      <a:alpha val="43137"/>
                    </a:srgbClr>
                  </a:outerShdw>
                </a:effectLst>
              </a:rPr>
              <a:t>②（</a:t>
            </a:r>
            <a:r>
              <a:rPr lang="en-US" altLang="ja-JP" sz="1550" b="1" dirty="0" smtClean="0">
                <a:solidFill>
                  <a:schemeClr val="accent1">
                    <a:lumMod val="50000"/>
                  </a:schemeClr>
                </a:solidFill>
                <a:effectLst>
                  <a:outerShdw blurRad="38100" dist="38100" dir="2700000" algn="tl">
                    <a:srgbClr val="000000">
                      <a:alpha val="43137"/>
                    </a:srgbClr>
                  </a:outerShdw>
                </a:effectLst>
              </a:rPr>
              <a:t>6,670,000</a:t>
            </a:r>
            <a:r>
              <a:rPr lang="ja-JP" altLang="en-US" sz="1550" b="1" dirty="0" smtClean="0">
                <a:solidFill>
                  <a:schemeClr val="accent1">
                    <a:lumMod val="50000"/>
                  </a:schemeClr>
                </a:solidFill>
                <a:effectLst>
                  <a:outerShdw blurRad="38100" dist="38100" dir="2700000" algn="tl">
                    <a:srgbClr val="000000">
                      <a:alpha val="43137"/>
                    </a:srgbClr>
                  </a:outerShdw>
                </a:effectLst>
              </a:rPr>
              <a:t>円＋ソフトウェア開発費用（ルール開発）＋</a:t>
            </a:r>
            <a:r>
              <a:rPr lang="en-US" altLang="ja-JP" sz="1550" b="1" dirty="0" smtClean="0">
                <a:solidFill>
                  <a:schemeClr val="accent1">
                    <a:lumMod val="50000"/>
                  </a:schemeClr>
                </a:solidFill>
                <a:effectLst>
                  <a:outerShdw blurRad="38100" dist="38100" dir="2700000" algn="tl">
                    <a:srgbClr val="000000">
                      <a:alpha val="43137"/>
                    </a:srgbClr>
                  </a:outerShdw>
                </a:effectLst>
              </a:rPr>
              <a:t>α</a:t>
            </a:r>
            <a:r>
              <a:rPr lang="ja-JP" altLang="en-US" sz="1550" b="1" dirty="0" smtClean="0">
                <a:solidFill>
                  <a:schemeClr val="accent1">
                    <a:lumMod val="50000"/>
                  </a:schemeClr>
                </a:solidFill>
                <a:effectLst>
                  <a:outerShdw blurRad="38100" dist="38100" dir="2700000" algn="tl">
                    <a:srgbClr val="000000">
                      <a:alpha val="43137"/>
                    </a:srgbClr>
                  </a:outerShdw>
                </a:effectLst>
              </a:rPr>
              <a:t>（運用コスト））／案件</a:t>
            </a:r>
            <a:endParaRPr lang="en-US" altLang="ja-JP" sz="1550" b="1" dirty="0" smtClean="0">
              <a:solidFill>
                <a:schemeClr val="accent1">
                  <a:lumMod val="50000"/>
                </a:schemeClr>
              </a:solidFill>
              <a:effectLst>
                <a:outerShdw blurRad="38100" dist="38100" dir="2700000" algn="tl">
                  <a:srgbClr val="000000">
                    <a:alpha val="43137"/>
                  </a:srgbClr>
                </a:outerShdw>
              </a:effectLst>
            </a:endParaRPr>
          </a:p>
          <a:p>
            <a:r>
              <a:rPr kumimoji="1" lang="ja-JP" altLang="en-US" sz="1550" dirty="0"/>
              <a:t>　</a:t>
            </a:r>
            <a:r>
              <a:rPr kumimoji="1" lang="ja-JP" altLang="en-US" sz="1550" dirty="0" smtClean="0"/>
              <a:t>　</a:t>
            </a:r>
            <a:r>
              <a:rPr kumimoji="1" lang="en-US" altLang="ja-JP" sz="1550" dirty="0" smtClean="0"/>
              <a:t>3)</a:t>
            </a:r>
            <a:r>
              <a:rPr kumimoji="1" lang="ja-JP" altLang="en-US" sz="1550" dirty="0" smtClean="0"/>
              <a:t> </a:t>
            </a:r>
            <a:r>
              <a:rPr kumimoji="1" lang="en-US" altLang="ja-JP" sz="1550" dirty="0" smtClean="0"/>
              <a:t>Phase</a:t>
            </a:r>
            <a:r>
              <a:rPr kumimoji="1" lang="ja-JP" altLang="en-US" sz="1550" dirty="0" smtClean="0"/>
              <a:t> </a:t>
            </a:r>
            <a:r>
              <a:rPr kumimoji="1" lang="en-US" altLang="ja-JP" sz="1550" dirty="0" smtClean="0"/>
              <a:t>3</a:t>
            </a:r>
            <a:r>
              <a:rPr kumimoji="1" lang="ja-JP" altLang="en-US" sz="1550" dirty="0" smtClean="0"/>
              <a:t> コスト効果</a:t>
            </a:r>
            <a:endParaRPr kumimoji="1" lang="en-US" altLang="ja-JP" sz="1550" dirty="0" smtClean="0"/>
          </a:p>
          <a:p>
            <a:r>
              <a:rPr lang="ja-JP" altLang="en-US" sz="1550" dirty="0"/>
              <a:t>　</a:t>
            </a:r>
            <a:r>
              <a:rPr lang="ja-JP" altLang="en-US" sz="1550" dirty="0" smtClean="0"/>
              <a:t>　　　</a:t>
            </a:r>
            <a:r>
              <a:rPr lang="en-US" altLang="ja-JP" sz="1550" dirty="0" smtClean="0"/>
              <a:t>Phase</a:t>
            </a:r>
            <a:r>
              <a:rPr lang="ja-JP" altLang="en-US" sz="1550" dirty="0" smtClean="0"/>
              <a:t> </a:t>
            </a:r>
            <a:r>
              <a:rPr lang="en-US" altLang="ja-JP" sz="1550" dirty="0" smtClean="0"/>
              <a:t>3</a:t>
            </a:r>
            <a:r>
              <a:rPr lang="ja-JP" altLang="en-US" sz="1550" dirty="0" smtClean="0"/>
              <a:t>（完成度：</a:t>
            </a:r>
            <a:r>
              <a:rPr lang="en-US" altLang="ja-JP" sz="1550" b="1" dirty="0" smtClean="0">
                <a:solidFill>
                  <a:srgbClr val="FF0000"/>
                </a:solidFill>
                <a:effectLst>
                  <a:outerShdw blurRad="38100" dist="38100" dir="2700000" algn="tl">
                    <a:srgbClr val="000000">
                      <a:alpha val="43137"/>
                    </a:srgbClr>
                  </a:outerShdw>
                </a:effectLst>
              </a:rPr>
              <a:t>90%</a:t>
            </a:r>
            <a:r>
              <a:rPr lang="ja-JP" altLang="en-US" sz="1550" dirty="0" smtClean="0"/>
              <a:t>）：　</a:t>
            </a:r>
            <a:r>
              <a:rPr lang="ja-JP" altLang="en-US" sz="1550" b="1" dirty="0" smtClean="0">
                <a:solidFill>
                  <a:schemeClr val="accent1">
                    <a:lumMod val="50000"/>
                  </a:schemeClr>
                </a:solidFill>
                <a:effectLst>
                  <a:outerShdw blurRad="38100" dist="38100" dir="2700000" algn="tl">
                    <a:srgbClr val="000000">
                      <a:alpha val="43137"/>
                    </a:srgbClr>
                  </a:outerShdw>
                </a:effectLst>
              </a:rPr>
              <a:t>③（②＋</a:t>
            </a:r>
            <a:r>
              <a:rPr lang="en-US" altLang="ja-JP" sz="1550" b="1" dirty="0" smtClean="0">
                <a:solidFill>
                  <a:schemeClr val="accent1">
                    <a:lumMod val="50000"/>
                  </a:schemeClr>
                </a:solidFill>
                <a:effectLst>
                  <a:outerShdw blurRad="38100" dist="38100" dir="2700000" algn="tl">
                    <a:srgbClr val="000000">
                      <a:alpha val="43137"/>
                    </a:srgbClr>
                  </a:outerShdw>
                </a:effectLst>
              </a:rPr>
              <a:t>11,120,000</a:t>
            </a:r>
            <a:r>
              <a:rPr lang="ja-JP" altLang="en-US" sz="1550" b="1" dirty="0" smtClean="0">
                <a:solidFill>
                  <a:schemeClr val="accent1">
                    <a:lumMod val="50000"/>
                  </a:schemeClr>
                </a:solidFill>
                <a:effectLst>
                  <a:outerShdw blurRad="38100" dist="38100" dir="2700000" algn="tl">
                    <a:srgbClr val="000000">
                      <a:alpha val="43137"/>
                    </a:srgbClr>
                  </a:outerShdw>
                </a:effectLst>
              </a:rPr>
              <a:t>円＋開発費用＋</a:t>
            </a:r>
            <a:r>
              <a:rPr lang="en-US" altLang="ja-JP" sz="1550" b="1" dirty="0" smtClean="0">
                <a:solidFill>
                  <a:schemeClr val="accent1">
                    <a:lumMod val="50000"/>
                  </a:schemeClr>
                </a:solidFill>
                <a:effectLst>
                  <a:outerShdw blurRad="38100" dist="38100" dir="2700000" algn="tl">
                    <a:srgbClr val="000000">
                      <a:alpha val="43137"/>
                    </a:srgbClr>
                  </a:outerShdw>
                </a:effectLst>
              </a:rPr>
              <a:t>α</a:t>
            </a:r>
            <a:r>
              <a:rPr lang="ja-JP" altLang="en-US" sz="1550" b="1" dirty="0" smtClean="0">
                <a:solidFill>
                  <a:schemeClr val="accent1">
                    <a:lumMod val="50000"/>
                  </a:schemeClr>
                </a:solidFill>
                <a:effectLst>
                  <a:outerShdw blurRad="38100" dist="38100" dir="2700000" algn="tl">
                    <a:srgbClr val="000000">
                      <a:alpha val="43137"/>
                    </a:srgbClr>
                  </a:outerShdw>
                </a:effectLst>
              </a:rPr>
              <a:t>（運用コスト</a:t>
            </a:r>
            <a:r>
              <a:rPr lang="ja-JP" altLang="en-US" sz="1550" b="1" dirty="0">
                <a:solidFill>
                  <a:schemeClr val="accent1">
                    <a:lumMod val="50000"/>
                  </a:schemeClr>
                </a:solidFill>
                <a:effectLst>
                  <a:outerShdw blurRad="38100" dist="38100" dir="2700000" algn="tl">
                    <a:srgbClr val="000000">
                      <a:alpha val="43137"/>
                    </a:srgbClr>
                  </a:outerShdw>
                </a:effectLst>
              </a:rPr>
              <a:t>）</a:t>
            </a:r>
            <a:r>
              <a:rPr lang="ja-JP" altLang="en-US" sz="1550" b="1" dirty="0" smtClean="0">
                <a:solidFill>
                  <a:schemeClr val="accent1">
                    <a:lumMod val="50000"/>
                  </a:schemeClr>
                </a:solidFill>
                <a:effectLst>
                  <a:outerShdw blurRad="38100" dist="38100" dir="2700000" algn="tl">
                    <a:srgbClr val="000000">
                      <a:alpha val="43137"/>
                    </a:srgbClr>
                  </a:outerShdw>
                </a:effectLst>
              </a:rPr>
              <a:t>）／案件</a:t>
            </a:r>
            <a:endParaRPr lang="en-US" altLang="ja-JP" sz="1550" b="1" dirty="0" smtClean="0">
              <a:solidFill>
                <a:schemeClr val="accent1">
                  <a:lumMod val="50000"/>
                </a:schemeClr>
              </a:solidFill>
              <a:effectLst>
                <a:outerShdw blurRad="38100" dist="38100" dir="2700000" algn="tl">
                  <a:srgbClr val="000000">
                    <a:alpha val="43137"/>
                  </a:srgbClr>
                </a:outerShdw>
              </a:effectLst>
            </a:endParaRPr>
          </a:p>
          <a:p>
            <a:endParaRPr kumimoji="1" lang="en-US" altLang="ja-JP" sz="1550" dirty="0"/>
          </a:p>
          <a:p>
            <a:r>
              <a:rPr lang="ja-JP" altLang="en-US" sz="1550" dirty="0" smtClean="0"/>
              <a:t>　</a:t>
            </a:r>
            <a:r>
              <a:rPr lang="en-US" altLang="ja-JP" sz="1550" dirty="0" smtClean="0"/>
              <a:t>1.2. </a:t>
            </a:r>
            <a:r>
              <a:rPr lang="ja-JP" altLang="en-US" sz="1550" dirty="0" smtClean="0"/>
              <a:t>想定試算効果</a:t>
            </a:r>
            <a:endParaRPr lang="en-US" altLang="ja-JP" sz="1550" dirty="0" smtClean="0"/>
          </a:p>
          <a:p>
            <a:r>
              <a:rPr kumimoji="1" lang="ja-JP" altLang="en-US" sz="1550" dirty="0"/>
              <a:t>　</a:t>
            </a:r>
            <a:r>
              <a:rPr kumimoji="1" lang="ja-JP" altLang="en-US" sz="1550" dirty="0" smtClean="0"/>
              <a:t>　</a:t>
            </a:r>
            <a:r>
              <a:rPr lang="en-US" altLang="ja-JP" sz="1550" dirty="0" smtClean="0"/>
              <a:t>1)</a:t>
            </a:r>
            <a:r>
              <a:rPr lang="ja-JP" altLang="en-US" sz="1550" dirty="0" smtClean="0"/>
              <a:t> </a:t>
            </a:r>
            <a:r>
              <a:rPr lang="en-US" altLang="ja-JP" sz="1550" dirty="0" smtClean="0"/>
              <a:t>Phase</a:t>
            </a:r>
            <a:r>
              <a:rPr lang="ja-JP" altLang="en-US" sz="1550" dirty="0" smtClean="0"/>
              <a:t> </a:t>
            </a:r>
            <a:r>
              <a:rPr lang="en-US" altLang="ja-JP" sz="1550" dirty="0" smtClean="0"/>
              <a:t>1-2</a:t>
            </a:r>
            <a:r>
              <a:rPr lang="ja-JP" altLang="en-US" sz="1550" dirty="0" smtClean="0"/>
              <a:t> 完成度</a:t>
            </a:r>
            <a:r>
              <a:rPr lang="en-US" altLang="ja-JP" sz="1550" dirty="0" smtClean="0"/>
              <a:t>70%</a:t>
            </a:r>
            <a:r>
              <a:rPr lang="ja-JP" altLang="en-US" sz="1550" dirty="0" smtClean="0"/>
              <a:t>と想定した場合、</a:t>
            </a:r>
            <a:endParaRPr lang="en-US" altLang="ja-JP" sz="1550" dirty="0" smtClean="0"/>
          </a:p>
          <a:p>
            <a:r>
              <a:rPr kumimoji="1" lang="ja-JP" altLang="en-US" sz="1550" dirty="0"/>
              <a:t>　</a:t>
            </a:r>
            <a:r>
              <a:rPr kumimoji="1" lang="ja-JP" altLang="en-US" sz="1550" dirty="0" smtClean="0"/>
              <a:t>　　　　</a:t>
            </a:r>
            <a:r>
              <a:rPr kumimoji="1" lang="en-US" altLang="ja-JP" sz="1550" dirty="0" smtClean="0"/>
              <a:t>FFG</a:t>
            </a:r>
            <a:r>
              <a:rPr kumimoji="1" lang="ja-JP" altLang="en-US" sz="1550" dirty="0" smtClean="0"/>
              <a:t>案件をモデルケースとして、</a:t>
            </a:r>
            <a:r>
              <a:rPr kumimoji="1" lang="ja-JP" altLang="en-US" sz="1550" b="1" dirty="0" smtClean="0">
                <a:solidFill>
                  <a:schemeClr val="accent1">
                    <a:lumMod val="50000"/>
                  </a:schemeClr>
                </a:solidFill>
                <a:effectLst>
                  <a:outerShdw blurRad="38100" dist="38100" dir="2700000" algn="tl">
                    <a:srgbClr val="000000">
                      <a:alpha val="43137"/>
                    </a:srgbClr>
                  </a:outerShdw>
                </a:effectLst>
              </a:rPr>
              <a:t>約</a:t>
            </a:r>
            <a:r>
              <a:rPr kumimoji="1" lang="en-US" altLang="ja-JP" sz="1550" b="1" dirty="0" smtClean="0">
                <a:solidFill>
                  <a:schemeClr val="accent1">
                    <a:lumMod val="50000"/>
                  </a:schemeClr>
                </a:solidFill>
                <a:effectLst>
                  <a:outerShdw blurRad="38100" dist="38100" dir="2700000" algn="tl">
                    <a:srgbClr val="000000">
                      <a:alpha val="43137"/>
                    </a:srgbClr>
                  </a:outerShdw>
                </a:effectLst>
              </a:rPr>
              <a:t>700</a:t>
            </a:r>
            <a:r>
              <a:rPr lang="ja-JP" altLang="en-US" sz="1550" b="1" dirty="0" smtClean="0">
                <a:solidFill>
                  <a:schemeClr val="accent1">
                    <a:lumMod val="50000"/>
                  </a:schemeClr>
                </a:solidFill>
                <a:effectLst>
                  <a:outerShdw blurRad="38100" dist="38100" dir="2700000" algn="tl">
                    <a:srgbClr val="000000">
                      <a:alpha val="43137"/>
                    </a:srgbClr>
                  </a:outerShdw>
                </a:effectLst>
              </a:rPr>
              <a:t>千円～</a:t>
            </a:r>
            <a:r>
              <a:rPr lang="en-US" altLang="ja-JP" sz="1550" b="1" dirty="0" smtClean="0">
                <a:solidFill>
                  <a:schemeClr val="accent1">
                    <a:lumMod val="50000"/>
                  </a:schemeClr>
                </a:solidFill>
                <a:effectLst>
                  <a:outerShdw blurRad="38100" dist="38100" dir="2700000" algn="tl">
                    <a:srgbClr val="000000">
                      <a:alpha val="43137"/>
                    </a:srgbClr>
                  </a:outerShdw>
                </a:effectLst>
              </a:rPr>
              <a:t>10,000</a:t>
            </a:r>
            <a:r>
              <a:rPr lang="ja-JP" altLang="en-US" sz="1550" b="1" dirty="0" smtClean="0">
                <a:solidFill>
                  <a:schemeClr val="accent1">
                    <a:lumMod val="50000"/>
                  </a:schemeClr>
                </a:solidFill>
                <a:effectLst>
                  <a:outerShdw blurRad="38100" dist="38100" dir="2700000" algn="tl">
                    <a:srgbClr val="000000">
                      <a:alpha val="43137"/>
                    </a:srgbClr>
                  </a:outerShdw>
                </a:effectLst>
              </a:rPr>
              <a:t>千円</a:t>
            </a:r>
            <a:r>
              <a:rPr lang="ja-JP" altLang="en-US" sz="1550" dirty="0" smtClean="0"/>
              <a:t>程度のコスト削減効果が期待できる</a:t>
            </a:r>
            <a:endParaRPr lang="en-US" altLang="ja-JP" sz="1550" dirty="0" smtClean="0"/>
          </a:p>
          <a:p>
            <a:r>
              <a:rPr kumimoji="1" lang="ja-JP" altLang="en-US" sz="1550" dirty="0"/>
              <a:t>　</a:t>
            </a:r>
            <a:r>
              <a:rPr kumimoji="1" lang="ja-JP" altLang="en-US" sz="1550" dirty="0" smtClean="0"/>
              <a:t>　</a:t>
            </a:r>
            <a:r>
              <a:rPr kumimoji="1" lang="en-US" altLang="ja-JP" sz="1550" dirty="0" smtClean="0"/>
              <a:t>2)</a:t>
            </a:r>
            <a:r>
              <a:rPr kumimoji="1" lang="ja-JP" altLang="en-US" sz="1550" dirty="0" smtClean="0"/>
              <a:t> </a:t>
            </a:r>
            <a:r>
              <a:rPr kumimoji="1" lang="en-US" altLang="ja-JP" sz="1550" dirty="0" smtClean="0"/>
              <a:t>Phase</a:t>
            </a:r>
            <a:r>
              <a:rPr kumimoji="1" lang="ja-JP" altLang="en-US" sz="1550" dirty="0" smtClean="0"/>
              <a:t> </a:t>
            </a:r>
            <a:r>
              <a:rPr kumimoji="1" lang="en-US" altLang="ja-JP" sz="1550" dirty="0" smtClean="0"/>
              <a:t>3</a:t>
            </a:r>
            <a:r>
              <a:rPr kumimoji="1" lang="ja-JP" altLang="en-US" sz="1550" dirty="0" smtClean="0"/>
              <a:t> 完成度を</a:t>
            </a:r>
            <a:r>
              <a:rPr kumimoji="1" lang="en-US" altLang="ja-JP" sz="1550" dirty="0" smtClean="0"/>
              <a:t>90</a:t>
            </a:r>
            <a:r>
              <a:rPr kumimoji="1" lang="ja-JP" altLang="en-US" sz="1550" dirty="0" smtClean="0"/>
              <a:t>％と想定した場合、</a:t>
            </a:r>
            <a:endParaRPr kumimoji="1" lang="en-US" altLang="ja-JP" sz="1550" dirty="0" smtClean="0"/>
          </a:p>
          <a:p>
            <a:r>
              <a:rPr lang="ja-JP" altLang="en-US" sz="1550" dirty="0"/>
              <a:t>　</a:t>
            </a:r>
            <a:r>
              <a:rPr lang="ja-JP" altLang="en-US" sz="1550" dirty="0" smtClean="0"/>
              <a:t>　　　　</a:t>
            </a:r>
            <a:r>
              <a:rPr lang="en-US" altLang="ja-JP" sz="1550" dirty="0" smtClean="0"/>
              <a:t>FFG</a:t>
            </a:r>
            <a:r>
              <a:rPr lang="ja-JP" altLang="en-US" sz="1550" dirty="0" smtClean="0"/>
              <a:t>案件をモデルケースとして、</a:t>
            </a:r>
            <a:r>
              <a:rPr lang="ja-JP" altLang="en-US" sz="1550" b="1" dirty="0" smtClean="0">
                <a:solidFill>
                  <a:schemeClr val="accent1">
                    <a:lumMod val="50000"/>
                  </a:schemeClr>
                </a:solidFill>
                <a:effectLst>
                  <a:outerShdw blurRad="38100" dist="38100" dir="2700000" algn="tl">
                    <a:srgbClr val="000000">
                      <a:alpha val="43137"/>
                    </a:srgbClr>
                  </a:outerShdw>
                </a:effectLst>
              </a:rPr>
              <a:t>約</a:t>
            </a:r>
            <a:r>
              <a:rPr lang="en-US" altLang="ja-JP" sz="1550" b="1" dirty="0" smtClean="0">
                <a:solidFill>
                  <a:schemeClr val="accent1">
                    <a:lumMod val="50000"/>
                  </a:schemeClr>
                </a:solidFill>
                <a:effectLst>
                  <a:outerShdw blurRad="38100" dist="38100" dir="2700000" algn="tl">
                    <a:srgbClr val="000000">
                      <a:alpha val="43137"/>
                    </a:srgbClr>
                  </a:outerShdw>
                </a:effectLst>
              </a:rPr>
              <a:t>11,000</a:t>
            </a:r>
            <a:r>
              <a:rPr lang="ja-JP" altLang="en-US" sz="1550" b="1" dirty="0" smtClean="0">
                <a:solidFill>
                  <a:schemeClr val="accent1">
                    <a:lumMod val="50000"/>
                  </a:schemeClr>
                </a:solidFill>
                <a:effectLst>
                  <a:outerShdw blurRad="38100" dist="38100" dir="2700000" algn="tl">
                    <a:srgbClr val="000000">
                      <a:alpha val="43137"/>
                    </a:srgbClr>
                  </a:outerShdw>
                </a:effectLst>
              </a:rPr>
              <a:t>千円～</a:t>
            </a:r>
            <a:r>
              <a:rPr lang="en-US" altLang="ja-JP" sz="1550" b="1" dirty="0" smtClean="0">
                <a:solidFill>
                  <a:schemeClr val="accent1">
                    <a:lumMod val="50000"/>
                  </a:schemeClr>
                </a:solidFill>
                <a:effectLst>
                  <a:outerShdw blurRad="38100" dist="38100" dir="2700000" algn="tl">
                    <a:srgbClr val="000000">
                      <a:alpha val="43137"/>
                    </a:srgbClr>
                  </a:outerShdw>
                </a:effectLst>
              </a:rPr>
              <a:t>12,000</a:t>
            </a:r>
            <a:r>
              <a:rPr lang="ja-JP" altLang="en-US" sz="1550" b="1" dirty="0" smtClean="0">
                <a:solidFill>
                  <a:schemeClr val="accent1">
                    <a:lumMod val="50000"/>
                  </a:schemeClr>
                </a:solidFill>
                <a:effectLst>
                  <a:outerShdw blurRad="38100" dist="38100" dir="2700000" algn="tl">
                    <a:srgbClr val="000000">
                      <a:alpha val="43137"/>
                    </a:srgbClr>
                  </a:outerShdw>
                </a:effectLst>
              </a:rPr>
              <a:t>千円</a:t>
            </a:r>
            <a:r>
              <a:rPr lang="ja-JP" altLang="en-US" sz="1550" dirty="0" smtClean="0"/>
              <a:t>程度のコスト削減効果が期待できる</a:t>
            </a:r>
            <a:endParaRPr kumimoji="1" lang="ja-JP" altLang="en-US" sz="1550" dirty="0"/>
          </a:p>
        </p:txBody>
      </p:sp>
      <p:graphicFrame>
        <p:nvGraphicFramePr>
          <p:cNvPr id="4" name="表 3"/>
          <p:cNvGraphicFramePr>
            <a:graphicFrameLocks noGrp="1"/>
          </p:cNvGraphicFramePr>
          <p:nvPr>
            <p:extLst>
              <p:ext uri="{D42A27DB-BD31-4B8C-83A1-F6EECF244321}">
                <p14:modId xmlns:p14="http://schemas.microsoft.com/office/powerpoint/2010/main" val="4059148145"/>
              </p:ext>
            </p:extLst>
          </p:nvPr>
        </p:nvGraphicFramePr>
        <p:xfrm>
          <a:off x="177040" y="4823862"/>
          <a:ext cx="9492420" cy="1440180"/>
        </p:xfrm>
        <a:graphic>
          <a:graphicData uri="http://schemas.openxmlformats.org/drawingml/2006/table">
            <a:tbl>
              <a:tblPr firstRow="1" bandRow="1">
                <a:tableStyleId>{5C22544A-7EE6-4342-B048-85BDC9FD1C3A}</a:tableStyleId>
              </a:tblPr>
              <a:tblGrid>
                <a:gridCol w="1898484">
                  <a:extLst>
                    <a:ext uri="{9D8B030D-6E8A-4147-A177-3AD203B41FA5}">
                      <a16:colId xmlns:a16="http://schemas.microsoft.com/office/drawing/2014/main" val="1128825823"/>
                    </a:ext>
                  </a:extLst>
                </a:gridCol>
                <a:gridCol w="1898484">
                  <a:extLst>
                    <a:ext uri="{9D8B030D-6E8A-4147-A177-3AD203B41FA5}">
                      <a16:colId xmlns:a16="http://schemas.microsoft.com/office/drawing/2014/main" val="855507091"/>
                    </a:ext>
                  </a:extLst>
                </a:gridCol>
                <a:gridCol w="1898484">
                  <a:extLst>
                    <a:ext uri="{9D8B030D-6E8A-4147-A177-3AD203B41FA5}">
                      <a16:colId xmlns:a16="http://schemas.microsoft.com/office/drawing/2014/main" val="943992627"/>
                    </a:ext>
                  </a:extLst>
                </a:gridCol>
                <a:gridCol w="1898484">
                  <a:extLst>
                    <a:ext uri="{9D8B030D-6E8A-4147-A177-3AD203B41FA5}">
                      <a16:colId xmlns:a16="http://schemas.microsoft.com/office/drawing/2014/main" val="3454313180"/>
                    </a:ext>
                  </a:extLst>
                </a:gridCol>
                <a:gridCol w="1898484">
                  <a:extLst>
                    <a:ext uri="{9D8B030D-6E8A-4147-A177-3AD203B41FA5}">
                      <a16:colId xmlns:a16="http://schemas.microsoft.com/office/drawing/2014/main" val="649305026"/>
                    </a:ext>
                  </a:extLst>
                </a:gridCol>
              </a:tblGrid>
              <a:tr h="198518">
                <a:tc>
                  <a:txBody>
                    <a:bodyPr/>
                    <a:lstStyle/>
                    <a:p>
                      <a:r>
                        <a:rPr kumimoji="1" lang="ja-JP" altLang="en-US" sz="1050" dirty="0" smtClean="0"/>
                        <a:t>開発フェーズ</a:t>
                      </a:r>
                      <a:endParaRPr kumimoji="1" lang="ja-JP" altLang="en-US" sz="1050" dirty="0"/>
                    </a:p>
                  </a:txBody>
                  <a:tcPr/>
                </a:tc>
                <a:tc>
                  <a:txBody>
                    <a:bodyPr/>
                    <a:lstStyle/>
                    <a:p>
                      <a:pPr algn="ctr"/>
                      <a:r>
                        <a:rPr kumimoji="1" lang="en-US" altLang="ja-JP" sz="1050" dirty="0" smtClean="0"/>
                        <a:t>Q1/2019</a:t>
                      </a:r>
                      <a:endParaRPr kumimoji="1" lang="ja-JP" altLang="en-US" sz="1050" dirty="0"/>
                    </a:p>
                  </a:txBody>
                  <a:tcPr/>
                </a:tc>
                <a:tc>
                  <a:txBody>
                    <a:bodyPr/>
                    <a:lstStyle/>
                    <a:p>
                      <a:pPr algn="ctr"/>
                      <a:r>
                        <a:rPr kumimoji="1" lang="en-US" altLang="ja-JP" sz="1050" dirty="0" smtClean="0"/>
                        <a:t>Q2/2019</a:t>
                      </a:r>
                      <a:endParaRPr kumimoji="1" lang="ja-JP" altLang="en-US" sz="1050" dirty="0"/>
                    </a:p>
                  </a:txBody>
                  <a:tcPr/>
                </a:tc>
                <a:tc>
                  <a:txBody>
                    <a:bodyPr/>
                    <a:lstStyle/>
                    <a:p>
                      <a:pPr algn="ctr"/>
                      <a:r>
                        <a:rPr kumimoji="1" lang="en-US" altLang="ja-JP" sz="1050" dirty="0" smtClean="0"/>
                        <a:t>Q3/2019</a:t>
                      </a:r>
                      <a:endParaRPr kumimoji="1" lang="ja-JP" altLang="en-US" sz="1050" dirty="0"/>
                    </a:p>
                  </a:txBody>
                  <a:tcPr/>
                </a:tc>
                <a:tc>
                  <a:txBody>
                    <a:bodyPr/>
                    <a:lstStyle/>
                    <a:p>
                      <a:pPr algn="ctr"/>
                      <a:r>
                        <a:rPr kumimoji="1" lang="en-US" altLang="ja-JP" sz="1050" dirty="0" smtClean="0"/>
                        <a:t>Q4/2019</a:t>
                      </a:r>
                      <a:endParaRPr kumimoji="1" lang="ja-JP" altLang="en-US" sz="1050" dirty="0"/>
                    </a:p>
                  </a:txBody>
                  <a:tcPr/>
                </a:tc>
                <a:extLst>
                  <a:ext uri="{0D108BD9-81ED-4DB2-BD59-A6C34878D82A}">
                    <a16:rowId xmlns:a16="http://schemas.microsoft.com/office/drawing/2014/main" val="3136551890"/>
                  </a:ext>
                </a:extLst>
              </a:tr>
              <a:tr h="370840">
                <a:tc>
                  <a:txBody>
                    <a:bodyPr/>
                    <a:lstStyle/>
                    <a:p>
                      <a:r>
                        <a:rPr kumimoji="1" lang="en-US" altLang="ja-JP" sz="1000" dirty="0" smtClean="0"/>
                        <a:t>[Phase</a:t>
                      </a:r>
                      <a:r>
                        <a:rPr kumimoji="1" lang="ja-JP" altLang="en-US" sz="1000" dirty="0" smtClean="0"/>
                        <a:t> </a:t>
                      </a:r>
                      <a:r>
                        <a:rPr kumimoji="1" lang="en-US" altLang="ja-JP" sz="1000" dirty="0" smtClean="0"/>
                        <a:t>1]</a:t>
                      </a:r>
                    </a:p>
                    <a:p>
                      <a:r>
                        <a:rPr kumimoji="1" lang="ja-JP" altLang="en-US" sz="1000" dirty="0" smtClean="0"/>
                        <a:t>罫線検出，テキストライン抽出</a:t>
                      </a:r>
                      <a:endParaRPr kumimoji="1" lang="ja-JP" altLang="en-US" sz="1000" dirty="0"/>
                    </a:p>
                  </a:txBody>
                  <a:tcPr/>
                </a:tc>
                <a:tc>
                  <a:txBody>
                    <a:bodyPr/>
                    <a:lstStyle/>
                    <a:p>
                      <a:endParaRPr kumimoji="1" lang="ja-JP" altLang="en-US" sz="1050" dirty="0"/>
                    </a:p>
                  </a:txBody>
                  <a:tcPr/>
                </a:tc>
                <a:tc>
                  <a:txBody>
                    <a:bodyPr/>
                    <a:lstStyle/>
                    <a:p>
                      <a:endParaRPr kumimoji="1" lang="ja-JP" altLang="en-US" sz="1050" dirty="0"/>
                    </a:p>
                  </a:txBody>
                  <a:tcPr/>
                </a:tc>
                <a:tc>
                  <a:txBody>
                    <a:bodyPr/>
                    <a:lstStyle/>
                    <a:p>
                      <a:endParaRPr kumimoji="1" lang="ja-JP" altLang="en-US" sz="1050"/>
                    </a:p>
                  </a:txBody>
                  <a:tcPr/>
                </a:tc>
                <a:tc>
                  <a:txBody>
                    <a:bodyPr/>
                    <a:lstStyle/>
                    <a:p>
                      <a:endParaRPr kumimoji="1" lang="ja-JP" altLang="en-US" sz="1050" dirty="0"/>
                    </a:p>
                  </a:txBody>
                  <a:tcPr/>
                </a:tc>
                <a:extLst>
                  <a:ext uri="{0D108BD9-81ED-4DB2-BD59-A6C34878D82A}">
                    <a16:rowId xmlns:a16="http://schemas.microsoft.com/office/drawing/2014/main" val="2372642440"/>
                  </a:ext>
                </a:extLst>
              </a:tr>
              <a:tr h="370840">
                <a:tc>
                  <a:txBody>
                    <a:bodyPr/>
                    <a:lstStyle/>
                    <a:p>
                      <a:r>
                        <a:rPr kumimoji="1" lang="en-US" altLang="ja-JP" sz="1000" dirty="0" smtClean="0"/>
                        <a:t>[Phase</a:t>
                      </a:r>
                      <a:r>
                        <a:rPr kumimoji="1" lang="ja-JP" altLang="en-US" sz="1000" dirty="0" smtClean="0"/>
                        <a:t> </a:t>
                      </a:r>
                      <a:r>
                        <a:rPr kumimoji="1" lang="en-US" altLang="ja-JP" sz="1000" dirty="0" smtClean="0"/>
                        <a:t>2]</a:t>
                      </a:r>
                    </a:p>
                    <a:p>
                      <a:r>
                        <a:rPr kumimoji="1" lang="en-US" altLang="ja-JP" sz="1000" dirty="0" smtClean="0"/>
                        <a:t>LUCA</a:t>
                      </a:r>
                      <a:r>
                        <a:rPr kumimoji="1" lang="ja-JP" altLang="en-US" sz="1000" dirty="0" smtClean="0"/>
                        <a:t>との連携？</a:t>
                      </a:r>
                      <a:endParaRPr kumimoji="1" lang="ja-JP" altLang="en-US" sz="1000" dirty="0"/>
                    </a:p>
                  </a:txBody>
                  <a:tcPr/>
                </a:tc>
                <a:tc>
                  <a:txBody>
                    <a:bodyPr/>
                    <a:lstStyle/>
                    <a:p>
                      <a:endParaRPr kumimoji="1" lang="ja-JP" altLang="en-US" sz="1050" dirty="0"/>
                    </a:p>
                  </a:txBody>
                  <a:tcPr/>
                </a:tc>
                <a:tc>
                  <a:txBody>
                    <a:bodyPr/>
                    <a:lstStyle/>
                    <a:p>
                      <a:endParaRPr kumimoji="1" lang="ja-JP" altLang="en-US" sz="1050" dirty="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362951660"/>
                  </a:ext>
                </a:extLst>
              </a:tr>
              <a:tr h="370840">
                <a:tc>
                  <a:txBody>
                    <a:bodyPr/>
                    <a:lstStyle/>
                    <a:p>
                      <a:r>
                        <a:rPr kumimoji="1" lang="en-US" altLang="ja-JP" sz="1000" dirty="0" smtClean="0"/>
                        <a:t>[Phase3]</a:t>
                      </a:r>
                    </a:p>
                    <a:p>
                      <a:r>
                        <a:rPr kumimoji="1" lang="en-US" altLang="ja-JP" sz="1000" dirty="0" smtClean="0"/>
                        <a:t>OCR</a:t>
                      </a:r>
                      <a:r>
                        <a:rPr kumimoji="1" lang="ja-JP" altLang="en-US" sz="1000" dirty="0" smtClean="0"/>
                        <a:t>部分の開発完了</a:t>
                      </a:r>
                      <a:endParaRPr kumimoji="1" lang="ja-JP" altLang="en-US" sz="1000" dirty="0"/>
                    </a:p>
                  </a:txBody>
                  <a:tcPr/>
                </a:tc>
                <a:tc>
                  <a:txBody>
                    <a:bodyPr/>
                    <a:lstStyle/>
                    <a:p>
                      <a:endParaRPr kumimoji="1" lang="ja-JP" altLang="en-US" sz="1050" dirty="0"/>
                    </a:p>
                  </a:txBody>
                  <a:tcPr/>
                </a:tc>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dirty="0"/>
                    </a:p>
                  </a:txBody>
                  <a:tcPr/>
                </a:tc>
                <a:extLst>
                  <a:ext uri="{0D108BD9-81ED-4DB2-BD59-A6C34878D82A}">
                    <a16:rowId xmlns:a16="http://schemas.microsoft.com/office/drawing/2014/main" val="1657373979"/>
                  </a:ext>
                </a:extLst>
              </a:tr>
            </a:tbl>
          </a:graphicData>
        </a:graphic>
      </p:graphicFrame>
      <p:sp>
        <p:nvSpPr>
          <p:cNvPr id="6" name="ホームベース 5"/>
          <p:cNvSpPr/>
          <p:nvPr/>
        </p:nvSpPr>
        <p:spPr>
          <a:xfrm>
            <a:off x="2081284" y="5186150"/>
            <a:ext cx="2906973" cy="191068"/>
          </a:xfrm>
          <a:prstGeom prst="homePlate">
            <a:avLst/>
          </a:prstGeom>
          <a:gradFill>
            <a:gsLst>
              <a:gs pos="6500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50" dirty="0" smtClean="0">
                <a:solidFill>
                  <a:schemeClr val="tx1"/>
                </a:solidFill>
                <a:latin typeface="メイリオ" pitchFamily="50" charset="-128"/>
                <a:ea typeface="メイリオ" pitchFamily="50" charset="-128"/>
              </a:rPr>
              <a:t>[Phase</a:t>
            </a:r>
            <a:r>
              <a:rPr kumimoji="1" lang="ja-JP" altLang="en-US" sz="1050" dirty="0" smtClean="0">
                <a:solidFill>
                  <a:schemeClr val="tx1"/>
                </a:solidFill>
                <a:latin typeface="メイリオ" pitchFamily="50" charset="-128"/>
                <a:ea typeface="メイリオ" pitchFamily="50" charset="-128"/>
              </a:rPr>
              <a:t> </a:t>
            </a:r>
            <a:r>
              <a:rPr kumimoji="1" lang="en-US" altLang="ja-JP" sz="1050" dirty="0" smtClean="0">
                <a:solidFill>
                  <a:schemeClr val="tx1"/>
                </a:solidFill>
                <a:latin typeface="メイリオ" pitchFamily="50" charset="-128"/>
                <a:ea typeface="メイリオ" pitchFamily="50" charset="-128"/>
              </a:rPr>
              <a:t>1</a:t>
            </a:r>
            <a:r>
              <a:rPr lang="en-US" altLang="ja-JP" sz="1050" dirty="0" smtClean="0">
                <a:solidFill>
                  <a:schemeClr val="tx1"/>
                </a:solidFill>
                <a:latin typeface="メイリオ" pitchFamily="50" charset="-128"/>
                <a:ea typeface="メイリオ" pitchFamily="50" charset="-128"/>
              </a:rPr>
              <a:t>] </a:t>
            </a:r>
            <a:r>
              <a:rPr lang="ja-JP" altLang="en-US" sz="1050" dirty="0" smtClean="0">
                <a:solidFill>
                  <a:schemeClr val="tx1"/>
                </a:solidFill>
                <a:latin typeface="メイリオ" pitchFamily="50" charset="-128"/>
                <a:ea typeface="メイリオ" pitchFamily="50" charset="-128"/>
              </a:rPr>
              <a:t>① </a:t>
            </a:r>
            <a:r>
              <a:rPr kumimoji="1" lang="en-US" altLang="ja-JP" sz="1050" dirty="0" err="1" smtClean="0">
                <a:solidFill>
                  <a:srgbClr val="FF0000"/>
                </a:solidFill>
                <a:latin typeface="メイリオ" pitchFamily="50" charset="-128"/>
                <a:ea typeface="メイリオ" pitchFamily="50" charset="-128"/>
              </a:rPr>
              <a:t>Automagi</a:t>
            </a:r>
            <a:r>
              <a:rPr kumimoji="1" lang="ja-JP" altLang="en-US" sz="1050" dirty="0" smtClean="0">
                <a:solidFill>
                  <a:srgbClr val="FF0000"/>
                </a:solidFill>
                <a:latin typeface="メイリオ" pitchFamily="50" charset="-128"/>
                <a:ea typeface="メイリオ" pitchFamily="50" charset="-128"/>
              </a:rPr>
              <a:t>と同等機能？</a:t>
            </a:r>
            <a:endParaRPr kumimoji="1" lang="ja-JP" altLang="en-US" sz="1050" dirty="0">
              <a:solidFill>
                <a:srgbClr val="FF0000"/>
              </a:solidFill>
              <a:latin typeface="メイリオ" pitchFamily="50" charset="-128"/>
              <a:ea typeface="メイリオ" pitchFamily="50" charset="-128"/>
            </a:endParaRPr>
          </a:p>
        </p:txBody>
      </p:sp>
      <p:sp>
        <p:nvSpPr>
          <p:cNvPr id="8" name="ホームベース 7"/>
          <p:cNvSpPr/>
          <p:nvPr/>
        </p:nvSpPr>
        <p:spPr>
          <a:xfrm>
            <a:off x="5365861" y="5584214"/>
            <a:ext cx="1044000" cy="191068"/>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50" dirty="0" smtClean="0">
                <a:solidFill>
                  <a:schemeClr val="tx1"/>
                </a:solidFill>
                <a:latin typeface="メイリオ" pitchFamily="50" charset="-128"/>
                <a:ea typeface="メイリオ" pitchFamily="50" charset="-128"/>
              </a:rPr>
              <a:t>[Phase 2]</a:t>
            </a:r>
            <a:r>
              <a:rPr kumimoji="1" lang="ja-JP" altLang="en-US" sz="1050" dirty="0" smtClean="0">
                <a:solidFill>
                  <a:schemeClr val="tx1"/>
                </a:solidFill>
                <a:latin typeface="メイリオ" pitchFamily="50" charset="-128"/>
                <a:ea typeface="メイリオ" pitchFamily="50" charset="-128"/>
              </a:rPr>
              <a:t> ②</a:t>
            </a:r>
            <a:endParaRPr kumimoji="1" lang="ja-JP" altLang="en-US" sz="1050" dirty="0">
              <a:solidFill>
                <a:schemeClr val="tx1"/>
              </a:solidFill>
              <a:latin typeface="メイリオ" pitchFamily="50" charset="-128"/>
              <a:ea typeface="メイリオ" pitchFamily="50" charset="-128"/>
            </a:endParaRPr>
          </a:p>
        </p:txBody>
      </p:sp>
      <p:sp>
        <p:nvSpPr>
          <p:cNvPr id="9" name="ホームベース 8"/>
          <p:cNvSpPr/>
          <p:nvPr/>
        </p:nvSpPr>
        <p:spPr>
          <a:xfrm>
            <a:off x="6041424" y="5979999"/>
            <a:ext cx="3600000" cy="191068"/>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50" dirty="0" smtClean="0">
                <a:solidFill>
                  <a:schemeClr val="tx1"/>
                </a:solidFill>
                <a:latin typeface="メイリオ" pitchFamily="50" charset="-128"/>
                <a:ea typeface="メイリオ" pitchFamily="50" charset="-128"/>
              </a:rPr>
              <a:t>[Phase 3] </a:t>
            </a:r>
            <a:r>
              <a:rPr kumimoji="1" lang="ja-JP" altLang="en-US" sz="1050" dirty="0" smtClean="0">
                <a:solidFill>
                  <a:schemeClr val="tx1"/>
                </a:solidFill>
                <a:latin typeface="メイリオ" pitchFamily="50" charset="-128"/>
                <a:ea typeface="メイリオ" pitchFamily="50" charset="-128"/>
              </a:rPr>
              <a:t>③ </a:t>
            </a:r>
            <a:r>
              <a:rPr kumimoji="1" lang="en-US" altLang="ja-JP" sz="1050" dirty="0" err="1" smtClean="0">
                <a:solidFill>
                  <a:srgbClr val="FF0000"/>
                </a:solidFill>
                <a:latin typeface="メイリオ" pitchFamily="50" charset="-128"/>
                <a:ea typeface="メイリオ" pitchFamily="50" charset="-128"/>
              </a:rPr>
              <a:t>Edulab</a:t>
            </a:r>
            <a:r>
              <a:rPr kumimoji="1" lang="ja-JP" altLang="en-US" sz="1050" dirty="0" smtClean="0">
                <a:solidFill>
                  <a:srgbClr val="FF0000"/>
                </a:solidFill>
                <a:latin typeface="メイリオ" pitchFamily="50" charset="-128"/>
                <a:ea typeface="メイリオ" pitchFamily="50" charset="-128"/>
              </a:rPr>
              <a:t>と同等機能？</a:t>
            </a:r>
            <a:endParaRPr kumimoji="1" lang="ja-JP" altLang="en-US" sz="1050" dirty="0">
              <a:solidFill>
                <a:srgbClr val="FF0000"/>
              </a:solidFill>
              <a:latin typeface="メイリオ" pitchFamily="50" charset="-128"/>
              <a:ea typeface="メイリオ" pitchFamily="50" charset="-128"/>
            </a:endParaRPr>
          </a:p>
        </p:txBody>
      </p:sp>
      <p:cxnSp>
        <p:nvCxnSpPr>
          <p:cNvPr id="10" name="カギ線コネクタ 9"/>
          <p:cNvCxnSpPr>
            <a:stCxn id="6" idx="3"/>
            <a:endCxn id="8" idx="1"/>
          </p:cNvCxnSpPr>
          <p:nvPr/>
        </p:nvCxnSpPr>
        <p:spPr>
          <a:xfrm>
            <a:off x="4988257" y="5281684"/>
            <a:ext cx="377604" cy="398064"/>
          </a:xfrm>
          <a:prstGeom prst="bentConnector3">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2" name="カギ線コネクタ 11"/>
          <p:cNvCxnSpPr>
            <a:stCxn id="8" idx="2"/>
            <a:endCxn id="9" idx="1"/>
          </p:cNvCxnSpPr>
          <p:nvPr/>
        </p:nvCxnSpPr>
        <p:spPr>
          <a:xfrm rot="16200000" flipH="1">
            <a:off x="5790634" y="5824742"/>
            <a:ext cx="300251" cy="201330"/>
          </a:xfrm>
          <a:prstGeom prst="bentConnector2">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97803" y="4492392"/>
            <a:ext cx="4956678" cy="338554"/>
          </a:xfrm>
          <a:prstGeom prst="rect">
            <a:avLst/>
          </a:prstGeom>
          <a:noFill/>
        </p:spPr>
        <p:txBody>
          <a:bodyPr wrap="none" rtlCol="0">
            <a:spAutoFit/>
          </a:bodyPr>
          <a:lstStyle/>
          <a:p>
            <a:r>
              <a:rPr lang="en-US" altLang="ja-JP" sz="1600" dirty="0" smtClean="0"/>
              <a:t>2. </a:t>
            </a:r>
            <a:r>
              <a:rPr kumimoji="1" lang="en-US" altLang="ja-JP" sz="1600" dirty="0" smtClean="0"/>
              <a:t>AI-OCR</a:t>
            </a:r>
            <a:r>
              <a:rPr kumimoji="1" lang="ja-JP" altLang="en-US" sz="1600" dirty="0" smtClean="0"/>
              <a:t> </a:t>
            </a:r>
            <a:r>
              <a:rPr lang="ja-JP" altLang="en-US" sz="1600" dirty="0" smtClean="0"/>
              <a:t>完成度を考慮した、事業効果（コストメリット）</a:t>
            </a:r>
            <a:endParaRPr kumimoji="1" lang="ja-JP" altLang="en-US" sz="1600" dirty="0"/>
          </a:p>
        </p:txBody>
      </p:sp>
      <p:sp>
        <p:nvSpPr>
          <p:cNvPr id="13" name="テキスト ボックス 12"/>
          <p:cNvSpPr txBox="1"/>
          <p:nvPr/>
        </p:nvSpPr>
        <p:spPr>
          <a:xfrm>
            <a:off x="5328610" y="5052654"/>
            <a:ext cx="3716787" cy="461665"/>
          </a:xfrm>
          <a:prstGeom prst="rect">
            <a:avLst/>
          </a:prstGeom>
          <a:noFill/>
        </p:spPr>
        <p:txBody>
          <a:bodyPr wrap="none" rtlCol="0">
            <a:spAutoFit/>
          </a:bodyPr>
          <a:lstStyle/>
          <a:p>
            <a:r>
              <a:rPr kumimoji="1" lang="en-US" altLang="ja-JP" sz="1200" b="1" dirty="0" smtClean="0">
                <a:effectLst>
                  <a:outerShdw blurRad="38100" dist="38100" dir="2700000" algn="tl">
                    <a:srgbClr val="000000">
                      <a:alpha val="43137"/>
                    </a:srgbClr>
                  </a:outerShdw>
                </a:effectLst>
              </a:rPr>
              <a:t>Phase1:</a:t>
            </a:r>
            <a:r>
              <a:rPr kumimoji="1" lang="ja-JP" altLang="en-US" sz="1200" b="1" dirty="0" smtClean="0">
                <a:effectLst>
                  <a:outerShdw blurRad="38100" dist="38100" dir="2700000" algn="tl">
                    <a:srgbClr val="000000">
                      <a:alpha val="43137"/>
                    </a:srgbClr>
                  </a:outerShdw>
                </a:effectLst>
              </a:rPr>
              <a:t> </a:t>
            </a:r>
            <a:r>
              <a:rPr kumimoji="1" lang="en-US" altLang="ja-JP" sz="1200" b="1" dirty="0" err="1" smtClean="0">
                <a:effectLst>
                  <a:outerShdw blurRad="38100" dist="38100" dir="2700000" algn="tl">
                    <a:srgbClr val="000000">
                      <a:alpha val="43137"/>
                    </a:srgbClr>
                  </a:outerShdw>
                </a:effectLst>
              </a:rPr>
              <a:t>Automagi</a:t>
            </a:r>
            <a:r>
              <a:rPr kumimoji="1" lang="ja-JP" altLang="en-US" sz="1200" b="1" dirty="0" smtClean="0">
                <a:effectLst>
                  <a:outerShdw blurRad="38100" dist="38100" dir="2700000" algn="tl">
                    <a:srgbClr val="000000">
                      <a:alpha val="43137"/>
                    </a:srgbClr>
                  </a:outerShdw>
                </a:effectLst>
              </a:rPr>
              <a:t>と同等機能を導入することにより、</a:t>
            </a:r>
            <a:endParaRPr kumimoji="1" lang="en-US" altLang="ja-JP" sz="1200" b="1" dirty="0" smtClean="0">
              <a:effectLst>
                <a:outerShdw blurRad="38100" dist="38100" dir="2700000" algn="tl">
                  <a:srgbClr val="000000">
                    <a:alpha val="43137"/>
                  </a:srgbClr>
                </a:outerShdw>
              </a:effectLst>
            </a:endParaRPr>
          </a:p>
          <a:p>
            <a:r>
              <a:rPr kumimoji="1" lang="ja-JP" altLang="en-US" sz="1200" b="1" dirty="0" smtClean="0">
                <a:effectLst>
                  <a:outerShdw blurRad="38100" dist="38100" dir="2700000" algn="tl">
                    <a:srgbClr val="000000">
                      <a:alpha val="43137"/>
                    </a:srgbClr>
                  </a:outerShdw>
                </a:effectLst>
              </a:rPr>
              <a:t>（</a:t>
            </a:r>
            <a:r>
              <a:rPr kumimoji="1" lang="en-US" altLang="ja-JP" sz="1200" b="1" dirty="0" smtClean="0">
                <a:effectLst>
                  <a:outerShdw blurRad="38100" dist="38100" dir="2700000" algn="tl">
                    <a:srgbClr val="000000">
                      <a:alpha val="43137"/>
                    </a:srgbClr>
                  </a:outerShdw>
                </a:effectLst>
              </a:rPr>
              <a:t>6,670</a:t>
            </a:r>
            <a:r>
              <a:rPr kumimoji="1" lang="ja-JP" altLang="en-US" sz="1200" b="1" dirty="0" smtClean="0">
                <a:effectLst>
                  <a:outerShdw blurRad="38100" dist="38100" dir="2700000" algn="tl">
                    <a:srgbClr val="000000">
                      <a:alpha val="43137"/>
                    </a:srgbClr>
                  </a:outerShdw>
                </a:effectLst>
              </a:rPr>
              <a:t>千円程度＋運用費用）の</a:t>
            </a:r>
            <a:r>
              <a:rPr lang="ja-JP" altLang="en-US" sz="1200" b="1" dirty="0" smtClean="0">
                <a:effectLst>
                  <a:outerShdw blurRad="38100" dist="38100" dir="2700000" algn="tl">
                    <a:srgbClr val="000000">
                      <a:alpha val="43137"/>
                    </a:srgbClr>
                  </a:outerShdw>
                </a:effectLst>
              </a:rPr>
              <a:t>コスト削減</a:t>
            </a:r>
            <a:endParaRPr kumimoji="1" lang="ja-JP" altLang="en-US" sz="1200" b="1" dirty="0">
              <a:effectLst>
                <a:outerShdw blurRad="38100" dist="38100" dir="2700000" algn="tl">
                  <a:srgbClr val="000000">
                    <a:alpha val="43137"/>
                  </a:srgbClr>
                </a:outerShdw>
              </a:effectLst>
            </a:endParaRPr>
          </a:p>
        </p:txBody>
      </p:sp>
      <p:sp>
        <p:nvSpPr>
          <p:cNvPr id="16" name="テキスト ボックス 15"/>
          <p:cNvSpPr txBox="1"/>
          <p:nvPr/>
        </p:nvSpPr>
        <p:spPr>
          <a:xfrm>
            <a:off x="2066271" y="5819424"/>
            <a:ext cx="3526928" cy="461665"/>
          </a:xfrm>
          <a:prstGeom prst="rect">
            <a:avLst/>
          </a:prstGeom>
          <a:noFill/>
        </p:spPr>
        <p:txBody>
          <a:bodyPr wrap="none" rtlCol="0">
            <a:spAutoFit/>
          </a:bodyPr>
          <a:lstStyle/>
          <a:p>
            <a:r>
              <a:rPr kumimoji="1" lang="en-US" altLang="ja-JP" sz="1200" b="1" dirty="0" smtClean="0">
                <a:effectLst>
                  <a:outerShdw blurRad="38100" dist="38100" dir="2700000" algn="tl">
                    <a:srgbClr val="000000">
                      <a:alpha val="43137"/>
                    </a:srgbClr>
                  </a:outerShdw>
                </a:effectLst>
              </a:rPr>
              <a:t>Phase3:</a:t>
            </a:r>
            <a:r>
              <a:rPr kumimoji="1" lang="ja-JP" altLang="en-US" sz="1200" b="1" dirty="0" smtClean="0">
                <a:effectLst>
                  <a:outerShdw blurRad="38100" dist="38100" dir="2700000" algn="tl">
                    <a:srgbClr val="000000">
                      <a:alpha val="43137"/>
                    </a:srgbClr>
                  </a:outerShdw>
                </a:effectLst>
              </a:rPr>
              <a:t> </a:t>
            </a:r>
            <a:r>
              <a:rPr lang="en-US" altLang="ja-JP" sz="1200" b="1" dirty="0" err="1" smtClean="0">
                <a:effectLst>
                  <a:outerShdw blurRad="38100" dist="38100" dir="2700000" algn="tl">
                    <a:srgbClr val="000000">
                      <a:alpha val="43137"/>
                    </a:srgbClr>
                  </a:outerShdw>
                </a:effectLst>
              </a:rPr>
              <a:t>Edulab</a:t>
            </a:r>
            <a:r>
              <a:rPr kumimoji="1" lang="ja-JP" altLang="en-US" sz="1200" b="1" dirty="0" smtClean="0">
                <a:effectLst>
                  <a:outerShdw blurRad="38100" dist="38100" dir="2700000" algn="tl">
                    <a:srgbClr val="000000">
                      <a:alpha val="43137"/>
                    </a:srgbClr>
                  </a:outerShdw>
                </a:effectLst>
              </a:rPr>
              <a:t>と同等機能を導入することにより、</a:t>
            </a:r>
            <a:endParaRPr kumimoji="1" lang="en-US" altLang="ja-JP" sz="1200" b="1" dirty="0" smtClean="0">
              <a:effectLst>
                <a:outerShdw blurRad="38100" dist="38100" dir="2700000" algn="tl">
                  <a:srgbClr val="000000">
                    <a:alpha val="43137"/>
                  </a:srgbClr>
                </a:outerShdw>
              </a:effectLst>
            </a:endParaRPr>
          </a:p>
          <a:p>
            <a:r>
              <a:rPr kumimoji="1" lang="ja-JP" altLang="en-US" sz="1200" b="1" dirty="0" smtClean="0">
                <a:effectLst>
                  <a:outerShdw blurRad="38100" dist="38100" dir="2700000" algn="tl">
                    <a:srgbClr val="000000">
                      <a:alpha val="43137"/>
                    </a:srgbClr>
                  </a:outerShdw>
                </a:effectLst>
              </a:rPr>
              <a:t>（</a:t>
            </a:r>
            <a:r>
              <a:rPr lang="en-US" altLang="ja-JP" sz="1200" b="1" dirty="0" smtClean="0">
                <a:effectLst>
                  <a:outerShdw blurRad="38100" dist="38100" dir="2700000" algn="tl">
                    <a:srgbClr val="000000">
                      <a:alpha val="43137"/>
                    </a:srgbClr>
                  </a:outerShdw>
                </a:effectLst>
              </a:rPr>
              <a:t>11,120</a:t>
            </a:r>
            <a:r>
              <a:rPr kumimoji="1" lang="ja-JP" altLang="en-US" sz="1200" b="1" dirty="0" smtClean="0">
                <a:effectLst>
                  <a:outerShdw blurRad="38100" dist="38100" dir="2700000" algn="tl">
                    <a:srgbClr val="000000">
                      <a:alpha val="43137"/>
                    </a:srgbClr>
                  </a:outerShdw>
                </a:effectLst>
              </a:rPr>
              <a:t>千円程度＋</a:t>
            </a:r>
            <a:r>
              <a:rPr kumimoji="1" lang="en-US" altLang="ja-JP" sz="1200" b="1" dirty="0" smtClean="0">
                <a:effectLst>
                  <a:outerShdw blurRad="38100" dist="38100" dir="2700000" algn="tl">
                    <a:srgbClr val="000000">
                      <a:alpha val="43137"/>
                    </a:srgbClr>
                  </a:outerShdw>
                </a:effectLst>
              </a:rPr>
              <a:t>α</a:t>
            </a:r>
            <a:r>
              <a:rPr kumimoji="1" lang="ja-JP" altLang="en-US" sz="1200" b="1" dirty="0" smtClean="0">
                <a:effectLst>
                  <a:outerShdw blurRad="38100" dist="38100" dir="2700000" algn="tl">
                    <a:srgbClr val="000000">
                      <a:alpha val="43137"/>
                    </a:srgbClr>
                  </a:outerShdw>
                </a:effectLst>
              </a:rPr>
              <a:t>（運用費用））の</a:t>
            </a:r>
            <a:r>
              <a:rPr lang="ja-JP" altLang="en-US" sz="1200" b="1" dirty="0" smtClean="0">
                <a:effectLst>
                  <a:outerShdw blurRad="38100" dist="38100" dir="2700000" algn="tl">
                    <a:srgbClr val="000000">
                      <a:alpha val="43137"/>
                    </a:srgbClr>
                  </a:outerShdw>
                </a:effectLst>
              </a:rPr>
              <a:t>コスト削減</a:t>
            </a:r>
            <a:endParaRPr kumimoji="1" lang="ja-JP" altLang="en-US" sz="1200" b="1" dirty="0">
              <a:effectLst>
                <a:outerShdw blurRad="38100" dist="38100" dir="2700000" algn="tl">
                  <a:srgbClr val="000000">
                    <a:alpha val="43137"/>
                  </a:srgbClr>
                </a:outerShdw>
              </a:effectLst>
            </a:endParaRPr>
          </a:p>
        </p:txBody>
      </p:sp>
      <p:sp>
        <p:nvSpPr>
          <p:cNvPr id="18" name="テキスト ボックス 17"/>
          <p:cNvSpPr txBox="1"/>
          <p:nvPr/>
        </p:nvSpPr>
        <p:spPr>
          <a:xfrm>
            <a:off x="6395416" y="5539429"/>
            <a:ext cx="3193503" cy="276999"/>
          </a:xfrm>
          <a:prstGeom prst="rect">
            <a:avLst/>
          </a:prstGeom>
          <a:noFill/>
        </p:spPr>
        <p:txBody>
          <a:bodyPr wrap="none" rtlCol="0">
            <a:spAutoFit/>
          </a:bodyPr>
          <a:lstStyle/>
          <a:p>
            <a:r>
              <a:rPr kumimoji="1" lang="en-US" altLang="ja-JP" sz="1200" b="1" dirty="0" smtClean="0">
                <a:effectLst>
                  <a:outerShdw blurRad="38100" dist="38100" dir="2700000" algn="tl">
                    <a:srgbClr val="000000">
                      <a:alpha val="43137"/>
                    </a:srgbClr>
                  </a:outerShdw>
                </a:effectLst>
              </a:rPr>
              <a:t>Phase2</a:t>
            </a:r>
            <a:r>
              <a:rPr kumimoji="1" lang="ja-JP" altLang="en-US" sz="1200" b="1" dirty="0" smtClean="0">
                <a:effectLst>
                  <a:outerShdw blurRad="38100" dist="38100" dir="2700000" algn="tl">
                    <a:srgbClr val="000000">
                      <a:alpha val="43137"/>
                    </a:srgbClr>
                  </a:outerShdw>
                </a:effectLst>
              </a:rPr>
              <a:t>：</a:t>
            </a:r>
            <a:r>
              <a:rPr kumimoji="1" lang="en-US" altLang="ja-JP" sz="1200" b="1" dirty="0" smtClean="0">
                <a:effectLst>
                  <a:outerShdw blurRad="38100" dist="38100" dir="2700000" algn="tl">
                    <a:srgbClr val="000000">
                      <a:alpha val="43137"/>
                    </a:srgbClr>
                  </a:outerShdw>
                </a:effectLst>
              </a:rPr>
              <a:t>LUCA</a:t>
            </a:r>
            <a:r>
              <a:rPr kumimoji="1" lang="ja-JP" altLang="en-US" sz="1200" b="1" dirty="0" smtClean="0">
                <a:effectLst>
                  <a:outerShdw blurRad="38100" dist="38100" dir="2700000" algn="tl">
                    <a:srgbClr val="000000">
                      <a:alpha val="43137"/>
                    </a:srgbClr>
                  </a:outerShdw>
                </a:effectLst>
              </a:rPr>
              <a:t>との連携が必要な場合の開発</a:t>
            </a:r>
            <a:endParaRPr kumimoji="1" lang="ja-JP" altLang="en-US"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5181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番号プレースホルダ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9B05D618-407E-4C8D-8E9E-F2AB29DABF45}" type="slidenum">
              <a:rPr lang="ja-JP" altLang="en-US" smtClean="0">
                <a:solidFill>
                  <a:srgbClr val="000000"/>
                </a:solidFill>
                <a:latin typeface="メイリオ" panose="020B0604030504040204" pitchFamily="50" charset="-128"/>
                <a:ea typeface="メイリオ" panose="020B0604030504040204" pitchFamily="50" charset="-128"/>
              </a:rPr>
              <a:pPr/>
              <a:t>4</a:t>
            </a:fld>
            <a:endParaRPr lang="ja-JP" altLang="en-US" dirty="0" smtClean="0">
              <a:solidFill>
                <a:srgbClr val="000000"/>
              </a:solidFill>
              <a:latin typeface="メイリオ" panose="020B0604030504040204" pitchFamily="50" charset="-128"/>
              <a:ea typeface="メイリオ" panose="020B0604030504040204" pitchFamily="50" charset="-128"/>
            </a:endParaRPr>
          </a:p>
        </p:txBody>
      </p:sp>
      <p:sp>
        <p:nvSpPr>
          <p:cNvPr id="5" name="テキスト ボックス 2"/>
          <p:cNvSpPr txBox="1">
            <a:spLocks noChangeArrowheads="1"/>
          </p:cNvSpPr>
          <p:nvPr/>
        </p:nvSpPr>
        <p:spPr bwMode="auto">
          <a:xfrm>
            <a:off x="401638" y="169863"/>
            <a:ext cx="7625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 内製化に於ける事業効果（コストメリット）</a:t>
            </a:r>
            <a:endParaRPr lang="ja-JP" altLang="en-US" sz="2800" b="1" dirty="0">
              <a:effectLst>
                <a:outerShdw blurRad="38100" dist="38100" dir="2700000" algn="tl">
                  <a:srgbClr val="000000">
                    <a:alpha val="43137"/>
                  </a:srgbClr>
                </a:outerShdw>
              </a:effectLst>
            </a:endParaRPr>
          </a:p>
        </p:txBody>
      </p:sp>
      <p:graphicFrame>
        <p:nvGraphicFramePr>
          <p:cNvPr id="2" name="表 1"/>
          <p:cNvGraphicFramePr>
            <a:graphicFrameLocks noGrp="1"/>
          </p:cNvGraphicFramePr>
          <p:nvPr>
            <p:extLst>
              <p:ext uri="{D42A27DB-BD31-4B8C-83A1-F6EECF244321}">
                <p14:modId xmlns:p14="http://schemas.microsoft.com/office/powerpoint/2010/main" val="953518995"/>
              </p:ext>
            </p:extLst>
          </p:nvPr>
        </p:nvGraphicFramePr>
        <p:xfrm>
          <a:off x="177813" y="1055749"/>
          <a:ext cx="9505297" cy="3200400"/>
        </p:xfrm>
        <a:graphic>
          <a:graphicData uri="http://schemas.openxmlformats.org/drawingml/2006/table">
            <a:tbl>
              <a:tblPr firstRow="1" bandRow="1">
                <a:tableStyleId>{5C22544A-7EE6-4342-B048-85BDC9FD1C3A}</a:tableStyleId>
              </a:tblPr>
              <a:tblGrid>
                <a:gridCol w="1212011">
                  <a:extLst>
                    <a:ext uri="{9D8B030D-6E8A-4147-A177-3AD203B41FA5}">
                      <a16:colId xmlns:a16="http://schemas.microsoft.com/office/drawing/2014/main" val="2531159994"/>
                    </a:ext>
                  </a:extLst>
                </a:gridCol>
                <a:gridCol w="1212011">
                  <a:extLst>
                    <a:ext uri="{9D8B030D-6E8A-4147-A177-3AD203B41FA5}">
                      <a16:colId xmlns:a16="http://schemas.microsoft.com/office/drawing/2014/main" val="2998774181"/>
                    </a:ext>
                  </a:extLst>
                </a:gridCol>
                <a:gridCol w="1330799">
                  <a:extLst>
                    <a:ext uri="{9D8B030D-6E8A-4147-A177-3AD203B41FA5}">
                      <a16:colId xmlns:a16="http://schemas.microsoft.com/office/drawing/2014/main" val="3437192551"/>
                    </a:ext>
                  </a:extLst>
                </a:gridCol>
                <a:gridCol w="1615185">
                  <a:extLst>
                    <a:ext uri="{9D8B030D-6E8A-4147-A177-3AD203B41FA5}">
                      <a16:colId xmlns:a16="http://schemas.microsoft.com/office/drawing/2014/main" val="967288596"/>
                    </a:ext>
                  </a:extLst>
                </a:gridCol>
                <a:gridCol w="499258">
                  <a:extLst>
                    <a:ext uri="{9D8B030D-6E8A-4147-A177-3AD203B41FA5}">
                      <a16:colId xmlns:a16="http://schemas.microsoft.com/office/drawing/2014/main" val="3397882468"/>
                    </a:ext>
                  </a:extLst>
                </a:gridCol>
                <a:gridCol w="1212011">
                  <a:extLst>
                    <a:ext uri="{9D8B030D-6E8A-4147-A177-3AD203B41FA5}">
                      <a16:colId xmlns:a16="http://schemas.microsoft.com/office/drawing/2014/main" val="2552621213"/>
                    </a:ext>
                  </a:extLst>
                </a:gridCol>
                <a:gridCol w="1212011">
                  <a:extLst>
                    <a:ext uri="{9D8B030D-6E8A-4147-A177-3AD203B41FA5}">
                      <a16:colId xmlns:a16="http://schemas.microsoft.com/office/drawing/2014/main" val="3895100194"/>
                    </a:ext>
                  </a:extLst>
                </a:gridCol>
                <a:gridCol w="1212011">
                  <a:extLst>
                    <a:ext uri="{9D8B030D-6E8A-4147-A177-3AD203B41FA5}">
                      <a16:colId xmlns:a16="http://schemas.microsoft.com/office/drawing/2014/main" val="3800072232"/>
                    </a:ext>
                  </a:extLst>
                </a:gridCol>
              </a:tblGrid>
              <a:tr h="117956">
                <a:tc rowSpan="2" gridSpan="2">
                  <a:txBody>
                    <a:bodyPr/>
                    <a:lstStyle/>
                    <a:p>
                      <a:pPr algn="ctr"/>
                      <a:r>
                        <a:rPr kumimoji="1" lang="ja-JP" altLang="en-US" sz="800" dirty="0" smtClean="0"/>
                        <a:t>項　目</a:t>
                      </a:r>
                      <a:endParaRPr kumimoji="1" lang="ja-JP" altLang="en-US" sz="800" dirty="0"/>
                    </a:p>
                  </a:txBody>
                  <a:tcPr anchor="ctr"/>
                </a:tc>
                <a:tc rowSpan="2" hMerge="1">
                  <a:txBody>
                    <a:bodyPr/>
                    <a:lstStyle/>
                    <a:p>
                      <a:endParaRPr kumimoji="1" lang="ja-JP" altLang="en-US"/>
                    </a:p>
                  </a:txBody>
                  <a:tcPr/>
                </a:tc>
                <a:tc rowSpan="2" gridSpan="2">
                  <a:txBody>
                    <a:bodyPr/>
                    <a:lstStyle/>
                    <a:p>
                      <a:pPr algn="ctr"/>
                      <a:r>
                        <a:rPr kumimoji="1" lang="ja-JP" altLang="en-US" sz="800" dirty="0" smtClean="0"/>
                        <a:t>品　名</a:t>
                      </a:r>
                      <a:endParaRPr kumimoji="1" lang="ja-JP" altLang="en-US" sz="800" dirty="0"/>
                    </a:p>
                  </a:txBody>
                  <a:tcPr anchor="ctr"/>
                </a:tc>
                <a:tc rowSpan="2" hMerge="1">
                  <a:txBody>
                    <a:bodyPr/>
                    <a:lstStyle/>
                    <a:p>
                      <a:endParaRPr kumimoji="1" lang="ja-JP" altLang="en-US"/>
                    </a:p>
                  </a:txBody>
                  <a:tcPr/>
                </a:tc>
                <a:tc rowSpan="2">
                  <a:txBody>
                    <a:bodyPr/>
                    <a:lstStyle/>
                    <a:p>
                      <a:pPr algn="ctr"/>
                      <a:r>
                        <a:rPr kumimoji="1" lang="ja-JP" altLang="en-US" sz="800" dirty="0" smtClean="0"/>
                        <a:t>数　量</a:t>
                      </a:r>
                      <a:endParaRPr kumimoji="1" lang="ja-JP" altLang="en-US" sz="800" dirty="0"/>
                    </a:p>
                  </a:txBody>
                  <a:tcPr anchor="ctr">
                    <a:lnR w="12700" cap="flat" cmpd="sng" algn="ctr">
                      <a:solidFill>
                        <a:schemeClr val="bg1"/>
                      </a:solidFill>
                      <a:prstDash val="solid"/>
                      <a:round/>
                      <a:headEnd type="none" w="med" len="med"/>
                      <a:tailEnd type="none" w="med" len="med"/>
                    </a:lnR>
                  </a:tcPr>
                </a:tc>
                <a:tc gridSpan="2">
                  <a:txBody>
                    <a:bodyPr/>
                    <a:lstStyle/>
                    <a:p>
                      <a:pPr algn="ctr"/>
                      <a:r>
                        <a:rPr kumimoji="1" lang="ja-JP" altLang="en-US" sz="800" dirty="0" smtClean="0"/>
                        <a:t>ご提供価格</a:t>
                      </a:r>
                      <a:endParaRPr kumimoji="1" lang="en-US" altLang="ja-JP" sz="800" dirty="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rowSpan="2">
                  <a:txBody>
                    <a:bodyPr/>
                    <a:lstStyle/>
                    <a:p>
                      <a:pPr algn="ctr"/>
                      <a:r>
                        <a:rPr kumimoji="1" lang="ja-JP" altLang="en-US" sz="800" dirty="0" smtClean="0"/>
                        <a:t>備　考</a:t>
                      </a:r>
                      <a:endParaRPr kumimoji="1" lang="ja-JP" altLang="en-US" sz="800" dirty="0"/>
                    </a:p>
                  </a:txBody>
                  <a:tcPr anchor="ctr">
                    <a:lnL w="12700" cap="flat" cmpd="sng" algn="ctr">
                      <a:solidFill>
                        <a:schemeClr val="bg1"/>
                      </a:solidFill>
                      <a:prstDash val="solid"/>
                      <a:round/>
                      <a:headEnd type="none" w="med" len="med"/>
                      <a:tailEnd type="none" w="med" len="med"/>
                    </a:lnL>
                    <a:solidFill>
                      <a:srgbClr val="4F81BD"/>
                    </a:solidFill>
                  </a:tcPr>
                </a:tc>
                <a:extLst>
                  <a:ext uri="{0D108BD9-81ED-4DB2-BD59-A6C34878D82A}">
                    <a16:rowId xmlns:a16="http://schemas.microsoft.com/office/drawing/2014/main" val="4224195619"/>
                  </a:ext>
                </a:extLst>
              </a:tr>
              <a:tr h="0">
                <a:tc gridSpan="2" vMerge="1">
                  <a:txBody>
                    <a:bodyPr/>
                    <a:lstStyle/>
                    <a:p>
                      <a:endParaRPr kumimoji="1" lang="ja-JP" altLang="en-US"/>
                    </a:p>
                  </a:txBody>
                  <a:tcPr/>
                </a:tc>
                <a:tc hMerge="1"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smtClean="0">
                          <a:solidFill>
                            <a:schemeClr val="bg1"/>
                          </a:solidFill>
                        </a:rPr>
                        <a:t>初期費用</a:t>
                      </a:r>
                      <a:endParaRPr kumimoji="1" lang="ja-JP" altLang="en-US" sz="8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F81BD"/>
                    </a:solidFill>
                  </a:tcPr>
                </a:tc>
                <a:tc>
                  <a:txBody>
                    <a:bodyPr/>
                    <a:lstStyle/>
                    <a:p>
                      <a:pPr algn="ctr"/>
                      <a:r>
                        <a:rPr kumimoji="1" lang="ja-JP" altLang="en-US" sz="800" dirty="0" smtClean="0">
                          <a:solidFill>
                            <a:schemeClr val="bg1"/>
                          </a:solidFill>
                        </a:rPr>
                        <a:t>ランニング費用</a:t>
                      </a:r>
                      <a:r>
                        <a:rPr kumimoji="1" lang="en-US" altLang="ja-JP" sz="800" dirty="0" smtClean="0">
                          <a:solidFill>
                            <a:schemeClr val="bg1"/>
                          </a:solidFill>
                        </a:rPr>
                        <a:t>(5</a:t>
                      </a:r>
                      <a:r>
                        <a:rPr kumimoji="1" lang="ja-JP" altLang="en-US" sz="800" dirty="0" smtClean="0">
                          <a:solidFill>
                            <a:schemeClr val="bg1"/>
                          </a:solidFill>
                        </a:rPr>
                        <a:t>年</a:t>
                      </a:r>
                      <a:r>
                        <a:rPr kumimoji="1" lang="en-US" altLang="ja-JP" sz="800" dirty="0" smtClean="0">
                          <a:solidFill>
                            <a:schemeClr val="bg1"/>
                          </a:solidFill>
                        </a:rPr>
                        <a:t>)</a:t>
                      </a:r>
                      <a:endParaRPr kumimoji="1" lang="ja-JP" altLang="en-US" sz="8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F81BD"/>
                    </a:solidFill>
                  </a:tcPr>
                </a:tc>
                <a:tc vMerge="1">
                  <a:txBody>
                    <a:bodyPr/>
                    <a:lstStyle/>
                    <a:p>
                      <a:endParaRPr kumimoji="1" lang="ja-JP" altLang="en-US"/>
                    </a:p>
                  </a:txBody>
                  <a:tcPr/>
                </a:tc>
                <a:extLst>
                  <a:ext uri="{0D108BD9-81ED-4DB2-BD59-A6C34878D82A}">
                    <a16:rowId xmlns:a16="http://schemas.microsoft.com/office/drawing/2014/main" val="2223233829"/>
                  </a:ext>
                </a:extLst>
              </a:tr>
              <a:tr h="180000">
                <a:tc rowSpan="8">
                  <a:txBody>
                    <a:bodyPr/>
                    <a:lstStyle/>
                    <a:p>
                      <a:r>
                        <a:rPr kumimoji="1" lang="ja-JP" altLang="en-US" sz="800" dirty="0" smtClean="0"/>
                        <a:t>導入費用</a:t>
                      </a:r>
                      <a:endParaRPr kumimoji="1" lang="ja-JP" altLang="en-US" sz="800" dirty="0"/>
                    </a:p>
                  </a:txBody>
                  <a:tcPr/>
                </a:tc>
                <a:tc rowSpan="8">
                  <a:txBody>
                    <a:bodyPr/>
                    <a:lstStyle/>
                    <a:p>
                      <a:r>
                        <a:rPr kumimoji="1" lang="ja-JP" altLang="en-US" sz="800" dirty="0" smtClean="0"/>
                        <a:t>導入</a:t>
                      </a:r>
                      <a:r>
                        <a:rPr kumimoji="1" lang="en-US" altLang="ja-JP" sz="800" dirty="0" smtClean="0"/>
                        <a:t>SE</a:t>
                      </a:r>
                    </a:p>
                    <a:p>
                      <a:r>
                        <a:rPr kumimoji="1" lang="ja-JP" altLang="en-US" sz="800" dirty="0" smtClean="0"/>
                        <a:t>システム開発費用</a:t>
                      </a:r>
                      <a:endParaRPr kumimoji="1" lang="ja-JP" altLang="en-US" sz="800" dirty="0"/>
                    </a:p>
                  </a:txBody>
                  <a:tcPr/>
                </a:tc>
                <a:tc rowSpan="3">
                  <a:txBody>
                    <a:bodyPr/>
                    <a:lstStyle/>
                    <a:p>
                      <a:r>
                        <a:rPr kumimoji="1" lang="en-US" altLang="ja-JP" sz="800" dirty="0" smtClean="0"/>
                        <a:t>2018</a:t>
                      </a:r>
                      <a:r>
                        <a:rPr kumimoji="1" lang="ja-JP" altLang="en-US" sz="800" dirty="0" smtClean="0"/>
                        <a:t>年</a:t>
                      </a:r>
                      <a:r>
                        <a:rPr kumimoji="1" lang="en-US" altLang="ja-JP" sz="800" dirty="0" smtClean="0"/>
                        <a:t>5</a:t>
                      </a:r>
                      <a:r>
                        <a:rPr kumimoji="1" lang="ja-JP" altLang="en-US" sz="800" dirty="0" smtClean="0"/>
                        <a:t>月稼働分</a:t>
                      </a:r>
                      <a:endParaRPr kumimoji="1" lang="ja-JP" altLang="en-US" sz="800" dirty="0"/>
                    </a:p>
                  </a:txBody>
                  <a:tcPr/>
                </a:tc>
                <a:tc>
                  <a:txBody>
                    <a:bodyPr/>
                    <a:lstStyle/>
                    <a:p>
                      <a:r>
                        <a:rPr kumimoji="1" lang="ja-JP" altLang="en-US" sz="800" dirty="0" smtClean="0"/>
                        <a:t>①新規口座開設</a:t>
                      </a:r>
                      <a:endParaRPr kumimoji="1" lang="ja-JP" altLang="en-US" sz="800" dirty="0"/>
                    </a:p>
                  </a:txBody>
                  <a:tcPr/>
                </a:tc>
                <a:tc>
                  <a:txBody>
                    <a:bodyPr/>
                    <a:lstStyle/>
                    <a:p>
                      <a:r>
                        <a:rPr kumimoji="1" lang="en-US" altLang="ja-JP" sz="800" dirty="0" smtClean="0"/>
                        <a:t>1</a:t>
                      </a:r>
                      <a:r>
                        <a:rPr kumimoji="1" lang="ja-JP" altLang="en-US" sz="800" dirty="0" smtClean="0"/>
                        <a:t>式</a:t>
                      </a:r>
                      <a:endParaRPr kumimoji="1" lang="ja-JP" altLang="en-US" sz="800" dirty="0"/>
                    </a:p>
                  </a:txBody>
                  <a:tcPr/>
                </a:tc>
                <a:tc rowSpan="3">
                  <a:txBody>
                    <a:bodyPr/>
                    <a:lstStyle/>
                    <a:p>
                      <a:r>
                        <a:rPr kumimoji="1" lang="en-US" altLang="ja-JP" sz="800" dirty="0" smtClean="0"/>
                        <a:t>38,000,000</a:t>
                      </a:r>
                      <a:endParaRPr kumimoji="1" lang="ja-JP" altLang="en-US" sz="800" dirty="0"/>
                    </a:p>
                  </a:txBody>
                  <a:tcPr>
                    <a:lnT w="38100" cap="flat" cmpd="sng" algn="ctr">
                      <a:solidFill>
                        <a:schemeClr val="bg1"/>
                      </a:solidFill>
                      <a:prstDash val="solid"/>
                      <a:round/>
                      <a:headEnd type="none" w="med" len="med"/>
                      <a:tailEnd type="none" w="med" len="med"/>
                    </a:lnT>
                  </a:tcPr>
                </a:tc>
                <a:tc rowSpan="3">
                  <a:txBody>
                    <a:bodyPr/>
                    <a:lstStyle/>
                    <a:p>
                      <a:r>
                        <a:rPr kumimoji="1" lang="en-US" altLang="ja-JP" sz="800" dirty="0" smtClean="0"/>
                        <a:t>1,710,000</a:t>
                      </a:r>
                      <a:endParaRPr kumimoji="1" lang="ja-JP" altLang="en-US" sz="8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800" dirty="0"/>
                    </a:p>
                  </a:txBody>
                  <a:tcPr/>
                </a:tc>
                <a:extLst>
                  <a:ext uri="{0D108BD9-81ED-4DB2-BD59-A6C34878D82A}">
                    <a16:rowId xmlns:a16="http://schemas.microsoft.com/office/drawing/2014/main" val="1590867165"/>
                  </a:ext>
                </a:extLst>
              </a:tr>
              <a:tr h="180000">
                <a:tc vMerge="1">
                  <a:txBody>
                    <a:bodyPr/>
                    <a:lstStyle/>
                    <a:p>
                      <a:endParaRPr kumimoji="1" lang="ja-JP" altLang="en-US" sz="1050" dirty="0"/>
                    </a:p>
                  </a:txBody>
                  <a:tcPr/>
                </a:tc>
                <a:tc vMerge="1">
                  <a:txBody>
                    <a:bodyPr/>
                    <a:lstStyle/>
                    <a:p>
                      <a:endParaRPr kumimoji="1" lang="ja-JP" altLang="en-US" sz="1050" dirty="0"/>
                    </a:p>
                  </a:txBody>
                  <a:tcPr/>
                </a:tc>
                <a:tc vMerge="1">
                  <a:txBody>
                    <a:bodyPr/>
                    <a:lstStyle/>
                    <a:p>
                      <a:endParaRPr kumimoji="1" lang="ja-JP" altLang="en-US" sz="1050" dirty="0"/>
                    </a:p>
                  </a:txBody>
                  <a:tcPr/>
                </a:tc>
                <a:tc>
                  <a:txBody>
                    <a:bodyPr/>
                    <a:lstStyle/>
                    <a:p>
                      <a:r>
                        <a:rPr kumimoji="1" lang="ja-JP" altLang="en-US" sz="800" dirty="0" smtClean="0"/>
                        <a:t>②住所変更</a:t>
                      </a:r>
                      <a:endParaRPr kumimoji="1" lang="ja-JP" altLang="en-US" sz="800" dirty="0"/>
                    </a:p>
                  </a:txBody>
                  <a:tcPr/>
                </a:tc>
                <a:tc>
                  <a:txBody>
                    <a:bodyPr/>
                    <a:lstStyle/>
                    <a:p>
                      <a:r>
                        <a:rPr kumimoji="1" lang="en-US" altLang="ja-JP" sz="800" dirty="0" smtClean="0"/>
                        <a:t>1</a:t>
                      </a:r>
                      <a:r>
                        <a:rPr kumimoji="1" lang="ja-JP" altLang="en-US" sz="800" dirty="0" smtClean="0"/>
                        <a:t>式</a:t>
                      </a:r>
                      <a:endParaRPr kumimoji="1" lang="ja-JP" altLang="en-US" sz="800" dirty="0"/>
                    </a:p>
                  </a:txBody>
                  <a:tcPr/>
                </a:tc>
                <a:tc vMerge="1">
                  <a:txBody>
                    <a:bodyPr/>
                    <a:lstStyle/>
                    <a:p>
                      <a:endParaRPr kumimoji="1" lang="ja-JP" altLang="en-US" sz="800" dirty="0"/>
                    </a:p>
                  </a:txBody>
                  <a:tcPr/>
                </a:tc>
                <a:tc vMerge="1">
                  <a:txBody>
                    <a:bodyPr/>
                    <a:lstStyle/>
                    <a:p>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2847785125"/>
                  </a:ext>
                </a:extLst>
              </a:tr>
              <a:tr h="180000">
                <a:tc vMerge="1">
                  <a:txBody>
                    <a:bodyPr/>
                    <a:lstStyle/>
                    <a:p>
                      <a:endParaRPr kumimoji="1" lang="ja-JP" altLang="en-US" sz="1050" dirty="0"/>
                    </a:p>
                  </a:txBody>
                  <a:tcPr/>
                </a:tc>
                <a:tc vMerge="1">
                  <a:txBody>
                    <a:bodyPr/>
                    <a:lstStyle/>
                    <a:p>
                      <a:endParaRPr kumimoji="1" lang="ja-JP" altLang="en-US" sz="1050" dirty="0"/>
                    </a:p>
                  </a:txBody>
                  <a:tcPr/>
                </a:tc>
                <a:tc vMerge="1">
                  <a:txBody>
                    <a:bodyPr/>
                    <a:lstStyle/>
                    <a:p>
                      <a:endParaRPr kumimoji="1" lang="ja-JP" altLang="en-US" sz="1050" dirty="0"/>
                    </a:p>
                  </a:txBody>
                  <a:tcPr/>
                </a:tc>
                <a:tc>
                  <a:txBody>
                    <a:bodyPr/>
                    <a:lstStyle/>
                    <a:p>
                      <a:r>
                        <a:rPr kumimoji="1" lang="ja-JP" altLang="en-US" sz="800" dirty="0" smtClean="0"/>
                        <a:t>③格付・財務諸表登録</a:t>
                      </a:r>
                      <a:endParaRPr kumimoji="1" lang="ja-JP" altLang="en-US" sz="800" dirty="0"/>
                    </a:p>
                  </a:txBody>
                  <a:tcPr/>
                </a:tc>
                <a:tc>
                  <a:txBody>
                    <a:bodyPr/>
                    <a:lstStyle/>
                    <a:p>
                      <a:r>
                        <a:rPr kumimoji="1" lang="en-US" altLang="ja-JP" sz="800" dirty="0" smtClean="0"/>
                        <a:t>1</a:t>
                      </a:r>
                      <a:r>
                        <a:rPr kumimoji="1" lang="ja-JP" altLang="en-US" sz="800" dirty="0" smtClean="0"/>
                        <a:t>式</a:t>
                      </a:r>
                      <a:endParaRPr kumimoji="1" lang="ja-JP" altLang="en-US" sz="800" dirty="0"/>
                    </a:p>
                  </a:txBody>
                  <a:tcPr/>
                </a:tc>
                <a:tc vMerge="1">
                  <a:txBody>
                    <a:bodyPr/>
                    <a:lstStyle/>
                    <a:p>
                      <a:endParaRPr kumimoji="1" lang="ja-JP" altLang="en-US" sz="800" dirty="0"/>
                    </a:p>
                  </a:txBody>
                  <a:tcPr/>
                </a:tc>
                <a:tc vMerge="1">
                  <a:txBody>
                    <a:bodyPr/>
                    <a:lstStyle/>
                    <a:p>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1631231832"/>
                  </a:ext>
                </a:extLst>
              </a:tr>
              <a:tr h="180000">
                <a:tc vMerge="1">
                  <a:txBody>
                    <a:bodyPr/>
                    <a:lstStyle/>
                    <a:p>
                      <a:endParaRPr kumimoji="1" lang="ja-JP" altLang="en-US" sz="1050" dirty="0"/>
                    </a:p>
                  </a:txBody>
                  <a:tcPr/>
                </a:tc>
                <a:tc vMerge="1">
                  <a:txBody>
                    <a:bodyPr/>
                    <a:lstStyle/>
                    <a:p>
                      <a:endParaRPr kumimoji="1" lang="ja-JP" altLang="en-US" sz="1050" dirty="0"/>
                    </a:p>
                  </a:txBody>
                  <a:tcPr/>
                </a:tc>
                <a:tc rowSpan="4">
                  <a:txBody>
                    <a:bodyPr/>
                    <a:lstStyle/>
                    <a:p>
                      <a:r>
                        <a:rPr kumimoji="1" lang="en-US" altLang="ja-JP" sz="800" dirty="0" smtClean="0"/>
                        <a:t>2018</a:t>
                      </a:r>
                      <a:r>
                        <a:rPr kumimoji="1" lang="ja-JP" altLang="en-US" sz="800" dirty="0" smtClean="0"/>
                        <a:t>年</a:t>
                      </a:r>
                      <a:r>
                        <a:rPr kumimoji="1" lang="en-US" altLang="ja-JP" sz="800" dirty="0" smtClean="0"/>
                        <a:t>9</a:t>
                      </a:r>
                      <a:r>
                        <a:rPr kumimoji="1" lang="ja-JP" altLang="en-US" sz="800" dirty="0" smtClean="0"/>
                        <a:t>月稼働分</a:t>
                      </a:r>
                      <a:endParaRPr kumimoji="1" lang="ja-JP" altLang="en-US" sz="800" dirty="0"/>
                    </a:p>
                  </a:txBody>
                  <a:tcPr/>
                </a:tc>
                <a:tc>
                  <a:txBody>
                    <a:bodyPr/>
                    <a:lstStyle/>
                    <a:p>
                      <a:r>
                        <a:rPr kumimoji="1" lang="ja-JP" altLang="en-US" sz="800" dirty="0" smtClean="0"/>
                        <a:t>④在留カード</a:t>
                      </a:r>
                      <a:endParaRPr kumimoji="1" lang="ja-JP" altLang="en-US"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kumimoji="1" lang="ja-JP" altLang="en-US" sz="800" dirty="0" smtClean="0"/>
                        <a:t>式</a:t>
                      </a:r>
                    </a:p>
                  </a:txBody>
                  <a:tcPr/>
                </a:tc>
                <a:tc rowSpan="4">
                  <a:txBody>
                    <a:bodyPr/>
                    <a:lstStyle/>
                    <a:p>
                      <a:r>
                        <a:rPr kumimoji="1" lang="en-US" altLang="ja-JP" sz="800" dirty="0" smtClean="0"/>
                        <a:t>45,000,000</a:t>
                      </a:r>
                      <a:endParaRPr kumimoji="1" lang="ja-JP" altLang="en-US" sz="800" dirty="0"/>
                    </a:p>
                  </a:txBody>
                  <a:tcPr/>
                </a:tc>
                <a:tc rowSpan="4">
                  <a:txBody>
                    <a:bodyPr/>
                    <a:lstStyle/>
                    <a:p>
                      <a:r>
                        <a:rPr kumimoji="1" lang="en-US" altLang="ja-JP" sz="800" dirty="0" smtClean="0"/>
                        <a:t>1,800,000</a:t>
                      </a:r>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537462628"/>
                  </a:ext>
                </a:extLst>
              </a:tr>
              <a:tr h="180000">
                <a:tc vMerge="1">
                  <a:txBody>
                    <a:bodyPr/>
                    <a:lstStyle/>
                    <a:p>
                      <a:endParaRPr kumimoji="1" lang="ja-JP" altLang="en-US" sz="1050" dirty="0"/>
                    </a:p>
                  </a:txBody>
                  <a:tcPr/>
                </a:tc>
                <a:tc vMerge="1">
                  <a:txBody>
                    <a:bodyPr/>
                    <a:lstStyle/>
                    <a:p>
                      <a:endParaRPr kumimoji="1" lang="ja-JP" altLang="en-US" sz="1050" dirty="0"/>
                    </a:p>
                  </a:txBody>
                  <a:tcPr/>
                </a:tc>
                <a:tc vMerge="1">
                  <a:txBody>
                    <a:bodyPr/>
                    <a:lstStyle/>
                    <a:p>
                      <a:endParaRPr kumimoji="1" lang="ja-JP" altLang="en-US" sz="1050" dirty="0"/>
                    </a:p>
                  </a:txBody>
                  <a:tcPr/>
                </a:tc>
                <a:tc>
                  <a:txBody>
                    <a:bodyPr/>
                    <a:lstStyle/>
                    <a:p>
                      <a:r>
                        <a:rPr kumimoji="1" lang="ja-JP" altLang="en-US" sz="800" dirty="0" smtClean="0"/>
                        <a:t>⑤住宅ローン</a:t>
                      </a:r>
                      <a:endParaRPr kumimoji="1" lang="ja-JP" altLang="en-US"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kumimoji="1" lang="ja-JP" altLang="en-US" sz="800" dirty="0" smtClean="0"/>
                        <a:t>式</a:t>
                      </a:r>
                    </a:p>
                  </a:txBody>
                  <a:tcPr/>
                </a:tc>
                <a:tc vMerge="1">
                  <a:txBody>
                    <a:bodyPr/>
                    <a:lstStyle/>
                    <a:p>
                      <a:endParaRPr kumimoji="1" lang="ja-JP" altLang="en-US" sz="800" dirty="0"/>
                    </a:p>
                  </a:txBody>
                  <a:tcPr/>
                </a:tc>
                <a:tc vMerge="1">
                  <a:txBody>
                    <a:bodyPr/>
                    <a:lstStyle/>
                    <a:p>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2775568975"/>
                  </a:ext>
                </a:extLst>
              </a:tr>
              <a:tr h="180000">
                <a:tc vMerge="1">
                  <a:txBody>
                    <a:bodyPr/>
                    <a:lstStyle/>
                    <a:p>
                      <a:endParaRPr kumimoji="1" lang="ja-JP" altLang="en-US" sz="1050" dirty="0"/>
                    </a:p>
                  </a:txBody>
                  <a:tcPr/>
                </a:tc>
                <a:tc vMerge="1">
                  <a:txBody>
                    <a:bodyPr/>
                    <a:lstStyle/>
                    <a:p>
                      <a:endParaRPr kumimoji="1" lang="ja-JP" altLang="en-US" sz="1050" dirty="0"/>
                    </a:p>
                  </a:txBody>
                  <a:tcPr/>
                </a:tc>
                <a:tc vMerge="1">
                  <a:txBody>
                    <a:bodyPr/>
                    <a:lstStyle/>
                    <a:p>
                      <a:endParaRPr kumimoji="1" lang="ja-JP" altLang="en-US" sz="1050" dirty="0"/>
                    </a:p>
                  </a:txBody>
                  <a:tcPr/>
                </a:tc>
                <a:tc>
                  <a:txBody>
                    <a:bodyPr/>
                    <a:lstStyle/>
                    <a:p>
                      <a:r>
                        <a:rPr kumimoji="1" lang="ja-JP" altLang="en-US" sz="800" dirty="0" smtClean="0"/>
                        <a:t>⑥営業店窓口差押え</a:t>
                      </a:r>
                      <a:endParaRPr kumimoji="1" lang="ja-JP" altLang="en-US"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kumimoji="1" lang="ja-JP" altLang="en-US" sz="800" dirty="0" smtClean="0"/>
                        <a:t>式</a:t>
                      </a:r>
                    </a:p>
                  </a:txBody>
                  <a:tcPr/>
                </a:tc>
                <a:tc vMerge="1">
                  <a:txBody>
                    <a:bodyPr/>
                    <a:lstStyle/>
                    <a:p>
                      <a:endParaRPr kumimoji="1" lang="ja-JP" altLang="en-US" sz="800" dirty="0"/>
                    </a:p>
                  </a:txBody>
                  <a:tcPr/>
                </a:tc>
                <a:tc vMerge="1">
                  <a:txBody>
                    <a:bodyPr/>
                    <a:lstStyle/>
                    <a:p>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4061551847"/>
                  </a:ext>
                </a:extLst>
              </a:tr>
              <a:tr h="180000">
                <a:tc vMerge="1">
                  <a:txBody>
                    <a:bodyPr/>
                    <a:lstStyle/>
                    <a:p>
                      <a:endParaRPr kumimoji="1" lang="ja-JP" altLang="en-US" sz="1050" dirty="0"/>
                    </a:p>
                  </a:txBody>
                  <a:tcPr/>
                </a:tc>
                <a:tc vMerge="1">
                  <a:txBody>
                    <a:bodyPr/>
                    <a:lstStyle/>
                    <a:p>
                      <a:endParaRPr kumimoji="1" lang="ja-JP" altLang="en-US" sz="1050" dirty="0"/>
                    </a:p>
                  </a:txBody>
                  <a:tcPr/>
                </a:tc>
                <a:tc vMerge="1">
                  <a:txBody>
                    <a:bodyPr/>
                    <a:lstStyle/>
                    <a:p>
                      <a:endParaRPr kumimoji="1" lang="ja-JP" altLang="en-US" sz="1050" dirty="0"/>
                    </a:p>
                  </a:txBody>
                  <a:tcPr/>
                </a:tc>
                <a:tc>
                  <a:txBody>
                    <a:bodyPr/>
                    <a:lstStyle/>
                    <a:p>
                      <a:r>
                        <a:rPr kumimoji="1" lang="ja-JP" altLang="en-US" sz="800" dirty="0" smtClean="0"/>
                        <a:t>⑦口座振替依頼書</a:t>
                      </a:r>
                      <a:endParaRPr kumimoji="1" lang="ja-JP" altLang="en-US"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kumimoji="1" lang="ja-JP" altLang="en-US" sz="800" dirty="0" smtClean="0"/>
                        <a:t>式</a:t>
                      </a:r>
                    </a:p>
                  </a:txBody>
                  <a:tcPr/>
                </a:tc>
                <a:tc vMerge="1">
                  <a:txBody>
                    <a:bodyPr/>
                    <a:lstStyle/>
                    <a:p>
                      <a:endParaRPr kumimoji="1" lang="ja-JP" altLang="en-US" sz="800" dirty="0"/>
                    </a:p>
                  </a:txBody>
                  <a:tcPr/>
                </a:tc>
                <a:tc vMerge="1">
                  <a:txBody>
                    <a:bodyPr/>
                    <a:lstStyle/>
                    <a:p>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4052402678"/>
                  </a:ext>
                </a:extLst>
              </a:tr>
              <a:tr h="180000">
                <a:tc vMerge="1">
                  <a:txBody>
                    <a:bodyPr/>
                    <a:lstStyle/>
                    <a:p>
                      <a:endParaRPr kumimoji="1" lang="ja-JP" altLang="en-US" sz="1050" dirty="0"/>
                    </a:p>
                  </a:txBody>
                  <a:tcPr/>
                </a:tc>
                <a:tc vMerge="1">
                  <a:txBody>
                    <a:bodyPr/>
                    <a:lstStyle/>
                    <a:p>
                      <a:endParaRPr kumimoji="1" lang="ja-JP" altLang="en-US" sz="1050" dirty="0"/>
                    </a:p>
                  </a:txBody>
                  <a:tcPr/>
                </a:tc>
                <a:tc>
                  <a:txBody>
                    <a:bodyPr/>
                    <a:lstStyle/>
                    <a:p>
                      <a:r>
                        <a:rPr kumimoji="1" lang="en-US" altLang="ja-JP" sz="800" dirty="0" smtClean="0"/>
                        <a:t>2020</a:t>
                      </a:r>
                      <a:r>
                        <a:rPr kumimoji="1" lang="ja-JP" altLang="en-US" sz="800" dirty="0" smtClean="0"/>
                        <a:t>年</a:t>
                      </a:r>
                      <a:r>
                        <a:rPr kumimoji="1" lang="en-US" altLang="ja-JP" sz="800" dirty="0" smtClean="0"/>
                        <a:t>2</a:t>
                      </a:r>
                      <a:r>
                        <a:rPr kumimoji="1" lang="ja-JP" altLang="en-US" sz="800" dirty="0" smtClean="0"/>
                        <a:t>月稼働分</a:t>
                      </a:r>
                      <a:endParaRPr kumimoji="1" lang="ja-JP" altLang="en-US" sz="800" dirty="0"/>
                    </a:p>
                  </a:txBody>
                  <a:tcPr/>
                </a:tc>
                <a:tc>
                  <a:txBody>
                    <a:bodyPr/>
                    <a:lstStyle/>
                    <a:p>
                      <a:r>
                        <a:rPr kumimoji="1" lang="ja-JP" altLang="en-US" sz="800" dirty="0" smtClean="0"/>
                        <a:t>⑧納税通知書読取</a:t>
                      </a:r>
                      <a:endParaRPr kumimoji="1" lang="ja-JP" altLang="en-US"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kumimoji="1" lang="ja-JP" altLang="en-US" sz="800" dirty="0" smtClean="0"/>
                        <a:t>式</a:t>
                      </a:r>
                    </a:p>
                  </a:txBody>
                  <a:tcPr/>
                </a:tc>
                <a:tc>
                  <a:txBody>
                    <a:bodyPr/>
                    <a:lstStyle/>
                    <a:p>
                      <a:r>
                        <a:rPr kumimoji="1" lang="en-US" altLang="ja-JP" sz="800" dirty="0" smtClean="0"/>
                        <a:t>129,000,000</a:t>
                      </a:r>
                      <a:endParaRPr kumimoji="1" lang="ja-JP" altLang="en-US" sz="800" dirty="0"/>
                    </a:p>
                  </a:txBody>
                  <a:tcPr/>
                </a:tc>
                <a:tc>
                  <a:txBody>
                    <a:bodyPr/>
                    <a:lstStyle/>
                    <a:p>
                      <a:r>
                        <a:rPr kumimoji="1" lang="en-US" altLang="ja-JP" sz="800" dirty="0" smtClean="0"/>
                        <a:t>5,160,000</a:t>
                      </a:r>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1973620250"/>
                  </a:ext>
                </a:extLst>
              </a:tr>
              <a:tr h="180000">
                <a:tc rowSpan="4">
                  <a:txBody>
                    <a:bodyPr/>
                    <a:lstStyle/>
                    <a:p>
                      <a:r>
                        <a:rPr kumimoji="1" lang="en-US" altLang="ja-JP" sz="800" dirty="0" smtClean="0"/>
                        <a:t>AI-OCR</a:t>
                      </a:r>
                      <a:endParaRPr kumimoji="1" lang="ja-JP" altLang="en-US" sz="800" dirty="0"/>
                    </a:p>
                  </a:txBody>
                  <a:tcPr/>
                </a:tc>
                <a:tc rowSpan="4">
                  <a:txBody>
                    <a:bodyPr/>
                    <a:lstStyle/>
                    <a:p>
                      <a:r>
                        <a:rPr kumimoji="1" lang="en-US" altLang="ja-JP" sz="800" dirty="0" smtClean="0"/>
                        <a:t>AI-OCR</a:t>
                      </a:r>
                      <a:r>
                        <a:rPr kumimoji="1" lang="ja-JP" altLang="en-US" sz="800" dirty="0" smtClean="0"/>
                        <a:t>エンジン</a:t>
                      </a:r>
                      <a:endParaRPr kumimoji="1" lang="ja-JP" altLang="en-US" sz="800" dirty="0"/>
                    </a:p>
                  </a:txBody>
                  <a:tcPr/>
                </a:tc>
                <a:tc>
                  <a:txBody>
                    <a:bodyPr/>
                    <a:lstStyle/>
                    <a:p>
                      <a:r>
                        <a:rPr kumimoji="1" lang="en-US" altLang="ja-JP" sz="800" dirty="0" err="1" smtClean="0"/>
                        <a:t>Edulab</a:t>
                      </a:r>
                      <a:endParaRPr kumimoji="1" lang="ja-JP" altLang="en-US" sz="800" dirty="0"/>
                    </a:p>
                  </a:txBody>
                  <a:tcPr/>
                </a:tc>
                <a:tc>
                  <a:txBody>
                    <a:bodyPr/>
                    <a:lstStyle/>
                    <a:p>
                      <a:r>
                        <a:rPr kumimoji="1" lang="ja-JP" altLang="en-US" sz="800" dirty="0" smtClean="0"/>
                        <a:t>該当業務：①②③④⑤</a:t>
                      </a:r>
                      <a:endParaRPr kumimoji="1" lang="ja-JP" altLang="en-US"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kumimoji="1" lang="ja-JP" altLang="en-US" sz="800" dirty="0" smtClean="0"/>
                        <a:t>式</a:t>
                      </a:r>
                    </a:p>
                  </a:txBody>
                  <a:tcPr/>
                </a:tc>
                <a:tc>
                  <a:txBody>
                    <a:bodyPr/>
                    <a:lstStyle/>
                    <a:p>
                      <a:r>
                        <a:rPr kumimoji="1" lang="en-US" altLang="ja-JP" sz="800" dirty="0" smtClean="0"/>
                        <a:t>11,120,000</a:t>
                      </a:r>
                      <a:endParaRPr kumimoji="1" lang="ja-JP" altLang="en-US" sz="800" dirty="0"/>
                    </a:p>
                  </a:txBody>
                  <a:tcPr/>
                </a:tc>
                <a:tc>
                  <a:txBody>
                    <a:bodyPr/>
                    <a:lstStyle/>
                    <a:p>
                      <a:r>
                        <a:rPr kumimoji="1" lang="en-US" altLang="ja-JP" sz="800" dirty="0" smtClean="0"/>
                        <a:t>4,500,000</a:t>
                      </a:r>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3308866313"/>
                  </a:ext>
                </a:extLst>
              </a:tr>
              <a:tr h="180000">
                <a:tc vMerge="1">
                  <a:txBody>
                    <a:bodyPr/>
                    <a:lstStyle/>
                    <a:p>
                      <a:endParaRPr kumimoji="1" lang="ja-JP" altLang="en-US" sz="1050" dirty="0"/>
                    </a:p>
                  </a:txBody>
                  <a:tcPr/>
                </a:tc>
                <a:tc vMerge="1">
                  <a:txBody>
                    <a:bodyPr/>
                    <a:lstStyle/>
                    <a:p>
                      <a:endParaRPr kumimoji="1" lang="ja-JP" altLang="en-US" sz="1050" dirty="0"/>
                    </a:p>
                  </a:txBody>
                  <a:tcPr/>
                </a:tc>
                <a:tc>
                  <a:txBody>
                    <a:bodyPr/>
                    <a:lstStyle/>
                    <a:p>
                      <a:r>
                        <a:rPr kumimoji="1" lang="en-US" altLang="ja-JP" sz="800" dirty="0" err="1" smtClean="0"/>
                        <a:t>Automagi</a:t>
                      </a:r>
                      <a:endParaRPr kumimoji="1" lang="ja-JP" altLang="en-US" sz="800" dirty="0"/>
                    </a:p>
                  </a:txBody>
                  <a:tcPr/>
                </a:tc>
                <a:tc>
                  <a:txBody>
                    <a:bodyPr/>
                    <a:lstStyle/>
                    <a:p>
                      <a:r>
                        <a:rPr kumimoji="1" lang="ja-JP" altLang="en-US" sz="800" dirty="0" smtClean="0"/>
                        <a:t>該当業務：⑦</a:t>
                      </a:r>
                      <a:endParaRPr kumimoji="1" lang="ja-JP" altLang="en-US"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kumimoji="1" lang="ja-JP" altLang="en-US" sz="800" dirty="0" smtClean="0"/>
                        <a:t>式</a:t>
                      </a:r>
                    </a:p>
                  </a:txBody>
                  <a:tcPr/>
                </a:tc>
                <a:tc>
                  <a:txBody>
                    <a:bodyPr/>
                    <a:lstStyle/>
                    <a:p>
                      <a:r>
                        <a:rPr kumimoji="1" lang="en-US" altLang="ja-JP" sz="800" dirty="0" smtClean="0"/>
                        <a:t>6,670,000</a:t>
                      </a:r>
                      <a:endParaRPr kumimoji="1" lang="ja-JP" altLang="en-US" sz="800" dirty="0"/>
                    </a:p>
                  </a:txBody>
                  <a:tcPr/>
                </a:tc>
                <a:tc>
                  <a:txBody>
                    <a:bodyPr/>
                    <a:lstStyle/>
                    <a:p>
                      <a:r>
                        <a:rPr kumimoji="1" lang="en-US" altLang="ja-JP" sz="800" dirty="0" smtClean="0"/>
                        <a:t>2,400,000</a:t>
                      </a:r>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2453859538"/>
                  </a:ext>
                </a:extLst>
              </a:tr>
              <a:tr h="180000">
                <a:tc vMerge="1">
                  <a:txBody>
                    <a:bodyPr/>
                    <a:lstStyle/>
                    <a:p>
                      <a:endParaRPr kumimoji="1" lang="ja-JP" altLang="en-US" sz="1050" dirty="0"/>
                    </a:p>
                  </a:txBody>
                  <a:tcPr/>
                </a:tc>
                <a:tc vMerge="1">
                  <a:txBody>
                    <a:bodyPr/>
                    <a:lstStyle/>
                    <a:p>
                      <a:endParaRPr kumimoji="1" lang="ja-JP" altLang="en-US" sz="1050" dirty="0"/>
                    </a:p>
                  </a:txBody>
                  <a:tcPr/>
                </a:tc>
                <a:tc>
                  <a:txBody>
                    <a:bodyPr/>
                    <a:lstStyle/>
                    <a:p>
                      <a:r>
                        <a:rPr kumimoji="1" lang="en-US" altLang="ja-JP" sz="800" dirty="0" err="1" smtClean="0"/>
                        <a:t>Sigfoss</a:t>
                      </a:r>
                      <a:endParaRPr kumimoji="1" lang="ja-JP" altLang="en-US" sz="800" dirty="0"/>
                    </a:p>
                  </a:txBody>
                  <a:tcPr/>
                </a:tc>
                <a:tc>
                  <a:txBody>
                    <a:bodyPr/>
                    <a:lstStyle/>
                    <a:p>
                      <a:r>
                        <a:rPr kumimoji="1" lang="ja-JP" altLang="en-US" sz="800" dirty="0" smtClean="0"/>
                        <a:t>該当業務：③</a:t>
                      </a:r>
                      <a:endParaRPr kumimoji="1" lang="ja-JP" altLang="en-US"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kumimoji="1" lang="ja-JP" altLang="en-US" sz="800" dirty="0" smtClean="0"/>
                        <a:t>式</a:t>
                      </a:r>
                    </a:p>
                  </a:txBody>
                  <a:tcPr/>
                </a:tc>
                <a:tc>
                  <a:txBody>
                    <a:bodyPr/>
                    <a:lstStyle/>
                    <a:p>
                      <a:r>
                        <a:rPr kumimoji="1" lang="en-US" altLang="ja-JP" sz="800" dirty="0" smtClean="0"/>
                        <a:t>13,340,000</a:t>
                      </a:r>
                      <a:endParaRPr kumimoji="1" lang="ja-JP" altLang="en-US" sz="800" dirty="0"/>
                    </a:p>
                  </a:txBody>
                  <a:tcPr/>
                </a:tc>
                <a:tc>
                  <a:txBody>
                    <a:bodyPr/>
                    <a:lstStyle/>
                    <a:p>
                      <a:r>
                        <a:rPr kumimoji="1" lang="en-US" altLang="ja-JP" sz="800" dirty="0" smtClean="0"/>
                        <a:t>4,500,000</a:t>
                      </a:r>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1837803297"/>
                  </a:ext>
                </a:extLst>
              </a:tr>
              <a:tr h="180000">
                <a:tc vMerge="1">
                  <a:txBody>
                    <a:bodyPr/>
                    <a:lstStyle/>
                    <a:p>
                      <a:endParaRPr kumimoji="1" lang="ja-JP" altLang="en-US" sz="1050" dirty="0"/>
                    </a:p>
                  </a:txBody>
                  <a:tcPr/>
                </a:tc>
                <a:tc vMerge="1">
                  <a:txBody>
                    <a:bodyPr/>
                    <a:lstStyle/>
                    <a:p>
                      <a:endParaRPr kumimoji="1" lang="ja-JP" altLang="en-US" sz="1050" dirty="0"/>
                    </a:p>
                  </a:txBody>
                  <a:tcPr/>
                </a:tc>
                <a:tc>
                  <a:txBody>
                    <a:bodyPr/>
                    <a:lstStyle/>
                    <a:p>
                      <a:r>
                        <a:rPr kumimoji="1" lang="ja-JP" altLang="en-US" sz="800" dirty="0" smtClean="0"/>
                        <a:t>シナモン</a:t>
                      </a:r>
                      <a:endParaRPr kumimoji="1" lang="ja-JP" altLang="en-US" sz="800" dirty="0"/>
                    </a:p>
                  </a:txBody>
                  <a:tcPr/>
                </a:tc>
                <a:tc>
                  <a:txBody>
                    <a:bodyPr/>
                    <a:lstStyle/>
                    <a:p>
                      <a:r>
                        <a:rPr kumimoji="1" lang="ja-JP" altLang="en-US" sz="800" dirty="0" smtClean="0"/>
                        <a:t>該当業務：⑧</a:t>
                      </a:r>
                      <a:endParaRPr kumimoji="1" lang="ja-JP" altLang="en-US"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kumimoji="1" lang="ja-JP" altLang="en-US" sz="800" dirty="0" smtClean="0"/>
                        <a:t>式</a:t>
                      </a:r>
                    </a:p>
                  </a:txBody>
                  <a:tcPr/>
                </a:tc>
                <a:tc>
                  <a:txBody>
                    <a:bodyPr/>
                    <a:lstStyle/>
                    <a:p>
                      <a:r>
                        <a:rPr kumimoji="1" lang="en-US" altLang="ja-JP" sz="800" dirty="0" smtClean="0"/>
                        <a:t>10,000,000</a:t>
                      </a:r>
                      <a:endParaRPr kumimoji="1" lang="ja-JP" altLang="en-US" sz="800" dirty="0"/>
                    </a:p>
                  </a:txBody>
                  <a:tcPr/>
                </a:tc>
                <a:tc>
                  <a:txBody>
                    <a:bodyPr/>
                    <a:lstStyle/>
                    <a:p>
                      <a:r>
                        <a:rPr kumimoji="1" lang="en-US" altLang="ja-JP" sz="800" dirty="0" smtClean="0"/>
                        <a:t>8,900,000</a:t>
                      </a:r>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927598767"/>
                  </a:ext>
                </a:extLst>
              </a:tr>
              <a:tr h="180000">
                <a:tc gridSpan="5">
                  <a:txBody>
                    <a:bodyPr/>
                    <a:lstStyle/>
                    <a:p>
                      <a:pPr algn="r"/>
                      <a:r>
                        <a:rPr kumimoji="1" lang="ja-JP" altLang="en-US" sz="800" b="1" dirty="0" smtClean="0"/>
                        <a:t>合　計</a:t>
                      </a:r>
                      <a:endParaRPr kumimoji="1" lang="ja-JP" altLang="en-US" sz="800" b="1" dirty="0"/>
                    </a:p>
                  </a:txBody>
                  <a:tcPr/>
                </a:tc>
                <a:tc hMerge="1">
                  <a:txBody>
                    <a:bodyPr/>
                    <a:lstStyle/>
                    <a:p>
                      <a:endParaRPr kumimoji="1" lang="ja-JP" altLang="en-US" sz="1050" dirty="0"/>
                    </a:p>
                  </a:txBody>
                  <a:tcPr/>
                </a:tc>
                <a:tc hMerge="1">
                  <a:txBody>
                    <a:bodyPr/>
                    <a:lstStyle/>
                    <a:p>
                      <a:endParaRPr kumimoji="1" lang="ja-JP" altLang="en-US" sz="1050" dirty="0"/>
                    </a:p>
                  </a:txBody>
                  <a:tcPr/>
                </a:tc>
                <a:tc hMerge="1">
                  <a:txBody>
                    <a:bodyPr/>
                    <a:lstStyle/>
                    <a:p>
                      <a:endParaRPr kumimoji="1" lang="ja-JP" altLang="en-US" sz="1050" dirty="0"/>
                    </a:p>
                  </a:txBody>
                  <a:tcPr/>
                </a:tc>
                <a:tc hMerge="1">
                  <a:txBody>
                    <a:bodyPr/>
                    <a:lstStyle/>
                    <a:p>
                      <a:endParaRPr kumimoji="1" lang="ja-JP" altLang="en-US" sz="1050" dirty="0"/>
                    </a:p>
                  </a:txBody>
                  <a:tcPr/>
                </a:tc>
                <a:tc>
                  <a:txBody>
                    <a:bodyPr/>
                    <a:lstStyle/>
                    <a:p>
                      <a:r>
                        <a:rPr kumimoji="1" lang="en-US" altLang="ja-JP" sz="800" dirty="0" smtClean="0"/>
                        <a:t>253,130,000</a:t>
                      </a:r>
                      <a:endParaRPr kumimoji="1" lang="ja-JP" altLang="en-US" sz="800" dirty="0"/>
                    </a:p>
                  </a:txBody>
                  <a:tcPr/>
                </a:tc>
                <a:tc>
                  <a:txBody>
                    <a:bodyPr/>
                    <a:lstStyle/>
                    <a:p>
                      <a:r>
                        <a:rPr kumimoji="1" lang="en-US" altLang="ja-JP" sz="800" dirty="0" smtClean="0"/>
                        <a:t>28,970,000</a:t>
                      </a:r>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3826017865"/>
                  </a:ext>
                </a:extLst>
              </a:tr>
            </a:tbl>
          </a:graphicData>
        </a:graphic>
      </p:graphicFrame>
      <p:sp>
        <p:nvSpPr>
          <p:cNvPr id="3" name="テキスト ボックス 2"/>
          <p:cNvSpPr txBox="1"/>
          <p:nvPr/>
        </p:nvSpPr>
        <p:spPr>
          <a:xfrm>
            <a:off x="197891" y="736974"/>
            <a:ext cx="7234673" cy="338554"/>
          </a:xfrm>
          <a:prstGeom prst="rect">
            <a:avLst/>
          </a:prstGeom>
          <a:noFill/>
        </p:spPr>
        <p:txBody>
          <a:bodyPr wrap="none" rtlCol="0">
            <a:spAutoFit/>
          </a:bodyPr>
          <a:lstStyle/>
          <a:p>
            <a:r>
              <a:rPr kumimoji="1" lang="ja-JP" altLang="en-US" sz="1600" dirty="0" smtClean="0"/>
              <a:t>■</a:t>
            </a:r>
            <a:r>
              <a:rPr kumimoji="1" lang="en-US" altLang="ja-JP" sz="1600" dirty="0" smtClean="0"/>
              <a:t>FFG</a:t>
            </a:r>
            <a:r>
              <a:rPr kumimoji="1" lang="ja-JP" altLang="en-US" sz="1600" dirty="0" smtClean="0"/>
              <a:t> </a:t>
            </a:r>
            <a:r>
              <a:rPr kumimoji="1" lang="en-US" altLang="ja-JP" sz="1600" dirty="0" smtClean="0"/>
              <a:t>:</a:t>
            </a:r>
            <a:r>
              <a:rPr kumimoji="1" lang="ja-JP" altLang="en-US" sz="1600" dirty="0" smtClean="0"/>
              <a:t> </a:t>
            </a:r>
            <a:r>
              <a:rPr kumimoji="1" lang="en-US" altLang="ja-JP" sz="1600" dirty="0" smtClean="0"/>
              <a:t>AI-OCR</a:t>
            </a:r>
            <a:r>
              <a:rPr kumimoji="1" lang="ja-JP" altLang="en-US" sz="1600" dirty="0" smtClean="0"/>
              <a:t> ソフトウェア導入</a:t>
            </a:r>
            <a:r>
              <a:rPr lang="ja-JP" altLang="en-US" sz="1600" dirty="0"/>
              <a:t> </a:t>
            </a:r>
            <a:r>
              <a:rPr lang="ja-JP" altLang="en-US" sz="1600" dirty="0" smtClean="0"/>
              <a:t>工数見積もり　（</a:t>
            </a:r>
            <a:r>
              <a:rPr lang="en-US" altLang="ja-JP" sz="1600" dirty="0" smtClean="0"/>
              <a:t>※</a:t>
            </a:r>
            <a:r>
              <a:rPr lang="ja-JP" altLang="en-US" sz="1600" dirty="0" smtClean="0"/>
              <a:t>ハードウェア見積もりを除外）</a:t>
            </a:r>
            <a:endParaRPr kumimoji="1" lang="ja-JP" altLang="en-US" sz="1600" dirty="0"/>
          </a:p>
        </p:txBody>
      </p:sp>
      <p:sp>
        <p:nvSpPr>
          <p:cNvPr id="14" name="テキスト ボックス 13"/>
          <p:cNvSpPr txBox="1"/>
          <p:nvPr/>
        </p:nvSpPr>
        <p:spPr>
          <a:xfrm>
            <a:off x="200163" y="4492392"/>
            <a:ext cx="4921540" cy="338554"/>
          </a:xfrm>
          <a:prstGeom prst="rect">
            <a:avLst/>
          </a:prstGeom>
          <a:noFill/>
        </p:spPr>
        <p:txBody>
          <a:bodyPr wrap="none" rtlCol="0">
            <a:spAutoFit/>
          </a:bodyPr>
          <a:lstStyle/>
          <a:p>
            <a:r>
              <a:rPr kumimoji="1" lang="ja-JP" altLang="en-US" sz="1600" dirty="0" smtClean="0"/>
              <a:t>■</a:t>
            </a:r>
            <a:r>
              <a:rPr kumimoji="1" lang="en-US" altLang="ja-JP" sz="1600" dirty="0" smtClean="0"/>
              <a:t>AI-OCR</a:t>
            </a:r>
            <a:r>
              <a:rPr kumimoji="1" lang="ja-JP" altLang="en-US" sz="1600" dirty="0" smtClean="0"/>
              <a:t> </a:t>
            </a:r>
            <a:r>
              <a:rPr lang="ja-JP" altLang="en-US" sz="1600" dirty="0" smtClean="0"/>
              <a:t>完成度に照らした、事業効果（コストメリット）</a:t>
            </a:r>
            <a:endParaRPr kumimoji="1" lang="ja-JP" altLang="en-US" sz="1600" dirty="0"/>
          </a:p>
        </p:txBody>
      </p:sp>
      <p:sp>
        <p:nvSpPr>
          <p:cNvPr id="15" name="正方形/長方形 14"/>
          <p:cNvSpPr/>
          <p:nvPr/>
        </p:nvSpPr>
        <p:spPr>
          <a:xfrm>
            <a:off x="6041104" y="3195175"/>
            <a:ext cx="2402489" cy="414338"/>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graphicFrame>
        <p:nvGraphicFramePr>
          <p:cNvPr id="18" name="表 17"/>
          <p:cNvGraphicFramePr>
            <a:graphicFrameLocks noGrp="1"/>
          </p:cNvGraphicFramePr>
          <p:nvPr>
            <p:extLst>
              <p:ext uri="{D42A27DB-BD31-4B8C-83A1-F6EECF244321}">
                <p14:modId xmlns:p14="http://schemas.microsoft.com/office/powerpoint/2010/main" val="2465822588"/>
              </p:ext>
            </p:extLst>
          </p:nvPr>
        </p:nvGraphicFramePr>
        <p:xfrm>
          <a:off x="177040" y="4823862"/>
          <a:ext cx="9492420" cy="1440180"/>
        </p:xfrm>
        <a:graphic>
          <a:graphicData uri="http://schemas.openxmlformats.org/drawingml/2006/table">
            <a:tbl>
              <a:tblPr firstRow="1" bandRow="1">
                <a:tableStyleId>{5C22544A-7EE6-4342-B048-85BDC9FD1C3A}</a:tableStyleId>
              </a:tblPr>
              <a:tblGrid>
                <a:gridCol w="1898484">
                  <a:extLst>
                    <a:ext uri="{9D8B030D-6E8A-4147-A177-3AD203B41FA5}">
                      <a16:colId xmlns:a16="http://schemas.microsoft.com/office/drawing/2014/main" val="1128825823"/>
                    </a:ext>
                  </a:extLst>
                </a:gridCol>
                <a:gridCol w="1898484">
                  <a:extLst>
                    <a:ext uri="{9D8B030D-6E8A-4147-A177-3AD203B41FA5}">
                      <a16:colId xmlns:a16="http://schemas.microsoft.com/office/drawing/2014/main" val="855507091"/>
                    </a:ext>
                  </a:extLst>
                </a:gridCol>
                <a:gridCol w="1898484">
                  <a:extLst>
                    <a:ext uri="{9D8B030D-6E8A-4147-A177-3AD203B41FA5}">
                      <a16:colId xmlns:a16="http://schemas.microsoft.com/office/drawing/2014/main" val="943992627"/>
                    </a:ext>
                  </a:extLst>
                </a:gridCol>
                <a:gridCol w="1898484">
                  <a:extLst>
                    <a:ext uri="{9D8B030D-6E8A-4147-A177-3AD203B41FA5}">
                      <a16:colId xmlns:a16="http://schemas.microsoft.com/office/drawing/2014/main" val="3454313180"/>
                    </a:ext>
                  </a:extLst>
                </a:gridCol>
                <a:gridCol w="1898484">
                  <a:extLst>
                    <a:ext uri="{9D8B030D-6E8A-4147-A177-3AD203B41FA5}">
                      <a16:colId xmlns:a16="http://schemas.microsoft.com/office/drawing/2014/main" val="649305026"/>
                    </a:ext>
                  </a:extLst>
                </a:gridCol>
              </a:tblGrid>
              <a:tr h="198518">
                <a:tc>
                  <a:txBody>
                    <a:bodyPr/>
                    <a:lstStyle/>
                    <a:p>
                      <a:r>
                        <a:rPr kumimoji="1" lang="ja-JP" altLang="en-US" sz="1050" dirty="0" smtClean="0"/>
                        <a:t>開発フェーズ</a:t>
                      </a:r>
                      <a:endParaRPr kumimoji="1" lang="ja-JP" altLang="en-US" sz="1050" dirty="0"/>
                    </a:p>
                  </a:txBody>
                  <a:tcPr/>
                </a:tc>
                <a:tc>
                  <a:txBody>
                    <a:bodyPr/>
                    <a:lstStyle/>
                    <a:p>
                      <a:pPr algn="ctr"/>
                      <a:r>
                        <a:rPr kumimoji="1" lang="en-US" altLang="ja-JP" sz="1050" dirty="0" smtClean="0"/>
                        <a:t>Q1/2019</a:t>
                      </a:r>
                      <a:endParaRPr kumimoji="1" lang="ja-JP" altLang="en-US" sz="1050" dirty="0"/>
                    </a:p>
                  </a:txBody>
                  <a:tcPr/>
                </a:tc>
                <a:tc>
                  <a:txBody>
                    <a:bodyPr/>
                    <a:lstStyle/>
                    <a:p>
                      <a:pPr algn="ctr"/>
                      <a:r>
                        <a:rPr kumimoji="1" lang="en-US" altLang="ja-JP" sz="1050" dirty="0" smtClean="0"/>
                        <a:t>Q2/2019</a:t>
                      </a:r>
                      <a:endParaRPr kumimoji="1" lang="ja-JP" altLang="en-US" sz="1050" dirty="0"/>
                    </a:p>
                  </a:txBody>
                  <a:tcPr/>
                </a:tc>
                <a:tc>
                  <a:txBody>
                    <a:bodyPr/>
                    <a:lstStyle/>
                    <a:p>
                      <a:pPr algn="ctr"/>
                      <a:r>
                        <a:rPr kumimoji="1" lang="en-US" altLang="ja-JP" sz="1050" dirty="0" smtClean="0"/>
                        <a:t>Q3/2019</a:t>
                      </a:r>
                      <a:endParaRPr kumimoji="1" lang="ja-JP" altLang="en-US" sz="1050" dirty="0"/>
                    </a:p>
                  </a:txBody>
                  <a:tcPr/>
                </a:tc>
                <a:tc>
                  <a:txBody>
                    <a:bodyPr/>
                    <a:lstStyle/>
                    <a:p>
                      <a:pPr algn="ctr"/>
                      <a:r>
                        <a:rPr kumimoji="1" lang="en-US" altLang="ja-JP" sz="1050" dirty="0" smtClean="0"/>
                        <a:t>Q4/2019</a:t>
                      </a:r>
                      <a:endParaRPr kumimoji="1" lang="ja-JP" altLang="en-US" sz="1050" dirty="0"/>
                    </a:p>
                  </a:txBody>
                  <a:tcPr/>
                </a:tc>
                <a:extLst>
                  <a:ext uri="{0D108BD9-81ED-4DB2-BD59-A6C34878D82A}">
                    <a16:rowId xmlns:a16="http://schemas.microsoft.com/office/drawing/2014/main" val="3136551890"/>
                  </a:ext>
                </a:extLst>
              </a:tr>
              <a:tr h="370840">
                <a:tc>
                  <a:txBody>
                    <a:bodyPr/>
                    <a:lstStyle/>
                    <a:p>
                      <a:r>
                        <a:rPr kumimoji="1" lang="en-US" altLang="ja-JP" sz="1000" dirty="0" smtClean="0"/>
                        <a:t>[Phase</a:t>
                      </a:r>
                      <a:r>
                        <a:rPr kumimoji="1" lang="ja-JP" altLang="en-US" sz="1000" dirty="0" smtClean="0"/>
                        <a:t> </a:t>
                      </a:r>
                      <a:r>
                        <a:rPr kumimoji="1" lang="en-US" altLang="ja-JP" sz="1000" dirty="0" smtClean="0"/>
                        <a:t>1]</a:t>
                      </a:r>
                    </a:p>
                    <a:p>
                      <a:r>
                        <a:rPr kumimoji="1" lang="ja-JP" altLang="en-US" sz="1000" dirty="0" smtClean="0"/>
                        <a:t>罫線検出，テキストライン抽出</a:t>
                      </a:r>
                      <a:endParaRPr kumimoji="1" lang="ja-JP" altLang="en-US" sz="1000" dirty="0"/>
                    </a:p>
                  </a:txBody>
                  <a:tcPr/>
                </a:tc>
                <a:tc>
                  <a:txBody>
                    <a:bodyPr/>
                    <a:lstStyle/>
                    <a:p>
                      <a:endParaRPr kumimoji="1" lang="ja-JP" altLang="en-US" sz="1050" dirty="0"/>
                    </a:p>
                  </a:txBody>
                  <a:tcPr/>
                </a:tc>
                <a:tc>
                  <a:txBody>
                    <a:bodyPr/>
                    <a:lstStyle/>
                    <a:p>
                      <a:endParaRPr kumimoji="1" lang="ja-JP" altLang="en-US" sz="1050" dirty="0"/>
                    </a:p>
                  </a:txBody>
                  <a:tcPr/>
                </a:tc>
                <a:tc>
                  <a:txBody>
                    <a:bodyPr/>
                    <a:lstStyle/>
                    <a:p>
                      <a:endParaRPr kumimoji="1" lang="ja-JP" altLang="en-US" sz="1050"/>
                    </a:p>
                  </a:txBody>
                  <a:tcPr/>
                </a:tc>
                <a:tc>
                  <a:txBody>
                    <a:bodyPr/>
                    <a:lstStyle/>
                    <a:p>
                      <a:endParaRPr kumimoji="1" lang="ja-JP" altLang="en-US" sz="1050" dirty="0"/>
                    </a:p>
                  </a:txBody>
                  <a:tcPr/>
                </a:tc>
                <a:extLst>
                  <a:ext uri="{0D108BD9-81ED-4DB2-BD59-A6C34878D82A}">
                    <a16:rowId xmlns:a16="http://schemas.microsoft.com/office/drawing/2014/main" val="2372642440"/>
                  </a:ext>
                </a:extLst>
              </a:tr>
              <a:tr h="370840">
                <a:tc>
                  <a:txBody>
                    <a:bodyPr/>
                    <a:lstStyle/>
                    <a:p>
                      <a:r>
                        <a:rPr kumimoji="1" lang="en-US" altLang="ja-JP" sz="1000" dirty="0" smtClean="0"/>
                        <a:t>[Phase</a:t>
                      </a:r>
                      <a:r>
                        <a:rPr kumimoji="1" lang="ja-JP" altLang="en-US" sz="1000" dirty="0" smtClean="0"/>
                        <a:t> </a:t>
                      </a:r>
                      <a:r>
                        <a:rPr kumimoji="1" lang="en-US" altLang="ja-JP" sz="1000" dirty="0" smtClean="0"/>
                        <a:t>2]</a:t>
                      </a:r>
                    </a:p>
                    <a:p>
                      <a:r>
                        <a:rPr kumimoji="1" lang="en-US" altLang="ja-JP" sz="1000" dirty="0" smtClean="0"/>
                        <a:t>LUCA</a:t>
                      </a:r>
                      <a:r>
                        <a:rPr kumimoji="1" lang="ja-JP" altLang="en-US" sz="1000" dirty="0" smtClean="0"/>
                        <a:t>との連携？</a:t>
                      </a:r>
                      <a:endParaRPr kumimoji="1" lang="ja-JP" altLang="en-US" sz="1000" dirty="0"/>
                    </a:p>
                  </a:txBody>
                  <a:tcPr/>
                </a:tc>
                <a:tc>
                  <a:txBody>
                    <a:bodyPr/>
                    <a:lstStyle/>
                    <a:p>
                      <a:endParaRPr kumimoji="1" lang="ja-JP" altLang="en-US" sz="1050" dirty="0"/>
                    </a:p>
                  </a:txBody>
                  <a:tcPr/>
                </a:tc>
                <a:tc>
                  <a:txBody>
                    <a:bodyPr/>
                    <a:lstStyle/>
                    <a:p>
                      <a:endParaRPr kumimoji="1" lang="ja-JP" altLang="en-US" sz="1050" dirty="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362951660"/>
                  </a:ext>
                </a:extLst>
              </a:tr>
              <a:tr h="370840">
                <a:tc>
                  <a:txBody>
                    <a:bodyPr/>
                    <a:lstStyle/>
                    <a:p>
                      <a:r>
                        <a:rPr kumimoji="1" lang="en-US" altLang="ja-JP" sz="1000" dirty="0" smtClean="0"/>
                        <a:t>[Phase3]</a:t>
                      </a:r>
                    </a:p>
                    <a:p>
                      <a:r>
                        <a:rPr kumimoji="1" lang="en-US" altLang="ja-JP" sz="1000" dirty="0" smtClean="0"/>
                        <a:t>OCR</a:t>
                      </a:r>
                      <a:r>
                        <a:rPr kumimoji="1" lang="ja-JP" altLang="en-US" sz="1000" dirty="0" smtClean="0"/>
                        <a:t>部分の開発完了</a:t>
                      </a:r>
                      <a:endParaRPr kumimoji="1" lang="ja-JP" altLang="en-US" sz="1000" dirty="0"/>
                    </a:p>
                  </a:txBody>
                  <a:tcPr/>
                </a:tc>
                <a:tc>
                  <a:txBody>
                    <a:bodyPr/>
                    <a:lstStyle/>
                    <a:p>
                      <a:endParaRPr kumimoji="1" lang="ja-JP" altLang="en-US" sz="1050" dirty="0"/>
                    </a:p>
                  </a:txBody>
                  <a:tcPr/>
                </a:tc>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dirty="0"/>
                    </a:p>
                  </a:txBody>
                  <a:tcPr/>
                </a:tc>
                <a:extLst>
                  <a:ext uri="{0D108BD9-81ED-4DB2-BD59-A6C34878D82A}">
                    <a16:rowId xmlns:a16="http://schemas.microsoft.com/office/drawing/2014/main" val="1657373979"/>
                  </a:ext>
                </a:extLst>
              </a:tr>
            </a:tbl>
          </a:graphicData>
        </a:graphic>
      </p:graphicFrame>
      <p:sp>
        <p:nvSpPr>
          <p:cNvPr id="19" name="ホームベース 18"/>
          <p:cNvSpPr/>
          <p:nvPr/>
        </p:nvSpPr>
        <p:spPr>
          <a:xfrm>
            <a:off x="2081284" y="5186150"/>
            <a:ext cx="2906973" cy="191068"/>
          </a:xfrm>
          <a:prstGeom prst="homePlate">
            <a:avLst/>
          </a:prstGeom>
          <a:gradFill>
            <a:gsLst>
              <a:gs pos="6500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50" dirty="0" smtClean="0">
                <a:solidFill>
                  <a:schemeClr val="tx1"/>
                </a:solidFill>
                <a:latin typeface="メイリオ" pitchFamily="50" charset="-128"/>
                <a:ea typeface="メイリオ" pitchFamily="50" charset="-128"/>
              </a:rPr>
              <a:t>[Phase</a:t>
            </a:r>
            <a:r>
              <a:rPr kumimoji="1" lang="ja-JP" altLang="en-US" sz="1050" dirty="0" smtClean="0">
                <a:solidFill>
                  <a:schemeClr val="tx1"/>
                </a:solidFill>
                <a:latin typeface="メイリオ" pitchFamily="50" charset="-128"/>
                <a:ea typeface="メイリオ" pitchFamily="50" charset="-128"/>
              </a:rPr>
              <a:t> </a:t>
            </a:r>
            <a:r>
              <a:rPr kumimoji="1" lang="en-US" altLang="ja-JP" sz="1050" dirty="0" smtClean="0">
                <a:solidFill>
                  <a:schemeClr val="tx1"/>
                </a:solidFill>
                <a:latin typeface="メイリオ" pitchFamily="50" charset="-128"/>
                <a:ea typeface="メイリオ" pitchFamily="50" charset="-128"/>
              </a:rPr>
              <a:t>1</a:t>
            </a:r>
            <a:r>
              <a:rPr lang="en-US" altLang="ja-JP" sz="1050" dirty="0" smtClean="0">
                <a:solidFill>
                  <a:schemeClr val="tx1"/>
                </a:solidFill>
                <a:latin typeface="メイリオ" pitchFamily="50" charset="-128"/>
                <a:ea typeface="メイリオ" pitchFamily="50" charset="-128"/>
              </a:rPr>
              <a:t>] </a:t>
            </a:r>
            <a:r>
              <a:rPr lang="ja-JP" altLang="en-US" sz="1050" dirty="0" smtClean="0">
                <a:solidFill>
                  <a:schemeClr val="tx1"/>
                </a:solidFill>
                <a:latin typeface="メイリオ" pitchFamily="50" charset="-128"/>
                <a:ea typeface="メイリオ" pitchFamily="50" charset="-128"/>
              </a:rPr>
              <a:t>① </a:t>
            </a:r>
            <a:r>
              <a:rPr kumimoji="1" lang="en-US" altLang="ja-JP" sz="1050" dirty="0" err="1" smtClean="0">
                <a:solidFill>
                  <a:srgbClr val="FF0000"/>
                </a:solidFill>
                <a:latin typeface="メイリオ" pitchFamily="50" charset="-128"/>
                <a:ea typeface="メイリオ" pitchFamily="50" charset="-128"/>
              </a:rPr>
              <a:t>Automagi</a:t>
            </a:r>
            <a:r>
              <a:rPr kumimoji="1" lang="ja-JP" altLang="en-US" sz="1050" dirty="0" smtClean="0">
                <a:solidFill>
                  <a:srgbClr val="FF0000"/>
                </a:solidFill>
                <a:latin typeface="メイリオ" pitchFamily="50" charset="-128"/>
                <a:ea typeface="メイリオ" pitchFamily="50" charset="-128"/>
              </a:rPr>
              <a:t>と同等機能？</a:t>
            </a:r>
            <a:endParaRPr kumimoji="1" lang="ja-JP" altLang="en-US" sz="1050" dirty="0">
              <a:solidFill>
                <a:srgbClr val="FF0000"/>
              </a:solidFill>
              <a:latin typeface="メイリオ" pitchFamily="50" charset="-128"/>
              <a:ea typeface="メイリオ" pitchFamily="50" charset="-128"/>
            </a:endParaRPr>
          </a:p>
        </p:txBody>
      </p:sp>
      <p:sp>
        <p:nvSpPr>
          <p:cNvPr id="20" name="ホームベース 19"/>
          <p:cNvSpPr/>
          <p:nvPr/>
        </p:nvSpPr>
        <p:spPr>
          <a:xfrm>
            <a:off x="5365861" y="5584214"/>
            <a:ext cx="1044000" cy="191068"/>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50" dirty="0" smtClean="0">
                <a:solidFill>
                  <a:schemeClr val="tx1"/>
                </a:solidFill>
                <a:latin typeface="メイリオ" pitchFamily="50" charset="-128"/>
                <a:ea typeface="メイリオ" pitchFamily="50" charset="-128"/>
              </a:rPr>
              <a:t>[Phase 2]</a:t>
            </a:r>
            <a:r>
              <a:rPr kumimoji="1" lang="ja-JP" altLang="en-US" sz="1050" dirty="0" smtClean="0">
                <a:solidFill>
                  <a:schemeClr val="tx1"/>
                </a:solidFill>
                <a:latin typeface="メイリオ" pitchFamily="50" charset="-128"/>
                <a:ea typeface="メイリオ" pitchFamily="50" charset="-128"/>
              </a:rPr>
              <a:t> ②</a:t>
            </a:r>
            <a:endParaRPr kumimoji="1" lang="ja-JP" altLang="en-US" sz="1050" dirty="0">
              <a:solidFill>
                <a:schemeClr val="tx1"/>
              </a:solidFill>
              <a:latin typeface="メイリオ" pitchFamily="50" charset="-128"/>
              <a:ea typeface="メイリオ" pitchFamily="50" charset="-128"/>
            </a:endParaRPr>
          </a:p>
        </p:txBody>
      </p:sp>
      <p:sp>
        <p:nvSpPr>
          <p:cNvPr id="21" name="ホームベース 20"/>
          <p:cNvSpPr/>
          <p:nvPr/>
        </p:nvSpPr>
        <p:spPr>
          <a:xfrm>
            <a:off x="6041424" y="5979999"/>
            <a:ext cx="3600000" cy="191068"/>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50" dirty="0" smtClean="0">
                <a:solidFill>
                  <a:schemeClr val="tx1"/>
                </a:solidFill>
                <a:latin typeface="メイリオ" pitchFamily="50" charset="-128"/>
                <a:ea typeface="メイリオ" pitchFamily="50" charset="-128"/>
              </a:rPr>
              <a:t>[Phase 3] </a:t>
            </a:r>
            <a:r>
              <a:rPr kumimoji="1" lang="ja-JP" altLang="en-US" sz="1050" dirty="0" smtClean="0">
                <a:solidFill>
                  <a:schemeClr val="tx1"/>
                </a:solidFill>
                <a:latin typeface="メイリオ" pitchFamily="50" charset="-128"/>
                <a:ea typeface="メイリオ" pitchFamily="50" charset="-128"/>
              </a:rPr>
              <a:t>③ </a:t>
            </a:r>
            <a:r>
              <a:rPr kumimoji="1" lang="en-US" altLang="ja-JP" sz="1050" dirty="0" err="1" smtClean="0">
                <a:solidFill>
                  <a:srgbClr val="FF0000"/>
                </a:solidFill>
                <a:latin typeface="メイリオ" pitchFamily="50" charset="-128"/>
                <a:ea typeface="メイリオ" pitchFamily="50" charset="-128"/>
              </a:rPr>
              <a:t>Edulab</a:t>
            </a:r>
            <a:r>
              <a:rPr kumimoji="1" lang="ja-JP" altLang="en-US" sz="1050" dirty="0" smtClean="0">
                <a:solidFill>
                  <a:srgbClr val="FF0000"/>
                </a:solidFill>
                <a:latin typeface="メイリオ" pitchFamily="50" charset="-128"/>
                <a:ea typeface="メイリオ" pitchFamily="50" charset="-128"/>
              </a:rPr>
              <a:t>と同等機能？</a:t>
            </a:r>
            <a:endParaRPr kumimoji="1" lang="ja-JP" altLang="en-US" sz="1050" dirty="0">
              <a:solidFill>
                <a:srgbClr val="FF0000"/>
              </a:solidFill>
              <a:latin typeface="メイリオ" pitchFamily="50" charset="-128"/>
              <a:ea typeface="メイリオ" pitchFamily="50" charset="-128"/>
            </a:endParaRPr>
          </a:p>
        </p:txBody>
      </p:sp>
      <p:cxnSp>
        <p:nvCxnSpPr>
          <p:cNvPr id="22" name="カギ線コネクタ 21"/>
          <p:cNvCxnSpPr>
            <a:stCxn id="19" idx="3"/>
            <a:endCxn id="20" idx="1"/>
          </p:cNvCxnSpPr>
          <p:nvPr/>
        </p:nvCxnSpPr>
        <p:spPr>
          <a:xfrm>
            <a:off x="4988257" y="5281684"/>
            <a:ext cx="377604" cy="398064"/>
          </a:xfrm>
          <a:prstGeom prst="bentConnector3">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3" name="カギ線コネクタ 22"/>
          <p:cNvCxnSpPr>
            <a:stCxn id="20" idx="2"/>
            <a:endCxn id="21" idx="1"/>
          </p:cNvCxnSpPr>
          <p:nvPr/>
        </p:nvCxnSpPr>
        <p:spPr>
          <a:xfrm rot="16200000" flipH="1">
            <a:off x="5790634" y="5824742"/>
            <a:ext cx="300251" cy="201330"/>
          </a:xfrm>
          <a:prstGeom prst="bentConnector2">
            <a:avLst/>
          </a:prstGeom>
          <a:ln>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5328610" y="5052654"/>
            <a:ext cx="3716787" cy="461665"/>
          </a:xfrm>
          <a:prstGeom prst="rect">
            <a:avLst/>
          </a:prstGeom>
          <a:noFill/>
        </p:spPr>
        <p:txBody>
          <a:bodyPr wrap="none" rtlCol="0">
            <a:spAutoFit/>
          </a:bodyPr>
          <a:lstStyle/>
          <a:p>
            <a:r>
              <a:rPr kumimoji="1" lang="en-US" altLang="ja-JP" sz="1200" b="1" dirty="0" smtClean="0">
                <a:effectLst>
                  <a:outerShdw blurRad="38100" dist="38100" dir="2700000" algn="tl">
                    <a:srgbClr val="000000">
                      <a:alpha val="43137"/>
                    </a:srgbClr>
                  </a:outerShdw>
                </a:effectLst>
              </a:rPr>
              <a:t>Phase1:</a:t>
            </a:r>
            <a:r>
              <a:rPr kumimoji="1" lang="ja-JP" altLang="en-US" sz="1200" b="1" dirty="0" smtClean="0">
                <a:effectLst>
                  <a:outerShdw blurRad="38100" dist="38100" dir="2700000" algn="tl">
                    <a:srgbClr val="000000">
                      <a:alpha val="43137"/>
                    </a:srgbClr>
                  </a:outerShdw>
                </a:effectLst>
              </a:rPr>
              <a:t> </a:t>
            </a:r>
            <a:r>
              <a:rPr kumimoji="1" lang="en-US" altLang="ja-JP" sz="1200" b="1" dirty="0" err="1" smtClean="0">
                <a:effectLst>
                  <a:outerShdw blurRad="38100" dist="38100" dir="2700000" algn="tl">
                    <a:srgbClr val="000000">
                      <a:alpha val="43137"/>
                    </a:srgbClr>
                  </a:outerShdw>
                </a:effectLst>
              </a:rPr>
              <a:t>Automagi</a:t>
            </a:r>
            <a:r>
              <a:rPr kumimoji="1" lang="ja-JP" altLang="en-US" sz="1200" b="1" dirty="0" smtClean="0">
                <a:effectLst>
                  <a:outerShdw blurRad="38100" dist="38100" dir="2700000" algn="tl">
                    <a:srgbClr val="000000">
                      <a:alpha val="43137"/>
                    </a:srgbClr>
                  </a:outerShdw>
                </a:effectLst>
              </a:rPr>
              <a:t>と同等機能を導入することにより、</a:t>
            </a:r>
            <a:endParaRPr kumimoji="1" lang="en-US" altLang="ja-JP" sz="1200" b="1" dirty="0" smtClean="0">
              <a:effectLst>
                <a:outerShdw blurRad="38100" dist="38100" dir="2700000" algn="tl">
                  <a:srgbClr val="000000">
                    <a:alpha val="43137"/>
                  </a:srgbClr>
                </a:outerShdw>
              </a:effectLst>
            </a:endParaRPr>
          </a:p>
          <a:p>
            <a:r>
              <a:rPr kumimoji="1" lang="ja-JP" altLang="en-US" sz="1200" b="1" dirty="0" smtClean="0">
                <a:effectLst>
                  <a:outerShdw blurRad="38100" dist="38100" dir="2700000" algn="tl">
                    <a:srgbClr val="000000">
                      <a:alpha val="43137"/>
                    </a:srgbClr>
                  </a:outerShdw>
                </a:effectLst>
              </a:rPr>
              <a:t>（</a:t>
            </a:r>
            <a:r>
              <a:rPr kumimoji="1" lang="en-US" altLang="ja-JP" sz="1200" b="1" dirty="0" smtClean="0">
                <a:effectLst>
                  <a:outerShdw blurRad="38100" dist="38100" dir="2700000" algn="tl">
                    <a:srgbClr val="000000">
                      <a:alpha val="43137"/>
                    </a:srgbClr>
                  </a:outerShdw>
                </a:effectLst>
              </a:rPr>
              <a:t>6,670</a:t>
            </a:r>
            <a:r>
              <a:rPr kumimoji="1" lang="ja-JP" altLang="en-US" sz="1200" b="1" dirty="0" smtClean="0">
                <a:effectLst>
                  <a:outerShdw blurRad="38100" dist="38100" dir="2700000" algn="tl">
                    <a:srgbClr val="000000">
                      <a:alpha val="43137"/>
                    </a:srgbClr>
                  </a:outerShdw>
                </a:effectLst>
              </a:rPr>
              <a:t>千円程度＋運用費用）の</a:t>
            </a:r>
            <a:r>
              <a:rPr lang="ja-JP" altLang="en-US" sz="1200" b="1" dirty="0" smtClean="0">
                <a:effectLst>
                  <a:outerShdw blurRad="38100" dist="38100" dir="2700000" algn="tl">
                    <a:srgbClr val="000000">
                      <a:alpha val="43137"/>
                    </a:srgbClr>
                  </a:outerShdw>
                </a:effectLst>
              </a:rPr>
              <a:t>コスト削減</a:t>
            </a:r>
            <a:endParaRPr kumimoji="1" lang="ja-JP" altLang="en-US" sz="1200" b="1" dirty="0">
              <a:effectLst>
                <a:outerShdw blurRad="38100" dist="38100" dir="2700000" algn="tl">
                  <a:srgbClr val="000000">
                    <a:alpha val="43137"/>
                  </a:srgbClr>
                </a:outerShdw>
              </a:effectLst>
            </a:endParaRPr>
          </a:p>
        </p:txBody>
      </p:sp>
      <p:sp>
        <p:nvSpPr>
          <p:cNvPr id="25" name="テキスト ボックス 24"/>
          <p:cNvSpPr txBox="1"/>
          <p:nvPr/>
        </p:nvSpPr>
        <p:spPr>
          <a:xfrm>
            <a:off x="2066271" y="5819424"/>
            <a:ext cx="3526928" cy="461665"/>
          </a:xfrm>
          <a:prstGeom prst="rect">
            <a:avLst/>
          </a:prstGeom>
          <a:noFill/>
        </p:spPr>
        <p:txBody>
          <a:bodyPr wrap="none" rtlCol="0">
            <a:spAutoFit/>
          </a:bodyPr>
          <a:lstStyle/>
          <a:p>
            <a:r>
              <a:rPr kumimoji="1" lang="en-US" altLang="ja-JP" sz="1200" b="1" dirty="0" smtClean="0">
                <a:effectLst>
                  <a:outerShdw blurRad="38100" dist="38100" dir="2700000" algn="tl">
                    <a:srgbClr val="000000">
                      <a:alpha val="43137"/>
                    </a:srgbClr>
                  </a:outerShdw>
                </a:effectLst>
              </a:rPr>
              <a:t>Phase3:</a:t>
            </a:r>
            <a:r>
              <a:rPr kumimoji="1" lang="ja-JP" altLang="en-US" sz="1200" b="1" dirty="0" smtClean="0">
                <a:effectLst>
                  <a:outerShdw blurRad="38100" dist="38100" dir="2700000" algn="tl">
                    <a:srgbClr val="000000">
                      <a:alpha val="43137"/>
                    </a:srgbClr>
                  </a:outerShdw>
                </a:effectLst>
              </a:rPr>
              <a:t> </a:t>
            </a:r>
            <a:r>
              <a:rPr lang="en-US" altLang="ja-JP" sz="1200" b="1" dirty="0" err="1" smtClean="0">
                <a:effectLst>
                  <a:outerShdw blurRad="38100" dist="38100" dir="2700000" algn="tl">
                    <a:srgbClr val="000000">
                      <a:alpha val="43137"/>
                    </a:srgbClr>
                  </a:outerShdw>
                </a:effectLst>
              </a:rPr>
              <a:t>Edulab</a:t>
            </a:r>
            <a:r>
              <a:rPr kumimoji="1" lang="ja-JP" altLang="en-US" sz="1200" b="1" dirty="0" smtClean="0">
                <a:effectLst>
                  <a:outerShdw blurRad="38100" dist="38100" dir="2700000" algn="tl">
                    <a:srgbClr val="000000">
                      <a:alpha val="43137"/>
                    </a:srgbClr>
                  </a:outerShdw>
                </a:effectLst>
              </a:rPr>
              <a:t>と同等機能を導入することにより、</a:t>
            </a:r>
            <a:endParaRPr kumimoji="1" lang="en-US" altLang="ja-JP" sz="1200" b="1" dirty="0" smtClean="0">
              <a:effectLst>
                <a:outerShdw blurRad="38100" dist="38100" dir="2700000" algn="tl">
                  <a:srgbClr val="000000">
                    <a:alpha val="43137"/>
                  </a:srgbClr>
                </a:outerShdw>
              </a:effectLst>
            </a:endParaRPr>
          </a:p>
          <a:p>
            <a:r>
              <a:rPr kumimoji="1" lang="ja-JP" altLang="en-US" sz="1200" b="1" dirty="0" smtClean="0">
                <a:effectLst>
                  <a:outerShdw blurRad="38100" dist="38100" dir="2700000" algn="tl">
                    <a:srgbClr val="000000">
                      <a:alpha val="43137"/>
                    </a:srgbClr>
                  </a:outerShdw>
                </a:effectLst>
              </a:rPr>
              <a:t>（</a:t>
            </a:r>
            <a:r>
              <a:rPr lang="en-US" altLang="ja-JP" sz="1200" b="1" dirty="0" smtClean="0">
                <a:effectLst>
                  <a:outerShdw blurRad="38100" dist="38100" dir="2700000" algn="tl">
                    <a:srgbClr val="000000">
                      <a:alpha val="43137"/>
                    </a:srgbClr>
                  </a:outerShdw>
                </a:effectLst>
              </a:rPr>
              <a:t>11,120</a:t>
            </a:r>
            <a:r>
              <a:rPr kumimoji="1" lang="ja-JP" altLang="en-US" sz="1200" b="1" dirty="0" smtClean="0">
                <a:effectLst>
                  <a:outerShdw blurRad="38100" dist="38100" dir="2700000" algn="tl">
                    <a:srgbClr val="000000">
                      <a:alpha val="43137"/>
                    </a:srgbClr>
                  </a:outerShdw>
                </a:effectLst>
              </a:rPr>
              <a:t>千円程度＋</a:t>
            </a:r>
            <a:r>
              <a:rPr kumimoji="1" lang="en-US" altLang="ja-JP" sz="1200" b="1" dirty="0" smtClean="0">
                <a:effectLst>
                  <a:outerShdw blurRad="38100" dist="38100" dir="2700000" algn="tl">
                    <a:srgbClr val="000000">
                      <a:alpha val="43137"/>
                    </a:srgbClr>
                  </a:outerShdw>
                </a:effectLst>
              </a:rPr>
              <a:t>α</a:t>
            </a:r>
            <a:r>
              <a:rPr kumimoji="1" lang="ja-JP" altLang="en-US" sz="1200" b="1" dirty="0" smtClean="0">
                <a:effectLst>
                  <a:outerShdw blurRad="38100" dist="38100" dir="2700000" algn="tl">
                    <a:srgbClr val="000000">
                      <a:alpha val="43137"/>
                    </a:srgbClr>
                  </a:outerShdw>
                </a:effectLst>
              </a:rPr>
              <a:t>（運用費用））の</a:t>
            </a:r>
            <a:r>
              <a:rPr lang="ja-JP" altLang="en-US" sz="1200" b="1" dirty="0" smtClean="0">
                <a:effectLst>
                  <a:outerShdw blurRad="38100" dist="38100" dir="2700000" algn="tl">
                    <a:srgbClr val="000000">
                      <a:alpha val="43137"/>
                    </a:srgbClr>
                  </a:outerShdw>
                </a:effectLst>
              </a:rPr>
              <a:t>コスト削減</a:t>
            </a:r>
            <a:endParaRPr kumimoji="1" lang="ja-JP" altLang="en-US" sz="1200" b="1" dirty="0">
              <a:effectLst>
                <a:outerShdw blurRad="38100" dist="38100" dir="2700000" algn="tl">
                  <a:srgbClr val="000000">
                    <a:alpha val="43137"/>
                  </a:srgbClr>
                </a:outerShdw>
              </a:effectLst>
            </a:endParaRPr>
          </a:p>
        </p:txBody>
      </p:sp>
      <p:sp>
        <p:nvSpPr>
          <p:cNvPr id="26" name="テキスト ボックス 25"/>
          <p:cNvSpPr txBox="1"/>
          <p:nvPr/>
        </p:nvSpPr>
        <p:spPr>
          <a:xfrm>
            <a:off x="6395416" y="5539429"/>
            <a:ext cx="3193503" cy="276999"/>
          </a:xfrm>
          <a:prstGeom prst="rect">
            <a:avLst/>
          </a:prstGeom>
          <a:noFill/>
        </p:spPr>
        <p:txBody>
          <a:bodyPr wrap="none" rtlCol="0">
            <a:spAutoFit/>
          </a:bodyPr>
          <a:lstStyle/>
          <a:p>
            <a:r>
              <a:rPr kumimoji="1" lang="en-US" altLang="ja-JP" sz="1200" b="1" dirty="0" smtClean="0">
                <a:effectLst>
                  <a:outerShdw blurRad="38100" dist="38100" dir="2700000" algn="tl">
                    <a:srgbClr val="000000">
                      <a:alpha val="43137"/>
                    </a:srgbClr>
                  </a:outerShdw>
                </a:effectLst>
              </a:rPr>
              <a:t>Phase2</a:t>
            </a:r>
            <a:r>
              <a:rPr kumimoji="1" lang="ja-JP" altLang="en-US" sz="1200" b="1" dirty="0" smtClean="0">
                <a:effectLst>
                  <a:outerShdw blurRad="38100" dist="38100" dir="2700000" algn="tl">
                    <a:srgbClr val="000000">
                      <a:alpha val="43137"/>
                    </a:srgbClr>
                  </a:outerShdw>
                </a:effectLst>
              </a:rPr>
              <a:t>：</a:t>
            </a:r>
            <a:r>
              <a:rPr kumimoji="1" lang="en-US" altLang="ja-JP" sz="1200" b="1" dirty="0" smtClean="0">
                <a:effectLst>
                  <a:outerShdw blurRad="38100" dist="38100" dir="2700000" algn="tl">
                    <a:srgbClr val="000000">
                      <a:alpha val="43137"/>
                    </a:srgbClr>
                  </a:outerShdw>
                </a:effectLst>
              </a:rPr>
              <a:t>LUCA</a:t>
            </a:r>
            <a:r>
              <a:rPr kumimoji="1" lang="ja-JP" altLang="en-US" sz="1200" b="1" dirty="0" smtClean="0">
                <a:effectLst>
                  <a:outerShdw blurRad="38100" dist="38100" dir="2700000" algn="tl">
                    <a:srgbClr val="000000">
                      <a:alpha val="43137"/>
                    </a:srgbClr>
                  </a:outerShdw>
                </a:effectLst>
              </a:rPr>
              <a:t>との連携が必要な場合の開発</a:t>
            </a:r>
            <a:endParaRPr kumimoji="1" lang="ja-JP" altLang="en-US" sz="1200" b="1" dirty="0">
              <a:effectLst>
                <a:outerShdw blurRad="38100" dist="38100" dir="2700000" algn="tl">
                  <a:srgbClr val="000000">
                    <a:alpha val="43137"/>
                  </a:srgbClr>
                </a:outerShdw>
              </a:effectLst>
            </a:endParaRPr>
          </a:p>
        </p:txBody>
      </p:sp>
      <p:sp>
        <p:nvSpPr>
          <p:cNvPr id="4" name="テキスト ボックス 3"/>
          <p:cNvSpPr txBox="1"/>
          <p:nvPr/>
        </p:nvSpPr>
        <p:spPr>
          <a:xfrm>
            <a:off x="102352" y="4087502"/>
            <a:ext cx="4254691" cy="307777"/>
          </a:xfrm>
          <a:prstGeom prst="rect">
            <a:avLst/>
          </a:prstGeom>
          <a:noFill/>
        </p:spPr>
        <p:txBody>
          <a:bodyPr wrap="none" rtlCol="0">
            <a:spAutoFit/>
          </a:bodyPr>
          <a:lstStyle/>
          <a:p>
            <a:r>
              <a:rPr lang="ja-JP" altLang="en-US" sz="1400" b="1" dirty="0">
                <a:solidFill>
                  <a:srgbClr val="FF0000"/>
                </a:solidFill>
              </a:rPr>
              <a:t>*</a:t>
            </a:r>
            <a:r>
              <a:rPr kumimoji="1" lang="en-US" altLang="ja-JP" sz="1400" b="1" dirty="0" smtClean="0">
                <a:solidFill>
                  <a:srgbClr val="FF0000"/>
                </a:solidFill>
              </a:rPr>
              <a:t>FFG</a:t>
            </a:r>
            <a:r>
              <a:rPr kumimoji="1" lang="ja-JP" altLang="en-US" sz="1400" b="1" dirty="0" smtClean="0">
                <a:solidFill>
                  <a:srgbClr val="FF0000"/>
                </a:solidFill>
              </a:rPr>
              <a:t>様、</a:t>
            </a:r>
            <a:r>
              <a:rPr kumimoji="1" lang="en-US" altLang="ja-JP" sz="1400" b="1" dirty="0" smtClean="0">
                <a:solidFill>
                  <a:srgbClr val="FF0000"/>
                </a:solidFill>
              </a:rPr>
              <a:t>AI-OCR</a:t>
            </a:r>
            <a:r>
              <a:rPr kumimoji="1" lang="ja-JP" altLang="en-US" sz="1400" b="1" dirty="0" smtClean="0">
                <a:solidFill>
                  <a:srgbClr val="FF0000"/>
                </a:solidFill>
              </a:rPr>
              <a:t>導入における最終的な</a:t>
            </a:r>
            <a:r>
              <a:rPr kumimoji="1" lang="en-US" altLang="ja-JP" sz="1400" b="1" dirty="0" smtClean="0">
                <a:solidFill>
                  <a:srgbClr val="FF0000"/>
                </a:solidFill>
              </a:rPr>
              <a:t>GP</a:t>
            </a:r>
            <a:r>
              <a:rPr kumimoji="1" lang="ja-JP" altLang="en-US" sz="1400" b="1" dirty="0" smtClean="0">
                <a:solidFill>
                  <a:srgbClr val="FF0000"/>
                </a:solidFill>
              </a:rPr>
              <a:t>は</a:t>
            </a:r>
            <a:r>
              <a:rPr kumimoji="1" lang="en-US" altLang="ja-JP" sz="1400" b="1" dirty="0" smtClean="0">
                <a:solidFill>
                  <a:srgbClr val="FF0000"/>
                </a:solidFill>
              </a:rPr>
              <a:t>10%</a:t>
            </a:r>
            <a:r>
              <a:rPr kumimoji="1" lang="ja-JP" altLang="en-US" sz="1400" b="1" dirty="0" smtClean="0">
                <a:solidFill>
                  <a:srgbClr val="FF0000"/>
                </a:solidFill>
              </a:rPr>
              <a:t>！</a:t>
            </a:r>
            <a:endParaRPr kumimoji="1" lang="ja-JP" altLang="en-US" sz="1400" b="1" dirty="0">
              <a:solidFill>
                <a:srgbClr val="FF0000"/>
              </a:solidFill>
            </a:endParaRPr>
          </a:p>
        </p:txBody>
      </p:sp>
    </p:spTree>
    <p:extLst>
      <p:ext uri="{BB962C8B-B14F-4D97-AF65-F5344CB8AC3E}">
        <p14:creationId xmlns:p14="http://schemas.microsoft.com/office/powerpoint/2010/main" val="170841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54" y="1792764"/>
            <a:ext cx="2657763" cy="1232236"/>
          </a:xfrm>
          <a:prstGeom prst="rect">
            <a:avLst/>
          </a:prstGeom>
        </p:spPr>
      </p:pic>
      <p:sp>
        <p:nvSpPr>
          <p:cNvPr id="7170" name="テキスト ボックス 2"/>
          <p:cNvSpPr txBox="1">
            <a:spLocks noChangeArrowheads="1"/>
          </p:cNvSpPr>
          <p:nvPr/>
        </p:nvSpPr>
        <p:spPr bwMode="auto">
          <a:xfrm>
            <a:off x="401638" y="169863"/>
            <a:ext cx="52709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共同研究開発　候補企業</a:t>
            </a:r>
            <a:endParaRPr lang="ja-JP" altLang="en-US" sz="2800" b="1" dirty="0">
              <a:effectLst>
                <a:outerShdw blurRad="38100" dist="38100" dir="2700000" algn="tl">
                  <a:srgbClr val="000000">
                    <a:alpha val="43137"/>
                  </a:srgbClr>
                </a:outerShdw>
              </a:effectLst>
            </a:endParaRPr>
          </a:p>
        </p:txBody>
      </p:sp>
      <p:sp>
        <p:nvSpPr>
          <p:cNvPr id="3" name="テキスト ボックス 2"/>
          <p:cNvSpPr txBox="1"/>
          <p:nvPr/>
        </p:nvSpPr>
        <p:spPr>
          <a:xfrm>
            <a:off x="696028" y="1671850"/>
            <a:ext cx="3381054" cy="2031325"/>
          </a:xfrm>
          <a:prstGeom prst="rect">
            <a:avLst/>
          </a:prstGeom>
          <a:noFill/>
        </p:spPr>
        <p:txBody>
          <a:bodyPr wrap="none" rtlCol="0">
            <a:spAutoFit/>
          </a:bodyPr>
          <a:lstStyle/>
          <a:p>
            <a:r>
              <a:rPr kumimoji="1" lang="ja-JP" altLang="en-US" dirty="0" smtClean="0"/>
              <a:t>１．</a:t>
            </a:r>
            <a:r>
              <a:rPr lang="en-US" altLang="ja-JP" dirty="0"/>
              <a:t>e</a:t>
            </a:r>
            <a:r>
              <a:rPr kumimoji="1" lang="ja-JP" altLang="en-US" dirty="0" smtClean="0"/>
              <a:t>エデュケーション総合研究所</a:t>
            </a:r>
            <a:endParaRPr kumimoji="1" lang="en-US" altLang="ja-JP" dirty="0" smtClean="0"/>
          </a:p>
          <a:p>
            <a:endParaRPr lang="en-US" altLang="ja-JP" dirty="0"/>
          </a:p>
          <a:p>
            <a:r>
              <a:rPr kumimoji="1" lang="en-US" altLang="ja-JP" dirty="0" smtClean="0"/>
              <a:t>2.</a:t>
            </a:r>
          </a:p>
          <a:p>
            <a:endParaRPr lang="en-US" altLang="ja-JP" dirty="0"/>
          </a:p>
          <a:p>
            <a:r>
              <a:rPr kumimoji="1" lang="en-US" altLang="ja-JP" dirty="0" smtClean="0"/>
              <a:t>3. </a:t>
            </a:r>
          </a:p>
          <a:p>
            <a:endParaRPr lang="en-US" altLang="ja-JP" dirty="0"/>
          </a:p>
          <a:p>
            <a:r>
              <a:rPr kumimoji="1" lang="en-US" altLang="ja-JP" dirty="0" smtClean="0"/>
              <a:t> </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729" y="1612809"/>
            <a:ext cx="3248049" cy="452441"/>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278" y="2719380"/>
            <a:ext cx="1347797" cy="504829"/>
          </a:xfrm>
          <a:prstGeom prst="rect">
            <a:avLst/>
          </a:prstGeom>
        </p:spPr>
      </p:pic>
      <p:sp>
        <p:nvSpPr>
          <p:cNvPr id="7" name="テキスト ボックス 6"/>
          <p:cNvSpPr txBox="1"/>
          <p:nvPr/>
        </p:nvSpPr>
        <p:spPr>
          <a:xfrm>
            <a:off x="4510574" y="1642636"/>
            <a:ext cx="4769254" cy="400110"/>
          </a:xfrm>
          <a:prstGeom prst="rect">
            <a:avLst/>
          </a:prstGeom>
          <a:noFill/>
        </p:spPr>
        <p:txBody>
          <a:bodyPr wrap="none" rtlCol="0">
            <a:spAutoFit/>
          </a:bodyPr>
          <a:lstStyle/>
          <a:p>
            <a:r>
              <a:rPr kumimoji="1" lang="ja-JP" altLang="en-US" sz="2000" b="1" dirty="0"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有限会社 </a:t>
            </a:r>
            <a:r>
              <a:rPr kumimoji="1" lang="en-US" altLang="ja-JP" sz="2000" b="1" dirty="0"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e</a:t>
            </a:r>
            <a:r>
              <a:rPr kumimoji="1" lang="ja-JP" altLang="en-US" sz="2000" b="1" dirty="0"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エデュケーション総合研究所</a:t>
            </a:r>
            <a:endParaRPr kumimoji="1" lang="ja-JP" altLang="en-US" sz="2000" b="1" dirty="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endParaRPr>
          </a:p>
        </p:txBody>
      </p:sp>
      <p:sp>
        <p:nvSpPr>
          <p:cNvPr id="9" name="テキスト ボックス 8"/>
          <p:cNvSpPr txBox="1"/>
          <p:nvPr/>
        </p:nvSpPr>
        <p:spPr>
          <a:xfrm>
            <a:off x="3045713" y="2218119"/>
            <a:ext cx="5238935" cy="400110"/>
          </a:xfrm>
          <a:prstGeom prst="rect">
            <a:avLst/>
          </a:prstGeom>
          <a:noFill/>
        </p:spPr>
        <p:txBody>
          <a:bodyPr wrap="none" rtlCol="0">
            <a:spAutoFit/>
          </a:bodyPr>
          <a:lstStyle/>
          <a:p>
            <a:r>
              <a:rPr kumimoji="1" lang="en-US" altLang="ja-JP" sz="2000" b="1" dirty="0" err="1"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Wantedly</a:t>
            </a:r>
            <a:r>
              <a:rPr kumimoji="1" lang="en-US" altLang="ja-JP" sz="2000" b="1" dirty="0"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a:t>
            </a:r>
            <a:r>
              <a:rPr kumimoji="1" lang="ja-JP" altLang="en-US" sz="2000" b="1" dirty="0"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 </a:t>
            </a:r>
            <a:r>
              <a:rPr kumimoji="1" lang="en-US" altLang="ja-JP" sz="2000" b="1" dirty="0"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Inc., </a:t>
            </a:r>
            <a:r>
              <a:rPr kumimoji="1" lang="ja-JP" altLang="en-US" sz="2000" b="1" dirty="0"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 ウォンテッドリー株式会社</a:t>
            </a:r>
            <a:endParaRPr kumimoji="1" lang="ja-JP" altLang="en-US" sz="2000" b="1" dirty="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endParaRPr>
          </a:p>
        </p:txBody>
      </p:sp>
      <p:sp>
        <p:nvSpPr>
          <p:cNvPr id="10" name="テキスト ボックス 9"/>
          <p:cNvSpPr txBox="1"/>
          <p:nvPr/>
        </p:nvSpPr>
        <p:spPr>
          <a:xfrm>
            <a:off x="3047985" y="2848192"/>
            <a:ext cx="3079689" cy="400110"/>
          </a:xfrm>
          <a:prstGeom prst="rect">
            <a:avLst/>
          </a:prstGeom>
          <a:noFill/>
        </p:spPr>
        <p:txBody>
          <a:bodyPr wrap="none" rtlCol="0">
            <a:spAutoFit/>
          </a:bodyPr>
          <a:lstStyle/>
          <a:p>
            <a:r>
              <a:rPr kumimoji="1" lang="ja-JP" altLang="en-US" sz="2000" b="1" dirty="0"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株式会社 </a:t>
            </a:r>
            <a:r>
              <a:rPr lang="ja-JP" altLang="en-US" sz="2000" b="1" dirty="0" smtClean="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イン</a:t>
            </a:r>
            <a:r>
              <a:rPr lang="ja-JP" altLang="en-US" sz="2000" b="1" dirty="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rPr>
              <a:t>キュビット</a:t>
            </a:r>
            <a:endParaRPr kumimoji="1" lang="ja-JP" altLang="en-US" sz="2000" b="1" dirty="0">
              <a:solidFill>
                <a:schemeClr val="tx1">
                  <a:lumMod val="50000"/>
                  <a:lumOff val="50000"/>
                </a:schemeClr>
              </a:solidFill>
              <a:effectLst>
                <a:outerShdw blurRad="38100" dist="38100" dir="2700000" algn="tl">
                  <a:srgbClr val="000000">
                    <a:alpha val="43137"/>
                  </a:srgbClr>
                </a:outerShdw>
              </a:effectLst>
              <a:latin typeface="游ゴシック" panose="020B0400000000000000" pitchFamily="50" charset="-128"/>
              <a:ea typeface="游ゴシック" panose="020B0400000000000000" pitchFamily="50" charset="-128"/>
            </a:endParaRPr>
          </a:p>
        </p:txBody>
      </p:sp>
      <p:sp>
        <p:nvSpPr>
          <p:cNvPr id="8" name="テキスト ボックス 7"/>
          <p:cNvSpPr txBox="1"/>
          <p:nvPr/>
        </p:nvSpPr>
        <p:spPr>
          <a:xfrm>
            <a:off x="549454" y="914400"/>
            <a:ext cx="4341253" cy="369332"/>
          </a:xfrm>
          <a:prstGeom prst="rect">
            <a:avLst/>
          </a:prstGeom>
          <a:noFill/>
        </p:spPr>
        <p:txBody>
          <a:bodyPr wrap="none" rtlCol="0">
            <a:spAutoFit/>
          </a:bodyPr>
          <a:lstStyle/>
          <a:p>
            <a:r>
              <a:rPr kumimoji="1" lang="ja-JP" altLang="en-US" dirty="0" smtClean="0"/>
              <a:t>■共同研究開発、パートナー候補企業 </a:t>
            </a:r>
            <a:r>
              <a:rPr kumimoji="1" lang="en-US" altLang="ja-JP" dirty="0" smtClean="0"/>
              <a:t>3</a:t>
            </a:r>
            <a:r>
              <a:rPr kumimoji="1" lang="ja-JP" altLang="en-US" dirty="0" smtClean="0"/>
              <a:t>社</a:t>
            </a:r>
            <a:endParaRPr kumimoji="1" lang="ja-JP" altLang="en-US" dirty="0"/>
          </a:p>
        </p:txBody>
      </p:sp>
      <p:sp>
        <p:nvSpPr>
          <p:cNvPr id="12" name="テキスト ボックス 11"/>
          <p:cNvSpPr txBox="1"/>
          <p:nvPr/>
        </p:nvSpPr>
        <p:spPr>
          <a:xfrm>
            <a:off x="551726" y="3632584"/>
            <a:ext cx="6369051" cy="3139321"/>
          </a:xfrm>
          <a:prstGeom prst="rect">
            <a:avLst/>
          </a:prstGeom>
          <a:noFill/>
        </p:spPr>
        <p:txBody>
          <a:bodyPr wrap="none" rtlCol="0">
            <a:spAutoFit/>
          </a:bodyPr>
          <a:lstStyle/>
          <a:p>
            <a:r>
              <a:rPr kumimoji="1" lang="ja-JP" altLang="en-US" dirty="0" smtClean="0"/>
              <a:t>■パートナー候補企業 </a:t>
            </a:r>
            <a:r>
              <a:rPr kumimoji="1" lang="en-US" altLang="ja-JP" dirty="0" smtClean="0"/>
              <a:t>1</a:t>
            </a:r>
            <a:r>
              <a:rPr kumimoji="1" lang="ja-JP" altLang="en-US" dirty="0" smtClean="0"/>
              <a:t>次選定基準（</a:t>
            </a:r>
            <a:r>
              <a:rPr lang="ja-JP" altLang="en-US" dirty="0" smtClean="0"/>
              <a:t>選定方法、例外条件など）</a:t>
            </a:r>
            <a:endParaRPr lang="en-US" altLang="ja-JP" dirty="0" smtClean="0"/>
          </a:p>
          <a:p>
            <a:endParaRPr kumimoji="1" lang="en-US" altLang="ja-JP" dirty="0"/>
          </a:p>
          <a:p>
            <a:r>
              <a:rPr lang="ja-JP" altLang="en-US" dirty="0" smtClean="0"/>
              <a:t>　</a:t>
            </a:r>
            <a:r>
              <a:rPr lang="en-US" altLang="ja-JP" dirty="0" smtClean="0"/>
              <a:t>‐</a:t>
            </a:r>
            <a:r>
              <a:rPr lang="ja-JP" altLang="en-US" dirty="0" smtClean="0"/>
              <a:t>国内外</a:t>
            </a:r>
            <a:r>
              <a:rPr lang="en-US" altLang="ja-JP" dirty="0" smtClean="0"/>
              <a:t>14</a:t>
            </a:r>
            <a:r>
              <a:rPr lang="ja-JP" altLang="en-US" dirty="0" smtClean="0"/>
              <a:t>社の</a:t>
            </a:r>
            <a:r>
              <a:rPr lang="ja-JP" altLang="en-US" dirty="0"/>
              <a:t>企業</a:t>
            </a:r>
            <a:r>
              <a:rPr lang="ja-JP" altLang="en-US" dirty="0" smtClean="0"/>
              <a:t>から、上記</a:t>
            </a:r>
            <a:r>
              <a:rPr lang="en-US" altLang="ja-JP" dirty="0" smtClean="0"/>
              <a:t>3</a:t>
            </a:r>
            <a:r>
              <a:rPr lang="ja-JP" altLang="en-US" dirty="0" smtClean="0"/>
              <a:t>社を候補企業として選出</a:t>
            </a:r>
            <a:endParaRPr lang="en-US" altLang="ja-JP" dirty="0" smtClean="0"/>
          </a:p>
          <a:p>
            <a:r>
              <a:rPr lang="ja-JP" altLang="en-US" dirty="0"/>
              <a:t>　</a:t>
            </a:r>
            <a:r>
              <a:rPr lang="en-US" altLang="ja-JP" dirty="0"/>
              <a:t>‐</a:t>
            </a:r>
            <a:r>
              <a:rPr lang="ja-JP" altLang="en-US" dirty="0" smtClean="0"/>
              <a:t>選出基準は以下の技術を持つ企業であること</a:t>
            </a:r>
            <a:endParaRPr lang="en-US" altLang="ja-JP" dirty="0" smtClean="0"/>
          </a:p>
          <a:p>
            <a:endParaRPr lang="en-US" altLang="ja-JP" dirty="0" smtClean="0"/>
          </a:p>
          <a:p>
            <a:pPr marL="285750" indent="-285750">
              <a:buClr>
                <a:schemeClr val="accent5">
                  <a:lumMod val="50000"/>
                </a:schemeClr>
              </a:buClr>
              <a:buSzPct val="85000"/>
              <a:buFont typeface="Wingdings" panose="05000000000000000000" pitchFamily="2" charset="2"/>
              <a:buChar char="Ø"/>
            </a:pPr>
            <a:r>
              <a:rPr lang="ja-JP" altLang="en-US" dirty="0"/>
              <a:t>　</a:t>
            </a:r>
            <a:r>
              <a:rPr lang="ja-JP" altLang="en-US" dirty="0" smtClean="0"/>
              <a:t>　画像解析技術を有すること</a:t>
            </a:r>
            <a:endParaRPr lang="en-US" altLang="ja-JP" dirty="0" smtClean="0"/>
          </a:p>
          <a:p>
            <a:pPr marL="285750" indent="-285750">
              <a:buClr>
                <a:schemeClr val="accent5">
                  <a:lumMod val="50000"/>
                </a:schemeClr>
              </a:buClr>
              <a:buSzPct val="85000"/>
              <a:buFont typeface="Wingdings" panose="05000000000000000000" pitchFamily="2" charset="2"/>
              <a:buChar char="Ø"/>
            </a:pPr>
            <a:r>
              <a:rPr lang="ja-JP" altLang="en-US" dirty="0"/>
              <a:t>　</a:t>
            </a:r>
            <a:r>
              <a:rPr lang="ja-JP" altLang="en-US" dirty="0" smtClean="0"/>
              <a:t>　</a:t>
            </a:r>
            <a:r>
              <a:rPr lang="en-US" altLang="ja-JP" dirty="0" smtClean="0"/>
              <a:t>DNN</a:t>
            </a:r>
            <a:r>
              <a:rPr lang="ja-JP" altLang="en-US" dirty="0" smtClean="0"/>
              <a:t>（</a:t>
            </a:r>
            <a:r>
              <a:rPr lang="en-US" altLang="ja-JP" dirty="0" smtClean="0"/>
              <a:t>CNN</a:t>
            </a:r>
            <a:r>
              <a:rPr lang="ja-JP" altLang="en-US" dirty="0" smtClean="0"/>
              <a:t>）による開発実績が豊富であること</a:t>
            </a:r>
            <a:endParaRPr lang="en-US" altLang="ja-JP" dirty="0" smtClean="0"/>
          </a:p>
          <a:p>
            <a:pPr marL="285750" indent="-285750">
              <a:buClr>
                <a:schemeClr val="accent5">
                  <a:lumMod val="50000"/>
                </a:schemeClr>
              </a:buClr>
              <a:buSzPct val="85000"/>
              <a:buFont typeface="Wingdings" panose="05000000000000000000" pitchFamily="2" charset="2"/>
              <a:buChar char="Ø"/>
            </a:pPr>
            <a:r>
              <a:rPr lang="ja-JP" altLang="en-US" dirty="0"/>
              <a:t>　</a:t>
            </a:r>
            <a:r>
              <a:rPr lang="ja-JP" altLang="en-US" dirty="0" smtClean="0"/>
              <a:t>　</a:t>
            </a:r>
            <a:r>
              <a:rPr lang="en-US" altLang="ja-JP" dirty="0" smtClean="0"/>
              <a:t>AI</a:t>
            </a:r>
            <a:r>
              <a:rPr lang="ja-JP" altLang="en-US" dirty="0" smtClean="0"/>
              <a:t>製品開発実績が豊富であること</a:t>
            </a:r>
            <a:endParaRPr lang="en-US" altLang="ja-JP" dirty="0" smtClean="0"/>
          </a:p>
          <a:p>
            <a:endParaRPr lang="en-US" altLang="ja-JP" dirty="0" smtClean="0"/>
          </a:p>
          <a:p>
            <a:r>
              <a:rPr lang="en-US" altLang="ja-JP" dirty="0" smtClean="0"/>
              <a:t>※</a:t>
            </a:r>
            <a:r>
              <a:rPr lang="ja-JP" altLang="en-US" dirty="0" smtClean="0"/>
              <a:t>例外条件：企業規模は問わない</a:t>
            </a:r>
            <a:endParaRPr lang="en-US" altLang="ja-JP" dirty="0" smtClean="0"/>
          </a:p>
          <a:p>
            <a:r>
              <a:rPr kumimoji="1" lang="ja-JP" altLang="en-US" dirty="0"/>
              <a:t>　</a:t>
            </a:r>
          </a:p>
        </p:txBody>
      </p:sp>
    </p:spTree>
    <p:extLst>
      <p:ext uri="{BB962C8B-B14F-4D97-AF65-F5344CB8AC3E}">
        <p14:creationId xmlns:p14="http://schemas.microsoft.com/office/powerpoint/2010/main" val="1615844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テキスト ボックス 2"/>
          <p:cNvSpPr txBox="1">
            <a:spLocks noChangeArrowheads="1"/>
          </p:cNvSpPr>
          <p:nvPr/>
        </p:nvSpPr>
        <p:spPr bwMode="auto">
          <a:xfrm>
            <a:off x="401638" y="169863"/>
            <a:ext cx="93314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 共同研究開発における提案内容比較＆（定量）評価</a:t>
            </a:r>
            <a:endParaRPr lang="ja-JP" altLang="en-US" sz="2800" b="1" dirty="0">
              <a:effectLst>
                <a:outerShdw blurRad="38100" dist="38100" dir="2700000" algn="tl">
                  <a:srgbClr val="000000">
                    <a:alpha val="43137"/>
                  </a:srgbClr>
                </a:outerShdw>
              </a:effectLst>
            </a:endParaRPr>
          </a:p>
        </p:txBody>
      </p:sp>
      <p:graphicFrame>
        <p:nvGraphicFramePr>
          <p:cNvPr id="3" name="表 2"/>
          <p:cNvGraphicFramePr>
            <a:graphicFrameLocks noGrp="1"/>
          </p:cNvGraphicFramePr>
          <p:nvPr>
            <p:extLst>
              <p:ext uri="{D42A27DB-BD31-4B8C-83A1-F6EECF244321}">
                <p14:modId xmlns:p14="http://schemas.microsoft.com/office/powerpoint/2010/main" val="100511158"/>
              </p:ext>
            </p:extLst>
          </p:nvPr>
        </p:nvGraphicFramePr>
        <p:xfrm>
          <a:off x="231134" y="812372"/>
          <a:ext cx="9303791" cy="5345983"/>
        </p:xfrm>
        <a:graphic>
          <a:graphicData uri="http://schemas.openxmlformats.org/drawingml/2006/table">
            <a:tbl>
              <a:tblPr firstRow="1" bandRow="1">
                <a:tableStyleId>{5940675A-B579-460E-94D1-54222C63F5DA}</a:tableStyleId>
              </a:tblPr>
              <a:tblGrid>
                <a:gridCol w="1304239">
                  <a:extLst>
                    <a:ext uri="{9D8B030D-6E8A-4147-A177-3AD203B41FA5}">
                      <a16:colId xmlns:a16="http://schemas.microsoft.com/office/drawing/2014/main" val="533574861"/>
                    </a:ext>
                  </a:extLst>
                </a:gridCol>
                <a:gridCol w="4905952">
                  <a:extLst>
                    <a:ext uri="{9D8B030D-6E8A-4147-A177-3AD203B41FA5}">
                      <a16:colId xmlns:a16="http://schemas.microsoft.com/office/drawing/2014/main" val="3869509530"/>
                    </a:ext>
                  </a:extLst>
                </a:gridCol>
                <a:gridCol w="1031200">
                  <a:extLst>
                    <a:ext uri="{9D8B030D-6E8A-4147-A177-3AD203B41FA5}">
                      <a16:colId xmlns:a16="http://schemas.microsoft.com/office/drawing/2014/main" val="762217487"/>
                    </a:ext>
                  </a:extLst>
                </a:gridCol>
                <a:gridCol w="1031200">
                  <a:extLst>
                    <a:ext uri="{9D8B030D-6E8A-4147-A177-3AD203B41FA5}">
                      <a16:colId xmlns:a16="http://schemas.microsoft.com/office/drawing/2014/main" val="1920762691"/>
                    </a:ext>
                  </a:extLst>
                </a:gridCol>
                <a:gridCol w="1031200">
                  <a:extLst>
                    <a:ext uri="{9D8B030D-6E8A-4147-A177-3AD203B41FA5}">
                      <a16:colId xmlns:a16="http://schemas.microsoft.com/office/drawing/2014/main" val="3257072317"/>
                    </a:ext>
                  </a:extLst>
                </a:gridCol>
              </a:tblGrid>
              <a:tr h="284193">
                <a:tc>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カテゴリ</a:t>
                      </a:r>
                      <a:endParaRPr lang="ja-JP" altLang="en-US" sz="11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評価要因</a:t>
                      </a:r>
                      <a:endPar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en-US" altLang="ja-JP" sz="800" b="1" i="0" u="none" strike="noStrike" dirty="0" smtClean="0">
                          <a:solidFill>
                            <a:schemeClr val="bg1"/>
                          </a:solidFill>
                          <a:effectLst/>
                          <a:latin typeface="メイリオ" panose="020B0604030504040204" pitchFamily="50" charset="-128"/>
                          <a:ea typeface="メイリオ" panose="020B0604030504040204" pitchFamily="50" charset="-128"/>
                        </a:rPr>
                        <a:t>e</a:t>
                      </a:r>
                      <a:r>
                        <a:rPr lang="ja-JP" altLang="en-US" sz="800" b="1" i="0" u="none" strike="noStrike" dirty="0" smtClean="0">
                          <a:solidFill>
                            <a:schemeClr val="bg1"/>
                          </a:solidFill>
                          <a:effectLst/>
                          <a:latin typeface="メイリオ" panose="020B0604030504040204" pitchFamily="50" charset="-128"/>
                          <a:ea typeface="メイリオ" panose="020B0604030504040204" pitchFamily="50" charset="-128"/>
                        </a:rPr>
                        <a:t>エデュケーション総合研究所</a:t>
                      </a:r>
                      <a:endParaRPr lang="en-US" altLang="ja-JP" sz="8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en-US" altLang="ja-JP" sz="800" b="1" i="0" u="none" strike="noStrike" dirty="0" err="1" smtClean="0">
                          <a:solidFill>
                            <a:schemeClr val="bg1"/>
                          </a:solidFill>
                          <a:effectLst/>
                          <a:latin typeface="メイリオ" panose="020B0604030504040204" pitchFamily="50" charset="-128"/>
                          <a:ea typeface="メイリオ" panose="020B0604030504040204" pitchFamily="50" charset="-128"/>
                        </a:rPr>
                        <a:t>Wantedly</a:t>
                      </a:r>
                      <a:endParaRPr lang="en-US" altLang="ja-JP" sz="8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en-US" altLang="ja-JP" sz="800" b="1" i="0" u="none" strike="noStrike" dirty="0" err="1" smtClean="0">
                          <a:solidFill>
                            <a:schemeClr val="bg1"/>
                          </a:solidFill>
                          <a:effectLst/>
                          <a:latin typeface="メイリオ" panose="020B0604030504040204" pitchFamily="50" charset="-128"/>
                          <a:ea typeface="メイリオ" panose="020B0604030504040204" pitchFamily="50" charset="-128"/>
                        </a:rPr>
                        <a:t>Incubit</a:t>
                      </a:r>
                      <a:endParaRPr lang="en-US" altLang="ja-JP" sz="8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2000">
                <a:tc rowSpan="3">
                  <a:txBody>
                    <a:bodyPr/>
                    <a:lstStyle/>
                    <a:p>
                      <a:pPr algn="ctr"/>
                      <a:r>
                        <a:rPr lang="en-US" altLang="ja-JP" sz="1070" dirty="0" smtClean="0"/>
                        <a:t>AI</a:t>
                      </a:r>
                      <a:r>
                        <a:rPr lang="ja-JP" altLang="en-US" sz="1070" dirty="0" smtClean="0"/>
                        <a:t>技術</a:t>
                      </a:r>
                      <a:endParaRPr lang="ja-JP" altLang="en-US" sz="107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a:r>
                        <a:rPr lang="ja-JP" altLang="en-US" sz="1070" dirty="0" smtClean="0"/>
                        <a:t>分類問題：　</a:t>
                      </a:r>
                      <a:r>
                        <a:rPr lang="en-US" altLang="ja-JP" sz="1070" dirty="0" smtClean="0"/>
                        <a:t>ex.. Deep</a:t>
                      </a:r>
                      <a:r>
                        <a:rPr lang="ja-JP" altLang="en-US" sz="1070" dirty="0" smtClean="0"/>
                        <a:t> </a:t>
                      </a:r>
                      <a:r>
                        <a:rPr lang="en-US" altLang="ja-JP" sz="1070" dirty="0" smtClean="0"/>
                        <a:t>Learning</a:t>
                      </a:r>
                      <a:r>
                        <a:rPr lang="ja-JP" altLang="en-US" sz="1070" dirty="0" smtClean="0"/>
                        <a:t>技術（</a:t>
                      </a:r>
                      <a:r>
                        <a:rPr lang="en-US" altLang="ja-JP" sz="1070" dirty="0" smtClean="0"/>
                        <a:t>DNN</a:t>
                      </a:r>
                      <a:r>
                        <a:rPr lang="ja-JP" altLang="en-US" sz="1070" dirty="0" smtClean="0"/>
                        <a:t>（</a:t>
                      </a:r>
                      <a:r>
                        <a:rPr lang="en-US" altLang="ja-JP" sz="1070" dirty="0" smtClean="0"/>
                        <a:t>CNN</a:t>
                      </a:r>
                      <a:r>
                        <a:rPr lang="ja-JP" altLang="en-US" sz="1070" dirty="0" smtClean="0"/>
                        <a:t>））による解析実績を有するか？</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115707706"/>
                  </a:ext>
                </a:extLst>
              </a:tr>
              <a:tr h="252000">
                <a:tc vMerge="1">
                  <a:txBody>
                    <a:bodyPr/>
                    <a:lstStyle/>
                    <a:p>
                      <a:pPr algn="ct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a:r>
                        <a:rPr lang="ja-JP" altLang="en-US" sz="1070" dirty="0" smtClean="0"/>
                        <a:t>非線形回帰問題：　</a:t>
                      </a:r>
                      <a:r>
                        <a:rPr lang="en-US" altLang="ja-JP" sz="1070" dirty="0" smtClean="0"/>
                        <a:t>ex.. RNN</a:t>
                      </a:r>
                      <a:r>
                        <a:rPr lang="ja-JP" altLang="en-US" sz="1070" dirty="0" smtClean="0"/>
                        <a:t>による非線形回帰分析の実績を有するか？</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01202849"/>
                  </a:ext>
                </a:extLst>
              </a:tr>
              <a:tr h="252000">
                <a:tc vMerge="1">
                  <a:txBody>
                    <a:bodyPr/>
                    <a:lstStyle/>
                    <a:p>
                      <a:pPr algn="ct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ja-JP" altLang="en-US" sz="1070" dirty="0" smtClean="0"/>
                        <a:t>画像処理技術（</a:t>
                      </a:r>
                      <a:r>
                        <a:rPr lang="en-US" altLang="ja-JP" sz="1070" dirty="0" smtClean="0"/>
                        <a:t>ex.. </a:t>
                      </a:r>
                      <a:r>
                        <a:rPr lang="en-US" altLang="ja-JP" sz="1070" dirty="0" err="1" smtClean="0"/>
                        <a:t>OpenCV</a:t>
                      </a:r>
                      <a:r>
                        <a:rPr lang="ja-JP" altLang="en-US" sz="1070" dirty="0" smtClean="0"/>
                        <a:t>）の実績を有するか？</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66350452"/>
                  </a:ext>
                </a:extLst>
              </a:tr>
              <a:tr h="252000">
                <a:tc rowSpan="3">
                  <a:txBody>
                    <a:bodyPr/>
                    <a:lstStyle/>
                    <a:p>
                      <a:pPr algn="ctr"/>
                      <a:r>
                        <a:rPr lang="ja-JP" altLang="en-US" sz="1070" dirty="0" smtClean="0"/>
                        <a:t>開発</a:t>
                      </a:r>
                      <a:endParaRPr lang="en-US" altLang="ja-JP" sz="1070" dirty="0" smtClean="0"/>
                    </a:p>
                    <a:p>
                      <a:pPr algn="ctr"/>
                      <a:r>
                        <a:rPr lang="ja-JP" altLang="en-US" sz="1070" dirty="0" smtClean="0"/>
                        <a:t>スタイル</a:t>
                      </a:r>
                      <a:endParaRPr lang="ja-JP" altLang="en-US" sz="107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a:r>
                        <a:rPr lang="ja-JP" altLang="en-US" sz="1070" dirty="0" smtClean="0"/>
                        <a:t>共同研究開発スタイルを提案している</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637208834"/>
                  </a:ext>
                </a:extLst>
              </a:tr>
              <a:tr h="252000">
                <a:tc vMerge="1">
                  <a:txBody>
                    <a:bodyPr/>
                    <a:lstStyle/>
                    <a:p>
                      <a:pPr algn="ct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t>共同研究開発スタイル（中・長期）を提案している</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r h="252000">
                <a:tc vMerge="1">
                  <a:txBody>
                    <a:bodyPr/>
                    <a:lstStyle/>
                    <a:p>
                      <a:pPr algn="ct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t>業務委託開発スタイルを提案している（</a:t>
                      </a:r>
                      <a:r>
                        <a:rPr lang="en-US" altLang="ja-JP" sz="1070" dirty="0" smtClean="0"/>
                        <a:t>※</a:t>
                      </a:r>
                      <a:r>
                        <a:rPr lang="ja-JP" altLang="en-US" sz="1070" dirty="0" smtClean="0"/>
                        <a:t>（▲</a:t>
                      </a:r>
                      <a:r>
                        <a:rPr lang="en-US" altLang="ja-JP" sz="1070" dirty="0" smtClean="0"/>
                        <a:t>2.5</a:t>
                      </a:r>
                      <a:r>
                        <a:rPr lang="ja-JP" altLang="en-US" sz="1070" dirty="0" smtClean="0"/>
                        <a:t>））</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914675795"/>
                  </a:ext>
                </a:extLst>
              </a:tr>
              <a:tr h="252000">
                <a:tc rowSpan="5">
                  <a:txBody>
                    <a:bodyPr/>
                    <a:lstStyle/>
                    <a:p>
                      <a:pPr algn="ctr"/>
                      <a:r>
                        <a:rPr lang="ja-JP" altLang="en-US" sz="1070" dirty="0" smtClean="0"/>
                        <a:t>成果物に対する</a:t>
                      </a:r>
                      <a:endParaRPr lang="en-US" altLang="ja-JP" sz="1070" dirty="0" smtClean="0"/>
                    </a:p>
                    <a:p>
                      <a:pPr algn="ctr"/>
                      <a:r>
                        <a:rPr lang="ja-JP" altLang="en-US" sz="1070" dirty="0" smtClean="0"/>
                        <a:t>権利関連</a:t>
                      </a:r>
                      <a:endParaRPr lang="ja-JP" altLang="en-US" sz="107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solidFill>
                            <a:schemeClr val="tx1"/>
                          </a:solidFill>
                        </a:rPr>
                        <a:t>技術（アルゴリズム）権利は先方（パートナー企業）に帰属する（</a:t>
                      </a:r>
                      <a:r>
                        <a:rPr lang="en-US" altLang="ja-JP" sz="1070" dirty="0" smtClean="0">
                          <a:solidFill>
                            <a:schemeClr val="tx1"/>
                          </a:solidFill>
                        </a:rPr>
                        <a:t>※</a:t>
                      </a:r>
                      <a:r>
                        <a:rPr lang="ja-JP" altLang="en-US" sz="1070" dirty="0" smtClean="0">
                          <a:solidFill>
                            <a:schemeClr val="tx1"/>
                          </a:solidFill>
                        </a:rPr>
                        <a:t>（▲</a:t>
                      </a:r>
                      <a:r>
                        <a:rPr lang="en-US" altLang="ja-JP" sz="1070" dirty="0" smtClean="0">
                          <a:solidFill>
                            <a:schemeClr val="tx1"/>
                          </a:solidFill>
                        </a:rPr>
                        <a:t>2.5</a:t>
                      </a:r>
                      <a:r>
                        <a:rPr lang="ja-JP" altLang="en-US" sz="1070" dirty="0" smtClean="0">
                          <a:solidFill>
                            <a:schemeClr val="tx1"/>
                          </a:solidFill>
                        </a:rPr>
                        <a:t>））</a:t>
                      </a:r>
                      <a:endParaRPr lang="en-US" altLang="ja-JP" sz="1070" dirty="0" smtClean="0">
                        <a:solidFill>
                          <a:schemeClr val="tx1"/>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16001198"/>
                  </a:ext>
                </a:extLst>
              </a:tr>
              <a:tr h="252000">
                <a:tc vMerge="1">
                  <a:txBody>
                    <a:bodyPr/>
                    <a:lstStyle/>
                    <a:p>
                      <a:pPr algn="ct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solidFill>
                            <a:schemeClr val="tx1"/>
                          </a:solidFill>
                        </a:rPr>
                        <a:t>技術（アルゴリズム）権利は</a:t>
                      </a:r>
                      <a:r>
                        <a:rPr lang="en-US" altLang="ja-JP" sz="1070" dirty="0" smtClean="0">
                          <a:solidFill>
                            <a:schemeClr val="tx1"/>
                          </a:solidFill>
                        </a:rPr>
                        <a:t>PGI</a:t>
                      </a:r>
                      <a:r>
                        <a:rPr lang="ja-JP" altLang="en-US" sz="1070" dirty="0" smtClean="0">
                          <a:solidFill>
                            <a:schemeClr val="tx1"/>
                          </a:solidFill>
                        </a:rPr>
                        <a:t>に帰属する</a:t>
                      </a:r>
                      <a:endParaRPr lang="en-US" altLang="ja-JP" sz="1070" dirty="0" smtClean="0">
                        <a:solidFill>
                          <a:schemeClr val="tx1"/>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55399443"/>
                  </a:ext>
                </a:extLst>
              </a:tr>
              <a:tr h="252000">
                <a:tc vMerge="1">
                  <a:txBody>
                    <a:bodyPr/>
                    <a:lstStyle/>
                    <a:p>
                      <a:pPr algn="ct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t>開発成果物の権利は</a:t>
                      </a:r>
                      <a:r>
                        <a:rPr lang="en-US" altLang="ja-JP" sz="1070" dirty="0" smtClean="0"/>
                        <a:t>PGI</a:t>
                      </a:r>
                      <a:r>
                        <a:rPr lang="ja-JP" altLang="en-US" sz="1070" dirty="0" smtClean="0"/>
                        <a:t>に帰属する</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38605454"/>
                  </a:ext>
                </a:extLst>
              </a:tr>
              <a:tr h="252000">
                <a:tc vMerge="1">
                  <a:txBody>
                    <a:bodyPr/>
                    <a:lstStyle/>
                    <a:p>
                      <a:endParaRPr lang="ja-JP" altLang="en-US"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t>アルゴリズムは共同所有物とする</a:t>
                      </a:r>
                      <a:endParaRPr lang="en-US" altLang="ja-JP" sz="1070" dirty="0" smtClean="0">
                        <a:solidFill>
                          <a:schemeClr val="tx1"/>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87196690"/>
                  </a:ext>
                </a:extLst>
              </a:tr>
              <a:tr h="252000">
                <a:tc vMerge="1">
                  <a:txBody>
                    <a:bodyPr/>
                    <a:lstStyle/>
                    <a:p>
                      <a:endParaRPr lang="ja-JP" altLang="en-US"/>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solidFill>
                            <a:schemeClr val="tx1"/>
                          </a:solidFill>
                        </a:rPr>
                        <a:t>ソースコードを開示する</a:t>
                      </a:r>
                      <a:endParaRPr lang="en-US" altLang="ja-JP" sz="1070" dirty="0" smtClean="0">
                        <a:solidFill>
                          <a:schemeClr val="tx1"/>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639278367"/>
                  </a:ext>
                </a:extLst>
              </a:tr>
              <a:tr h="252000">
                <a:tc rowSpan="5">
                  <a:txBody>
                    <a:bodyPr/>
                    <a:lstStyle/>
                    <a:p>
                      <a:pPr algn="ctr"/>
                      <a:r>
                        <a:rPr lang="ja-JP" altLang="en-US" sz="1070" dirty="0" smtClean="0"/>
                        <a:t>成果物に対する</a:t>
                      </a:r>
                      <a:endParaRPr lang="en-US" altLang="ja-JP" sz="1070" dirty="0" smtClean="0"/>
                    </a:p>
                    <a:p>
                      <a:pPr algn="ctr"/>
                      <a:r>
                        <a:rPr lang="ja-JP" altLang="en-US" sz="1070" dirty="0" smtClean="0"/>
                        <a:t>条件等</a:t>
                      </a:r>
                      <a:endParaRPr lang="ja-JP" altLang="en-US" sz="107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solidFill>
                            <a:schemeClr val="tx1"/>
                          </a:solidFill>
                        </a:rPr>
                        <a:t>期待する結果が得られない場合は開発を中止し、見合う（適切な）コストを請求する</a:t>
                      </a:r>
                      <a:endParaRPr lang="en-US" altLang="ja-JP" sz="1070" dirty="0" smtClean="0">
                        <a:solidFill>
                          <a:schemeClr val="tx1"/>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en-US" altLang="ja-JP"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442411870"/>
                  </a:ext>
                </a:extLst>
              </a:tr>
              <a:tr h="252000">
                <a:tc vMerge="1">
                  <a:txBody>
                    <a:bodyPr/>
                    <a:lstStyle/>
                    <a:p>
                      <a:endParaRPr lang="ja-JP" altLang="en-US"/>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solidFill>
                            <a:schemeClr val="tx1"/>
                          </a:solidFill>
                        </a:rPr>
                        <a:t>受入れ精度：</a:t>
                      </a:r>
                      <a:r>
                        <a:rPr lang="en-US" altLang="ja-JP" sz="1070" dirty="0" smtClean="0">
                          <a:solidFill>
                            <a:schemeClr val="tx1"/>
                          </a:solidFill>
                        </a:rPr>
                        <a:t>90%</a:t>
                      </a:r>
                      <a:r>
                        <a:rPr lang="ja-JP" altLang="en-US" sz="1070" dirty="0" smtClean="0">
                          <a:solidFill>
                            <a:schemeClr val="tx1"/>
                          </a:solidFill>
                        </a:rPr>
                        <a:t>以上の場合は、提示した見積もり工数を請求する</a:t>
                      </a:r>
                      <a:endParaRPr lang="en-US" altLang="ja-JP" sz="1070" dirty="0" smtClean="0">
                        <a:solidFill>
                          <a:schemeClr val="tx1"/>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323731196"/>
                  </a:ext>
                </a:extLst>
              </a:tr>
              <a:tr h="252000">
                <a:tc vMerge="1">
                  <a:txBody>
                    <a:bodyPr/>
                    <a:lstStyle/>
                    <a:p>
                      <a:endParaRPr lang="ja-JP" altLang="en-US"/>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solidFill>
                            <a:schemeClr val="tx1"/>
                          </a:solidFill>
                        </a:rPr>
                        <a:t>受入れ精度：</a:t>
                      </a:r>
                      <a:r>
                        <a:rPr lang="en-US" altLang="ja-JP" sz="1070" dirty="0" smtClean="0">
                          <a:solidFill>
                            <a:schemeClr val="tx1"/>
                          </a:solidFill>
                        </a:rPr>
                        <a:t>70%-89%</a:t>
                      </a:r>
                      <a:r>
                        <a:rPr lang="ja-JP" altLang="en-US" sz="1070" dirty="0" smtClean="0">
                          <a:solidFill>
                            <a:schemeClr val="tx1"/>
                          </a:solidFill>
                        </a:rPr>
                        <a:t>の場合は、見合う（適切な）コストを請求する</a:t>
                      </a:r>
                      <a:endParaRPr lang="en-US" altLang="ja-JP" sz="1070" dirty="0" smtClean="0">
                        <a:solidFill>
                          <a:schemeClr val="tx1"/>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184120849"/>
                  </a:ext>
                </a:extLst>
              </a:tr>
              <a:tr h="252000">
                <a:tc vMerge="1">
                  <a:txBody>
                    <a:bodyPr/>
                    <a:lstStyle/>
                    <a:p>
                      <a:endParaRPr lang="ja-JP" altLang="en-US"/>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a:r>
                        <a:rPr lang="ja-JP" altLang="en-US" sz="1070" dirty="0" smtClean="0"/>
                        <a:t>開発費用は、共同研究開発を行うことに対するコストとして請求する</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155860241"/>
                  </a:ext>
                </a:extLst>
              </a:tr>
              <a:tr h="252000">
                <a:tc vMerge="1">
                  <a:txBody>
                    <a:bodyPr/>
                    <a:lstStyle/>
                    <a:p>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a:r>
                        <a:rPr lang="ja-JP" altLang="en-US" sz="1070" dirty="0" smtClean="0">
                          <a:solidFill>
                            <a:schemeClr val="tx1"/>
                          </a:solidFill>
                        </a:rPr>
                        <a:t>罫線検出機能を</a:t>
                      </a:r>
                      <a:r>
                        <a:rPr lang="en-US" altLang="ja-JP" sz="1070" dirty="0" smtClean="0">
                          <a:solidFill>
                            <a:schemeClr val="tx1"/>
                          </a:solidFill>
                        </a:rPr>
                        <a:t>API</a:t>
                      </a:r>
                      <a:r>
                        <a:rPr lang="ja-JP" altLang="en-US" sz="1070" dirty="0" smtClean="0">
                          <a:solidFill>
                            <a:schemeClr val="tx1"/>
                          </a:solidFill>
                        </a:rPr>
                        <a:t>提供する</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468928397"/>
                  </a:ext>
                </a:extLst>
              </a:tr>
              <a:tr h="252000">
                <a:tc rowSpan="2">
                  <a:txBody>
                    <a:bodyPr/>
                    <a:lstStyle/>
                    <a:p>
                      <a:pPr algn="ctr"/>
                      <a:r>
                        <a:rPr lang="ja-JP" altLang="en-US" sz="1070" dirty="0" smtClean="0"/>
                        <a:t>要件（課題）に対する理解度、その他</a:t>
                      </a:r>
                      <a:endParaRPr lang="ja-JP" altLang="en-US" sz="107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070" dirty="0" smtClean="0"/>
                        <a:t>要件（課題）に対する理解度が高い</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837148028"/>
                  </a:ext>
                </a:extLst>
              </a:tr>
              <a:tr h="252000">
                <a:tc vMerge="1">
                  <a:txBody>
                    <a:bodyPr/>
                    <a:lstStyle/>
                    <a:p>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l"/>
                      <a:r>
                        <a:rPr lang="ja-JP" altLang="en-US" sz="1070" dirty="0" smtClean="0"/>
                        <a:t>提案資料等の解り易さ</a:t>
                      </a:r>
                      <a:endParaRPr lang="en-US" altLang="ja-JP" sz="107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ja-JP" altLang="en-US" sz="1070" dirty="0" smtClean="0"/>
                        <a:t>△</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633756126"/>
                  </a:ext>
                </a:extLst>
              </a:tr>
              <a:tr h="252000">
                <a:tc>
                  <a:txBody>
                    <a:bodyPr/>
                    <a:lstStyle/>
                    <a:p>
                      <a:pPr algn="ctr"/>
                      <a:r>
                        <a:rPr lang="ja-JP" altLang="en-US" sz="1070" dirty="0" smtClean="0"/>
                        <a:t>開発実績</a:t>
                      </a:r>
                      <a:endParaRPr lang="ja-JP" altLang="en-US" sz="107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070" dirty="0" smtClean="0"/>
                        <a:t>AI</a:t>
                      </a:r>
                      <a:r>
                        <a:rPr lang="ja-JP" altLang="en-US" sz="1070" dirty="0" smtClean="0"/>
                        <a:t>技術開発実績（アルゴリズム</a:t>
                      </a:r>
                      <a:r>
                        <a:rPr lang="en-US" altLang="ja-JP" sz="1070" dirty="0" smtClean="0"/>
                        <a:t>, </a:t>
                      </a:r>
                      <a:r>
                        <a:rPr lang="ja-JP" altLang="en-US" sz="1070" dirty="0" smtClean="0"/>
                        <a:t>アプリ 開発）</a:t>
                      </a:r>
                      <a:endParaRPr lang="ja-JP" altLang="en-US" sz="107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ja-JP" altLang="en-US" sz="1070" dirty="0" smtClean="0"/>
                        <a:t>〇</a:t>
                      </a:r>
                      <a:endParaRPr lang="ja-JP" altLang="en-US" sz="107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108284530"/>
                  </a:ext>
                </a:extLst>
              </a:tr>
              <a:tr h="273790">
                <a:tc gridSpan="2">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ja-JP" altLang="en-US" sz="1070" b="1" dirty="0" smtClean="0"/>
                        <a:t>　</a:t>
                      </a:r>
                      <a:r>
                        <a:rPr lang="ja-JP" altLang="en-US" sz="1200" b="1" u="sng" dirty="0" smtClean="0"/>
                        <a:t>評価点 （○：</a:t>
                      </a:r>
                      <a:r>
                        <a:rPr lang="en-US" altLang="ja-JP" sz="1200" b="1" u="sng" dirty="0" smtClean="0"/>
                        <a:t>5.0</a:t>
                      </a:r>
                      <a:r>
                        <a:rPr lang="ja-JP" altLang="en-US" sz="1200" b="1" u="sng" baseline="0" dirty="0" smtClean="0"/>
                        <a:t> </a:t>
                      </a:r>
                      <a:r>
                        <a:rPr lang="ja-JP" altLang="en-US" sz="1200" b="1" u="sng" dirty="0" smtClean="0"/>
                        <a:t> △：</a:t>
                      </a:r>
                      <a:r>
                        <a:rPr lang="en-US" altLang="ja-JP" sz="1200" b="1" u="sng" dirty="0" smtClean="0"/>
                        <a:t>2.5</a:t>
                      </a:r>
                      <a:r>
                        <a:rPr lang="ja-JP" altLang="en-US" sz="1200" b="1" u="sng" baseline="0" dirty="0" smtClean="0"/>
                        <a:t> </a:t>
                      </a:r>
                      <a:r>
                        <a:rPr lang="ja-JP" altLang="en-US" sz="1200" b="1" u="sng" dirty="0" smtClean="0"/>
                        <a:t> </a:t>
                      </a:r>
                      <a:r>
                        <a:rPr lang="en-US" altLang="ja-JP" sz="1200" b="1" u="sng" dirty="0" smtClean="0"/>
                        <a:t>-</a:t>
                      </a:r>
                      <a:r>
                        <a:rPr lang="ja-JP" altLang="en-US" sz="1200" b="1" u="sng" dirty="0" smtClean="0"/>
                        <a:t>：</a:t>
                      </a:r>
                      <a:r>
                        <a:rPr lang="en-US" altLang="ja-JP" sz="1200" b="1" u="sng" dirty="0" smtClean="0"/>
                        <a:t>0.0</a:t>
                      </a:r>
                      <a:r>
                        <a:rPr lang="ja-JP" altLang="en-US" sz="1200" b="1" u="sng" dirty="0" smtClean="0"/>
                        <a:t>　●：</a:t>
                      </a:r>
                      <a:r>
                        <a:rPr lang="en-US" altLang="ja-JP" sz="1200" b="1" u="sng" dirty="0" smtClean="0"/>
                        <a:t>-2.5</a:t>
                      </a:r>
                      <a:r>
                        <a:rPr lang="ja-JP" altLang="en-US" sz="1200" b="1" u="sng" dirty="0" smtClean="0"/>
                        <a:t>） 　計</a:t>
                      </a:r>
                      <a:r>
                        <a:rPr lang="ja-JP" altLang="en-US" sz="1200" b="1" dirty="0" smtClean="0"/>
                        <a:t>：</a:t>
                      </a:r>
                      <a:r>
                        <a:rPr lang="en-US" altLang="ja-JP" sz="1070" b="1" dirty="0" smtClean="0">
                          <a:solidFill>
                            <a:schemeClr val="bg1"/>
                          </a:solidFill>
                        </a:rPr>
                        <a:t>.</a:t>
                      </a:r>
                      <a:r>
                        <a:rPr lang="ja-JP" altLang="en-US" sz="1070" b="1" dirty="0" smtClean="0"/>
                        <a:t>　</a:t>
                      </a:r>
                      <a:endParaRPr lang="en-US" altLang="ja-JP" sz="1070" b="1" dirty="0" smtClean="0"/>
                    </a:p>
                  </a:txBody>
                  <a:tcPr marL="8627" marR="8627" marT="8629" marB="0"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hMerge="1">
                  <a:txBody>
                    <a:bodyPr/>
                    <a:lstStyle/>
                    <a:p>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en-US" altLang="ja-JP" sz="1070" b="1" i="1" dirty="0" smtClean="0">
                          <a:solidFill>
                            <a:schemeClr val="bg1"/>
                          </a:solidFill>
                          <a:effectLst>
                            <a:outerShdw blurRad="38100" dist="38100" dir="2700000" algn="tl">
                              <a:srgbClr val="000000">
                                <a:alpha val="43137"/>
                              </a:srgbClr>
                            </a:outerShdw>
                          </a:effectLst>
                        </a:rPr>
                        <a:t>60.0</a:t>
                      </a:r>
                      <a:endParaRPr lang="ja-JP" altLang="en-US" sz="1070" b="1" i="1" dirty="0">
                        <a:solidFill>
                          <a:schemeClr val="bg1"/>
                        </a:solidFill>
                        <a:effectLst>
                          <a:outerShdw blurRad="38100" dist="38100" dir="2700000" algn="tl">
                            <a:srgbClr val="000000">
                              <a:alpha val="43137"/>
                            </a:srgbClr>
                          </a:outerShdw>
                        </a:effectLst>
                      </a:endParaRPr>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a:r>
                        <a:rPr lang="en-US" altLang="ja-JP" sz="1070" b="1" i="1" dirty="0" smtClean="0">
                          <a:solidFill>
                            <a:schemeClr val="bg1"/>
                          </a:solidFill>
                          <a:effectLst>
                            <a:outerShdw blurRad="38100" dist="38100" dir="2700000" algn="tl">
                              <a:srgbClr val="000000">
                                <a:alpha val="43137"/>
                              </a:srgbClr>
                            </a:outerShdw>
                          </a:effectLst>
                        </a:rPr>
                        <a:t>50.0</a:t>
                      </a:r>
                      <a:endParaRPr lang="ja-JP" altLang="en-US" sz="1070" b="1" i="1" dirty="0">
                        <a:solidFill>
                          <a:schemeClr val="bg1"/>
                        </a:solidFill>
                        <a:effectLst>
                          <a:outerShdw blurRad="38100" dist="38100" dir="2700000" algn="tl">
                            <a:srgbClr val="000000">
                              <a:alpha val="43137"/>
                            </a:srgbClr>
                          </a:outerShdw>
                        </a:effectLst>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a:r>
                        <a:rPr lang="en-US" altLang="ja-JP" sz="1070" b="1" i="1" dirty="0" smtClean="0">
                          <a:solidFill>
                            <a:schemeClr val="bg1"/>
                          </a:solidFill>
                          <a:effectLst>
                            <a:outerShdw blurRad="38100" dist="38100" dir="2700000" algn="tl">
                              <a:srgbClr val="000000">
                                <a:alpha val="43137"/>
                              </a:srgbClr>
                            </a:outerShdw>
                          </a:effectLst>
                        </a:rPr>
                        <a:t>62.5</a:t>
                      </a: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2881389118"/>
                  </a:ext>
                </a:extLst>
              </a:tr>
            </a:tbl>
          </a:graphicData>
        </a:graphic>
      </p:graphicFrame>
    </p:spTree>
    <p:extLst>
      <p:ext uri="{BB962C8B-B14F-4D97-AF65-F5344CB8AC3E}">
        <p14:creationId xmlns:p14="http://schemas.microsoft.com/office/powerpoint/2010/main" val="1179389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楕円 5"/>
          <p:cNvSpPr/>
          <p:nvPr/>
        </p:nvSpPr>
        <p:spPr>
          <a:xfrm>
            <a:off x="5830411" y="5503642"/>
            <a:ext cx="523678" cy="498143"/>
          </a:xfrm>
          <a:prstGeom prst="ellipse">
            <a:avLst/>
          </a:prstGeom>
          <a:noFill/>
          <a:ln w="38100">
            <a:solidFill>
              <a:srgbClr val="F876E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5" name="二等辺三角形 4"/>
          <p:cNvSpPr/>
          <p:nvPr/>
        </p:nvSpPr>
        <p:spPr>
          <a:xfrm>
            <a:off x="3524868" y="5511016"/>
            <a:ext cx="604683" cy="510435"/>
          </a:xfrm>
          <a:prstGeom prst="triangle">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7" name="楕円 6"/>
          <p:cNvSpPr/>
          <p:nvPr/>
        </p:nvSpPr>
        <p:spPr>
          <a:xfrm>
            <a:off x="8113952" y="5523308"/>
            <a:ext cx="523678" cy="49814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8" name="楕円 7"/>
          <p:cNvSpPr/>
          <p:nvPr/>
        </p:nvSpPr>
        <p:spPr>
          <a:xfrm>
            <a:off x="8246690" y="5633921"/>
            <a:ext cx="265465" cy="27346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12290" name="テキスト ボックス 2"/>
          <p:cNvSpPr txBox="1">
            <a:spLocks noChangeArrowheads="1"/>
          </p:cNvSpPr>
          <p:nvPr/>
        </p:nvSpPr>
        <p:spPr bwMode="auto">
          <a:xfrm>
            <a:off x="401638" y="169863"/>
            <a:ext cx="93314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 共同研究開発における提案内容比較＆（定性）評価</a:t>
            </a:r>
            <a:endParaRPr lang="ja-JP" altLang="en-US" sz="2800" b="1" dirty="0">
              <a:effectLst>
                <a:outerShdw blurRad="38100" dist="38100" dir="2700000" algn="tl">
                  <a:srgbClr val="000000">
                    <a:alpha val="43137"/>
                  </a:srgbClr>
                </a:outerShdw>
              </a:effectLst>
            </a:endParaRPr>
          </a:p>
        </p:txBody>
      </p:sp>
      <p:graphicFrame>
        <p:nvGraphicFramePr>
          <p:cNvPr id="3" name="表 2"/>
          <p:cNvGraphicFramePr>
            <a:graphicFrameLocks noGrp="1"/>
          </p:cNvGraphicFramePr>
          <p:nvPr>
            <p:extLst>
              <p:ext uri="{D42A27DB-BD31-4B8C-83A1-F6EECF244321}">
                <p14:modId xmlns:p14="http://schemas.microsoft.com/office/powerpoint/2010/main" val="432185654"/>
              </p:ext>
            </p:extLst>
          </p:nvPr>
        </p:nvGraphicFramePr>
        <p:xfrm>
          <a:off x="224310" y="815205"/>
          <a:ext cx="9344416" cy="5352308"/>
        </p:xfrm>
        <a:graphic>
          <a:graphicData uri="http://schemas.openxmlformats.org/drawingml/2006/table">
            <a:tbl>
              <a:tblPr firstRow="1" bandRow="1">
                <a:tableStyleId>{5940675A-B579-460E-94D1-54222C63F5DA}</a:tableStyleId>
              </a:tblPr>
              <a:tblGrid>
                <a:gridCol w="216993">
                  <a:extLst>
                    <a:ext uri="{9D8B030D-6E8A-4147-A177-3AD203B41FA5}">
                      <a16:colId xmlns:a16="http://schemas.microsoft.com/office/drawing/2014/main" val="533574861"/>
                    </a:ext>
                  </a:extLst>
                </a:gridCol>
                <a:gridCol w="2242127">
                  <a:extLst>
                    <a:ext uri="{9D8B030D-6E8A-4147-A177-3AD203B41FA5}">
                      <a16:colId xmlns:a16="http://schemas.microsoft.com/office/drawing/2014/main" val="3869509530"/>
                    </a:ext>
                  </a:extLst>
                </a:gridCol>
                <a:gridCol w="2395182">
                  <a:extLst>
                    <a:ext uri="{9D8B030D-6E8A-4147-A177-3AD203B41FA5}">
                      <a16:colId xmlns:a16="http://schemas.microsoft.com/office/drawing/2014/main" val="762217487"/>
                    </a:ext>
                  </a:extLst>
                </a:gridCol>
                <a:gridCol w="2088108">
                  <a:extLst>
                    <a:ext uri="{9D8B030D-6E8A-4147-A177-3AD203B41FA5}">
                      <a16:colId xmlns:a16="http://schemas.microsoft.com/office/drawing/2014/main" val="1920762691"/>
                    </a:ext>
                  </a:extLst>
                </a:gridCol>
                <a:gridCol w="2402006">
                  <a:extLst>
                    <a:ext uri="{9D8B030D-6E8A-4147-A177-3AD203B41FA5}">
                      <a16:colId xmlns:a16="http://schemas.microsoft.com/office/drawing/2014/main" val="3257072317"/>
                    </a:ext>
                  </a:extLst>
                </a:gridCol>
              </a:tblGrid>
              <a:tr h="244308">
                <a:tc>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a:t>
                      </a:r>
                      <a:endParaRPr lang="ja-JP" altLang="en-US" sz="11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評価要因</a:t>
                      </a:r>
                      <a:endPar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en-US" altLang="ja-JP" sz="800" b="1" i="0" u="none" strike="noStrike" dirty="0" smtClean="0">
                          <a:solidFill>
                            <a:schemeClr val="bg1"/>
                          </a:solidFill>
                          <a:effectLst/>
                          <a:latin typeface="メイリオ" panose="020B0604030504040204" pitchFamily="50" charset="-128"/>
                          <a:ea typeface="メイリオ" panose="020B0604030504040204" pitchFamily="50" charset="-128"/>
                        </a:rPr>
                        <a:t>e</a:t>
                      </a:r>
                      <a:r>
                        <a:rPr lang="ja-JP" altLang="en-US" sz="800" b="1" i="0" u="none" strike="noStrike" dirty="0" smtClean="0">
                          <a:solidFill>
                            <a:schemeClr val="bg1"/>
                          </a:solidFill>
                          <a:effectLst/>
                          <a:latin typeface="メイリオ" panose="020B0604030504040204" pitchFamily="50" charset="-128"/>
                          <a:ea typeface="メイリオ" panose="020B0604030504040204" pitchFamily="50" charset="-128"/>
                        </a:rPr>
                        <a:t>エデュケーション総合研究所</a:t>
                      </a:r>
                      <a:endParaRPr lang="en-US" altLang="ja-JP" sz="8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en-US" altLang="ja-JP" sz="800" b="1" i="0" u="none" strike="noStrike" dirty="0" err="1" smtClean="0">
                          <a:solidFill>
                            <a:schemeClr val="bg1"/>
                          </a:solidFill>
                          <a:effectLst/>
                          <a:latin typeface="メイリオ" panose="020B0604030504040204" pitchFamily="50" charset="-128"/>
                          <a:ea typeface="メイリオ" panose="020B0604030504040204" pitchFamily="50" charset="-128"/>
                        </a:rPr>
                        <a:t>Wantedly</a:t>
                      </a:r>
                      <a:endParaRPr lang="en-US" altLang="ja-JP" sz="8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rtl="0" fontAlgn="ctr"/>
                      <a:r>
                        <a:rPr lang="en-US" altLang="ja-JP" sz="800" b="1" i="0" u="none" strike="noStrike" dirty="0" err="1" smtClean="0">
                          <a:solidFill>
                            <a:schemeClr val="bg1"/>
                          </a:solidFill>
                          <a:effectLst/>
                          <a:latin typeface="メイリオ" panose="020B0604030504040204" pitchFamily="50" charset="-128"/>
                          <a:ea typeface="メイリオ" panose="020B0604030504040204" pitchFamily="50" charset="-128"/>
                        </a:rPr>
                        <a:t>Incubit</a:t>
                      </a:r>
                      <a:endParaRPr lang="en-US" altLang="ja-JP" sz="8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71544">
                <a:tc>
                  <a:txBody>
                    <a:bodyPr/>
                    <a:lstStyle/>
                    <a:p>
                      <a:pPr algn="ctr"/>
                      <a:r>
                        <a:rPr lang="en-US" altLang="ja-JP" sz="1100" dirty="0" smtClean="0"/>
                        <a:t>1</a:t>
                      </a: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altLang="ja-JP" sz="1100" dirty="0" smtClean="0"/>
                        <a:t>AI</a:t>
                      </a:r>
                      <a:r>
                        <a:rPr lang="ja-JP" altLang="en-US" sz="1100" dirty="0" smtClean="0"/>
                        <a:t>技術開発実績（アルゴリズム開発）</a:t>
                      </a:r>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100" dirty="0" smtClean="0"/>
                        <a:t>・画像認識（</a:t>
                      </a:r>
                      <a:r>
                        <a:rPr lang="en-US" altLang="ja-JP" sz="1100" dirty="0" smtClean="0"/>
                        <a:t>DNN</a:t>
                      </a:r>
                      <a:r>
                        <a:rPr lang="ja-JP" altLang="en-US" sz="1100" dirty="0" smtClean="0"/>
                        <a:t>（</a:t>
                      </a:r>
                      <a:r>
                        <a:rPr lang="en-US" altLang="ja-JP" sz="1100" dirty="0" smtClean="0"/>
                        <a:t>CNN))</a:t>
                      </a:r>
                    </a:p>
                    <a:p>
                      <a:r>
                        <a:rPr lang="ja-JP" altLang="en-US" sz="1100" dirty="0" smtClean="0"/>
                        <a:t>・自然言語解析（</a:t>
                      </a:r>
                      <a:r>
                        <a:rPr lang="en-US" altLang="ja-JP" sz="1100" dirty="0" smtClean="0"/>
                        <a:t>RNN</a:t>
                      </a:r>
                      <a:r>
                        <a:rPr lang="ja-JP" altLang="en-US" sz="1100" dirty="0" smtClean="0"/>
                        <a:t>（</a:t>
                      </a:r>
                      <a:r>
                        <a:rPr lang="en-US" altLang="ja-JP" sz="1100" dirty="0" smtClean="0"/>
                        <a:t>LSTM</a:t>
                      </a:r>
                      <a:r>
                        <a:rPr lang="ja-JP" altLang="en-US" sz="1100" dirty="0" smtClean="0"/>
                        <a:t>））</a:t>
                      </a:r>
                      <a:endParaRPr lang="en-US" altLang="ja-JP" sz="1100" dirty="0" smtClean="0"/>
                    </a:p>
                    <a:p>
                      <a:r>
                        <a:rPr lang="ja-JP" altLang="en-US" sz="1100" dirty="0" smtClean="0"/>
                        <a:t>・強化学習（</a:t>
                      </a:r>
                      <a:r>
                        <a:rPr lang="en-US" altLang="ja-JP" sz="1100" dirty="0" smtClean="0"/>
                        <a:t>GAN</a:t>
                      </a:r>
                      <a:r>
                        <a:rPr lang="ja-JP" altLang="en-US" sz="1100" dirty="0" smtClean="0"/>
                        <a:t>による画像描画・推定， 病理層解析（腫瘍存在予測）モデル</a:t>
                      </a:r>
                      <a:r>
                        <a:rPr lang="en-US" altLang="ja-JP" sz="1100" dirty="0" smtClean="0"/>
                        <a:t>, ..etc.</a:t>
                      </a:r>
                      <a:r>
                        <a:rPr lang="ja-JP" altLang="en-US" sz="1100" dirty="0" smtClean="0"/>
                        <a:t>）</a:t>
                      </a:r>
                      <a:endParaRPr lang="en-US" altLang="ja-JP" sz="11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100" dirty="0" smtClean="0"/>
                        <a:t>・画像認識（</a:t>
                      </a:r>
                      <a:r>
                        <a:rPr lang="en-US" altLang="ja-JP" sz="1100" dirty="0" smtClean="0"/>
                        <a:t>DNN</a:t>
                      </a:r>
                      <a:r>
                        <a:rPr lang="ja-JP" altLang="en-US" sz="1100" dirty="0" smtClean="0"/>
                        <a:t>（</a:t>
                      </a:r>
                      <a:r>
                        <a:rPr lang="en-US" altLang="ja-JP" sz="1100" dirty="0" smtClean="0"/>
                        <a:t>CNN))</a:t>
                      </a:r>
                    </a:p>
                    <a:p>
                      <a:r>
                        <a:rPr lang="ja-JP" altLang="en-US" sz="1100" dirty="0" smtClean="0"/>
                        <a:t>・自然言語解析（</a:t>
                      </a:r>
                      <a:r>
                        <a:rPr lang="en-US" altLang="ja-JP" sz="1100" dirty="0" smtClean="0"/>
                        <a:t>RNN</a:t>
                      </a:r>
                      <a:r>
                        <a:rPr lang="ja-JP" altLang="en-US" sz="1100" dirty="0" smtClean="0"/>
                        <a:t>）</a:t>
                      </a:r>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100" dirty="0" smtClean="0"/>
                        <a:t>・画像認識（</a:t>
                      </a:r>
                      <a:r>
                        <a:rPr lang="en-US" altLang="ja-JP" sz="1100" dirty="0" smtClean="0"/>
                        <a:t>DNN(CNN))</a:t>
                      </a:r>
                    </a:p>
                    <a:p>
                      <a:r>
                        <a:rPr lang="ja-JP" altLang="en-US" sz="1100" dirty="0" smtClean="0"/>
                        <a:t>・自然言語解析（</a:t>
                      </a:r>
                      <a:r>
                        <a:rPr lang="en-US" altLang="ja-JP" sz="1100" dirty="0" smtClean="0"/>
                        <a:t>RNN</a:t>
                      </a:r>
                      <a:r>
                        <a:rPr lang="ja-JP" altLang="en-US" sz="1100" dirty="0" smtClean="0"/>
                        <a:t>（</a:t>
                      </a:r>
                      <a:r>
                        <a:rPr lang="en-US" altLang="ja-JP" sz="1100" dirty="0" smtClean="0"/>
                        <a:t>LSTM))</a:t>
                      </a:r>
                    </a:p>
                    <a:p>
                      <a:r>
                        <a:rPr lang="ja-JP" altLang="en-US" sz="1100" dirty="0" smtClean="0"/>
                        <a:t>・深層強化学習アルゴリズム</a:t>
                      </a:r>
                      <a:endParaRPr lang="en-US" altLang="ja-JP" sz="1100" dirty="0" smtClean="0"/>
                    </a:p>
                    <a:p>
                      <a:r>
                        <a:rPr lang="ja-JP" altLang="en-US" sz="1100" dirty="0" smtClean="0"/>
                        <a:t>（</a:t>
                      </a:r>
                      <a:r>
                        <a:rPr lang="en-US" altLang="ja-JP" sz="1100" dirty="0" smtClean="0"/>
                        <a:t>Game</a:t>
                      </a:r>
                      <a:r>
                        <a:rPr lang="ja-JP" altLang="en-US" sz="1100" dirty="0" smtClean="0"/>
                        <a:t> </a:t>
                      </a:r>
                      <a:r>
                        <a:rPr lang="en-US" altLang="ja-JP" sz="1100" dirty="0" smtClean="0"/>
                        <a:t>Plan,</a:t>
                      </a:r>
                      <a:r>
                        <a:rPr lang="en-US" altLang="ja-JP" sz="1100" baseline="0" dirty="0" smtClean="0"/>
                        <a:t> </a:t>
                      </a:r>
                      <a:r>
                        <a:rPr lang="ja-JP" altLang="en-US" sz="1100" baseline="0" dirty="0" smtClean="0"/>
                        <a:t>ひび割れ予測モデル</a:t>
                      </a:r>
                      <a:endParaRPr lang="en-US" altLang="ja-JP" sz="1100" baseline="0" dirty="0" smtClean="0"/>
                    </a:p>
                    <a:p>
                      <a:r>
                        <a:rPr lang="en-US" altLang="ja-JP" sz="1100" dirty="0" smtClean="0"/>
                        <a:t>..etc.)</a:t>
                      </a:r>
                      <a:r>
                        <a:rPr lang="ja-JP" altLang="en-US" sz="1100" dirty="0" smtClean="0"/>
                        <a:t>　</a:t>
                      </a:r>
                      <a:endParaRPr lang="en-US" altLang="ja-JP" sz="11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115707706"/>
                  </a:ext>
                </a:extLst>
              </a:tr>
              <a:tr h="694790">
                <a:tc>
                  <a:txBody>
                    <a:bodyPr/>
                    <a:lstStyle/>
                    <a:p>
                      <a:pPr algn="ctr"/>
                      <a:r>
                        <a:rPr lang="en-US" altLang="ja-JP" sz="1100" dirty="0" smtClean="0"/>
                        <a:t>2</a:t>
                      </a: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1100" dirty="0" smtClean="0"/>
                        <a:t>AI</a:t>
                      </a:r>
                      <a:r>
                        <a:rPr lang="ja-JP" altLang="en-US" sz="1100" dirty="0" smtClean="0"/>
                        <a:t>技術開発実績</a:t>
                      </a:r>
                      <a:endParaRPr lang="en-US" altLang="ja-JP" sz="11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100" dirty="0" smtClean="0"/>
                        <a:t>（アプリ（製品）</a:t>
                      </a:r>
                      <a:r>
                        <a:rPr lang="en-US" altLang="ja-JP" sz="1100" dirty="0" smtClean="0"/>
                        <a:t>, </a:t>
                      </a:r>
                      <a:r>
                        <a:rPr lang="ja-JP" altLang="en-US" sz="1100" dirty="0" smtClean="0"/>
                        <a:t>ソフトウェア開発）</a:t>
                      </a: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ja-JP" sz="1100" dirty="0" smtClean="0"/>
                        <a:t>Mobile</a:t>
                      </a:r>
                      <a:r>
                        <a:rPr lang="ja-JP" altLang="en-US" sz="1100" dirty="0" smtClean="0"/>
                        <a:t> 画像識別アプリ</a:t>
                      </a:r>
                      <a:endParaRPr lang="en-US" altLang="ja-JP" sz="1100" dirty="0" smtClean="0"/>
                    </a:p>
                    <a:p>
                      <a:r>
                        <a:rPr lang="ja-JP" altLang="en-US" sz="1100" dirty="0" smtClean="0"/>
                        <a:t>消費電力需要予測システム</a:t>
                      </a:r>
                      <a:endParaRPr lang="en-US" altLang="ja-JP" sz="1100" dirty="0" smtClean="0"/>
                    </a:p>
                    <a:p>
                      <a:r>
                        <a:rPr lang="ja-JP" altLang="en-US" sz="1100" dirty="0" smtClean="0"/>
                        <a:t>病理層解析（腫瘍存在予測）ｿﾌﾄｳｪｱ</a:t>
                      </a:r>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100" dirty="0" smtClean="0"/>
                        <a:t>・</a:t>
                      </a:r>
                      <a:r>
                        <a:rPr lang="en-US" altLang="ja-JP" sz="1100" dirty="0" err="1" smtClean="0"/>
                        <a:t>Wantedly</a:t>
                      </a:r>
                      <a:r>
                        <a:rPr lang="ja-JP" altLang="en-US" sz="1100" dirty="0" smtClean="0"/>
                        <a:t> </a:t>
                      </a:r>
                      <a:r>
                        <a:rPr lang="en-US" altLang="ja-JP" sz="1100" dirty="0" smtClean="0"/>
                        <a:t>visit</a:t>
                      </a:r>
                    </a:p>
                    <a:p>
                      <a:r>
                        <a:rPr lang="ja-JP" altLang="en-US" sz="1100" dirty="0" smtClean="0"/>
                        <a:t>・</a:t>
                      </a:r>
                      <a:r>
                        <a:rPr lang="en-US" altLang="ja-JP" sz="1100" dirty="0" err="1" smtClean="0"/>
                        <a:t>Wantedly</a:t>
                      </a:r>
                      <a:r>
                        <a:rPr lang="ja-JP" altLang="en-US" sz="1100" dirty="0" smtClean="0"/>
                        <a:t> </a:t>
                      </a:r>
                      <a:r>
                        <a:rPr lang="en-US" altLang="ja-JP" sz="1100" dirty="0" smtClean="0"/>
                        <a:t>Chat</a:t>
                      </a:r>
                    </a:p>
                    <a:p>
                      <a:r>
                        <a:rPr lang="ja-JP" altLang="en-US" sz="1100" dirty="0" smtClean="0"/>
                        <a:t>・</a:t>
                      </a:r>
                      <a:r>
                        <a:rPr lang="en-US" altLang="ja-JP" sz="1100" dirty="0" err="1" smtClean="0"/>
                        <a:t>Wantedly</a:t>
                      </a:r>
                      <a:r>
                        <a:rPr lang="ja-JP" altLang="en-US" sz="1100" dirty="0" smtClean="0"/>
                        <a:t> </a:t>
                      </a:r>
                      <a:r>
                        <a:rPr lang="en-US" altLang="ja-JP" sz="1100" dirty="0" smtClean="0"/>
                        <a:t>PEOPLE</a:t>
                      </a:r>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100" dirty="0" smtClean="0"/>
                        <a:t>・アパレル事業デザイン・アプリ</a:t>
                      </a:r>
                      <a:endParaRPr lang="en-US" altLang="ja-JP" sz="1100" dirty="0" smtClean="0"/>
                    </a:p>
                    <a:p>
                      <a:r>
                        <a:rPr lang="ja-JP" altLang="en-US" sz="1100" dirty="0" smtClean="0"/>
                        <a:t>・家具分類</a:t>
                      </a:r>
                      <a:r>
                        <a:rPr lang="en-US" altLang="ja-JP" sz="1100" dirty="0" smtClean="0"/>
                        <a:t>AI</a:t>
                      </a:r>
                    </a:p>
                    <a:p>
                      <a:r>
                        <a:rPr lang="ja-JP" altLang="en-US" sz="1100" dirty="0" smtClean="0"/>
                        <a:t>・クレジット会社</a:t>
                      </a:r>
                      <a:r>
                        <a:rPr lang="en-US" altLang="ja-JP" sz="1100" dirty="0" err="1" smtClean="0"/>
                        <a:t>PoC</a:t>
                      </a:r>
                      <a:r>
                        <a:rPr lang="ja-JP" altLang="en-US" sz="1100" dirty="0" smtClean="0"/>
                        <a:t>アプリ</a:t>
                      </a:r>
                      <a:endParaRPr lang="en-US" altLang="ja-JP" sz="1100" dirty="0" smtClean="0"/>
                    </a:p>
                    <a:p>
                      <a:r>
                        <a:rPr lang="ja-JP" altLang="en-US" sz="1100" dirty="0" smtClean="0"/>
                        <a:t>・顔認識機能搭載ドア</a:t>
                      </a:r>
                      <a:r>
                        <a:rPr lang="en-US" altLang="ja-JP" sz="1100" dirty="0" err="1" smtClean="0"/>
                        <a:t>IoT</a:t>
                      </a:r>
                      <a:r>
                        <a:rPr lang="ja-JP" altLang="en-US" sz="1100" dirty="0" smtClean="0"/>
                        <a:t>ドアフォン</a:t>
                      </a:r>
                      <a:endParaRPr lang="en-US" altLang="ja-JP" sz="11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38605454"/>
                  </a:ext>
                </a:extLst>
              </a:tr>
              <a:tr h="2631378">
                <a:tc>
                  <a:txBody>
                    <a:bodyPr/>
                    <a:lstStyle/>
                    <a:p>
                      <a:pPr algn="ctr"/>
                      <a:r>
                        <a:rPr lang="en-US" altLang="ja-JP" sz="1100" dirty="0" smtClean="0"/>
                        <a:t>3</a:t>
                      </a: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100" dirty="0" smtClean="0"/>
                        <a:t>技術力</a:t>
                      </a:r>
                      <a:endParaRPr lang="en-US" altLang="ja-JP" sz="11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100" dirty="0" smtClean="0"/>
                        <a:t>これまでの実績</a:t>
                      </a:r>
                      <a:endParaRPr lang="en-US" altLang="ja-JP" sz="11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100" dirty="0" smtClean="0"/>
                        <a:t>研究者（研究要員）の特技・特色</a:t>
                      </a:r>
                      <a:endParaRPr lang="en-US" altLang="ja-JP" sz="11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100" dirty="0" smtClean="0"/>
                        <a:t>その他</a:t>
                      </a:r>
                      <a:endParaRPr lang="en-US" altLang="ja-JP" sz="11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1100" dirty="0" smtClean="0">
                          <a:latin typeface="游ゴシック" panose="020B0400000000000000" pitchFamily="50" charset="-128"/>
                          <a:ea typeface="游ゴシック" panose="020B0400000000000000" pitchFamily="50" charset="-128"/>
                        </a:rPr>
                        <a:t>・教育機関や企業などの教育支援</a:t>
                      </a:r>
                      <a:endParaRPr kumimoji="1" lang="en-US" altLang="ja-JP" sz="1100" dirty="0" smtClean="0">
                        <a:latin typeface="游ゴシック" panose="020B0400000000000000" pitchFamily="50" charset="-128"/>
                        <a:ea typeface="游ゴシック" panose="020B0400000000000000"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游ゴシック" panose="020B0400000000000000" pitchFamily="50" charset="-128"/>
                          <a:ea typeface="游ゴシック" panose="020B0400000000000000" pitchFamily="50" charset="-128"/>
                        </a:rPr>
                        <a:t>・映像授業制作、教育アプリ開発</a:t>
                      </a:r>
                    </a:p>
                    <a:p>
                      <a:endParaRPr kumimoji="1" lang="en-US" altLang="ja-JP" sz="1100" dirty="0" smtClean="0">
                        <a:latin typeface="游ゴシック" panose="020B0400000000000000" pitchFamily="50" charset="-128"/>
                        <a:ea typeface="游ゴシック" panose="020B0400000000000000" pitchFamily="50" charset="-128"/>
                      </a:endParaRPr>
                    </a:p>
                    <a:p>
                      <a:r>
                        <a:rPr kumimoji="1" lang="en-US" altLang="ja-JP" sz="1100" b="1" dirty="0" smtClean="0">
                          <a:solidFill>
                            <a:schemeClr val="tx2"/>
                          </a:solidFill>
                          <a:latin typeface="游ゴシック" panose="020B0400000000000000" pitchFamily="50" charset="-128"/>
                          <a:ea typeface="游ゴシック" panose="020B0400000000000000" pitchFamily="50" charset="-128"/>
                        </a:rPr>
                        <a:t>(※1) 4</a:t>
                      </a:r>
                      <a:r>
                        <a:rPr kumimoji="1" lang="ja-JP" altLang="en-US" sz="1100" b="1" dirty="0" smtClean="0">
                          <a:solidFill>
                            <a:schemeClr val="tx2"/>
                          </a:solidFill>
                          <a:latin typeface="游ゴシック" panose="020B0400000000000000" pitchFamily="50" charset="-128"/>
                          <a:ea typeface="游ゴシック" panose="020B0400000000000000" pitchFamily="50" charset="-128"/>
                        </a:rPr>
                        <a:t>名程度の零細企業だが、小廻りの利いた対応をいただけるのがポイント。</a:t>
                      </a:r>
                      <a:endParaRPr kumimoji="1" lang="en-US" altLang="ja-JP" sz="1100" b="1" dirty="0" smtClean="0">
                        <a:solidFill>
                          <a:schemeClr val="tx2"/>
                        </a:solidFill>
                        <a:latin typeface="游ゴシック" panose="020B0400000000000000" pitchFamily="50" charset="-128"/>
                        <a:ea typeface="游ゴシック" panose="020B0400000000000000" pitchFamily="50" charset="-128"/>
                      </a:endParaRPr>
                    </a:p>
                    <a:p>
                      <a:r>
                        <a:rPr kumimoji="1" lang="en-US" altLang="ja-JP" sz="1100" b="1" dirty="0" smtClean="0">
                          <a:solidFill>
                            <a:schemeClr val="tx2"/>
                          </a:solidFill>
                          <a:latin typeface="游ゴシック" panose="020B0400000000000000" pitchFamily="50" charset="-128"/>
                          <a:ea typeface="游ゴシック" panose="020B0400000000000000" pitchFamily="50" charset="-128"/>
                        </a:rPr>
                        <a:t>(※2)</a:t>
                      </a:r>
                      <a:r>
                        <a:rPr kumimoji="1" lang="ja-JP" altLang="en-US" sz="1100" b="1" dirty="0" smtClean="0">
                          <a:solidFill>
                            <a:schemeClr val="tx2"/>
                          </a:solidFill>
                          <a:latin typeface="游ゴシック" panose="020B0400000000000000" pitchFamily="50" charset="-128"/>
                          <a:ea typeface="游ゴシック" panose="020B0400000000000000" pitchFamily="50" charset="-128"/>
                        </a:rPr>
                        <a:t>レントゲン写真</a:t>
                      </a:r>
                      <a:r>
                        <a:rPr kumimoji="1" lang="en-US" altLang="ja-JP" sz="1100" b="1" dirty="0" smtClean="0">
                          <a:solidFill>
                            <a:schemeClr val="tx2"/>
                          </a:solidFill>
                          <a:latin typeface="游ゴシック" panose="020B0400000000000000" pitchFamily="50" charset="-128"/>
                          <a:ea typeface="游ゴシック" panose="020B0400000000000000" pitchFamily="50" charset="-128"/>
                        </a:rPr>
                        <a:t>(</a:t>
                      </a:r>
                      <a:r>
                        <a:rPr kumimoji="1" lang="ja-JP" altLang="en-US" sz="1100" b="1" dirty="0" smtClean="0">
                          <a:solidFill>
                            <a:schemeClr val="tx2"/>
                          </a:solidFill>
                          <a:latin typeface="游ゴシック" panose="020B0400000000000000" pitchFamily="50" charset="-128"/>
                          <a:ea typeface="游ゴシック" panose="020B0400000000000000" pitchFamily="50" charset="-128"/>
                        </a:rPr>
                        <a:t>病理層画像</a:t>
                      </a:r>
                      <a:r>
                        <a:rPr kumimoji="1" lang="en-US" altLang="ja-JP" sz="1100" b="1" dirty="0" smtClean="0">
                          <a:solidFill>
                            <a:schemeClr val="tx2"/>
                          </a:solidFill>
                          <a:latin typeface="游ゴシック" panose="020B0400000000000000" pitchFamily="50" charset="-128"/>
                          <a:ea typeface="游ゴシック" panose="020B0400000000000000" pitchFamily="50" charset="-128"/>
                        </a:rPr>
                        <a:t>)</a:t>
                      </a:r>
                      <a:r>
                        <a:rPr kumimoji="1" lang="ja-JP" altLang="en-US" sz="1100" b="1" dirty="0" smtClean="0">
                          <a:solidFill>
                            <a:schemeClr val="tx2"/>
                          </a:solidFill>
                          <a:latin typeface="游ゴシック" panose="020B0400000000000000" pitchFamily="50" charset="-128"/>
                          <a:ea typeface="游ゴシック" panose="020B0400000000000000" pitchFamily="50" charset="-128"/>
                        </a:rPr>
                        <a:t>の隠れた細胞組織を認識する技術を研究されているらしい、ひょっとして文字と罫線の重なりなどを、鮮やかに分類できたりして？</a:t>
                      </a:r>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1100" dirty="0" smtClean="0">
                          <a:latin typeface="游ゴシック" panose="020B0400000000000000" pitchFamily="50" charset="-128"/>
                          <a:ea typeface="游ゴシック" panose="020B0400000000000000" pitchFamily="50" charset="-128"/>
                        </a:rPr>
                        <a:t>・人工知能で使うほど賢く</a:t>
                      </a:r>
                      <a:endParaRPr kumimoji="1" lang="en-US" altLang="ja-JP" sz="1100" dirty="0" smtClean="0">
                        <a:latin typeface="游ゴシック" panose="020B0400000000000000" pitchFamily="50" charset="-128"/>
                        <a:ea typeface="游ゴシック" panose="020B0400000000000000" pitchFamily="50" charset="-128"/>
                      </a:endParaRPr>
                    </a:p>
                    <a:p>
                      <a:r>
                        <a:rPr kumimoji="1" lang="ja-JP" altLang="en-US" sz="1100" dirty="0" smtClean="0">
                          <a:latin typeface="游ゴシック" panose="020B0400000000000000" pitchFamily="50" charset="-128"/>
                          <a:ea typeface="游ゴシック" panose="020B0400000000000000" pitchFamily="50" charset="-128"/>
                        </a:rPr>
                        <a:t>・スマートに連絡先を交換</a:t>
                      </a:r>
                      <a:endParaRPr kumimoji="1" lang="en-US" altLang="ja-JP" sz="1100" dirty="0" smtClean="0">
                        <a:latin typeface="游ゴシック" panose="020B0400000000000000" pitchFamily="50" charset="-128"/>
                        <a:ea typeface="游ゴシック" panose="020B0400000000000000" pitchFamily="50" charset="-128"/>
                      </a:endParaRPr>
                    </a:p>
                    <a:p>
                      <a:r>
                        <a:rPr kumimoji="1" lang="ja-JP" altLang="en-US" sz="1100" dirty="0" smtClean="0">
                          <a:latin typeface="游ゴシック" panose="020B0400000000000000" pitchFamily="50" charset="-128"/>
                          <a:ea typeface="游ゴシック" panose="020B0400000000000000" pitchFamily="50" charset="-128"/>
                        </a:rPr>
                        <a:t>・プロフィールでもっと伝える</a:t>
                      </a:r>
                      <a:endParaRPr kumimoji="1" lang="en-US" altLang="ja-JP" sz="1100" dirty="0" smtClean="0">
                        <a:latin typeface="游ゴシック" panose="020B0400000000000000" pitchFamily="50" charset="-128"/>
                        <a:ea typeface="游ゴシック" panose="020B0400000000000000" pitchFamily="50" charset="-128"/>
                      </a:endParaRPr>
                    </a:p>
                    <a:p>
                      <a:r>
                        <a:rPr kumimoji="1" lang="ja-JP" altLang="en-US" sz="1100" dirty="0" smtClean="0">
                          <a:latin typeface="游ゴシック" panose="020B0400000000000000" pitchFamily="50" charset="-128"/>
                          <a:ea typeface="游ゴシック" panose="020B0400000000000000" pitchFamily="50" charset="-128"/>
                        </a:rPr>
                        <a:t>・名刺から話題も発見</a:t>
                      </a:r>
                      <a:endParaRPr kumimoji="1" lang="en-US" altLang="ja-JP" sz="1100" dirty="0" smtClean="0">
                        <a:latin typeface="游ゴシック" panose="020B0400000000000000" pitchFamily="50" charset="-128"/>
                        <a:ea typeface="游ゴシック" panose="020B0400000000000000" pitchFamily="50" charset="-128"/>
                      </a:endParaRPr>
                    </a:p>
                    <a:p>
                      <a:r>
                        <a:rPr kumimoji="1" lang="ja-JP" altLang="en-US" sz="1100" b="1" dirty="0" smtClean="0">
                          <a:solidFill>
                            <a:schemeClr val="tx2"/>
                          </a:solidFill>
                          <a:latin typeface="游ゴシック" panose="020B0400000000000000" pitchFamily="50" charset="-128"/>
                          <a:ea typeface="游ゴシック" panose="020B0400000000000000" pitchFamily="50" charset="-128"/>
                        </a:rPr>
                        <a:t>　</a:t>
                      </a:r>
                      <a:endParaRPr kumimoji="1" lang="en-US" altLang="ja-JP" sz="900" b="1" dirty="0" smtClean="0">
                        <a:solidFill>
                          <a:schemeClr val="tx2"/>
                        </a:solidFill>
                        <a:latin typeface="游ゴシック" panose="020B0400000000000000" pitchFamily="50" charset="-128"/>
                        <a:ea typeface="游ゴシック" panose="020B0400000000000000" pitchFamily="50" charset="-128"/>
                      </a:endParaRPr>
                    </a:p>
                    <a:p>
                      <a:r>
                        <a:rPr kumimoji="1" lang="en-US" altLang="ja-JP" sz="900" b="1" dirty="0" smtClean="0">
                          <a:solidFill>
                            <a:schemeClr val="tx2"/>
                          </a:solidFill>
                          <a:latin typeface="游ゴシック" panose="020B0400000000000000" pitchFamily="50" charset="-128"/>
                          <a:ea typeface="游ゴシック" panose="020B0400000000000000" pitchFamily="50" charset="-128"/>
                        </a:rPr>
                        <a:t>※</a:t>
                      </a:r>
                      <a:r>
                        <a:rPr kumimoji="1" lang="ja-JP" altLang="en-US" sz="900" b="1" dirty="0" smtClean="0">
                          <a:solidFill>
                            <a:schemeClr val="tx2"/>
                          </a:solidFill>
                          <a:latin typeface="游ゴシック" panose="020B0400000000000000" pitchFamily="50" charset="-128"/>
                          <a:ea typeface="游ゴシック" panose="020B0400000000000000" pitchFamily="50" charset="-128"/>
                        </a:rPr>
                        <a:t>物理</a:t>
                      </a:r>
                      <a:r>
                        <a:rPr kumimoji="1" lang="en-US" altLang="ja-JP" sz="900" b="1" dirty="0" smtClean="0">
                          <a:solidFill>
                            <a:schemeClr val="tx2"/>
                          </a:solidFill>
                          <a:latin typeface="游ゴシック" panose="020B0400000000000000" pitchFamily="50" charset="-128"/>
                          <a:ea typeface="游ゴシック" panose="020B0400000000000000" pitchFamily="50" charset="-128"/>
                        </a:rPr>
                        <a:t>(</a:t>
                      </a:r>
                      <a:r>
                        <a:rPr kumimoji="1" lang="ja-JP" altLang="en-US" sz="900" b="1" dirty="0" smtClean="0">
                          <a:solidFill>
                            <a:schemeClr val="tx2"/>
                          </a:solidFill>
                          <a:latin typeface="游ゴシック" panose="020B0400000000000000" pitchFamily="50" charset="-128"/>
                          <a:ea typeface="游ゴシック" panose="020B0400000000000000" pitchFamily="50" charset="-128"/>
                        </a:rPr>
                        <a:t>学</a:t>
                      </a:r>
                      <a:r>
                        <a:rPr kumimoji="1" lang="en-US" altLang="ja-JP" sz="900" b="1" dirty="0" smtClean="0">
                          <a:solidFill>
                            <a:schemeClr val="tx2"/>
                          </a:solidFill>
                          <a:latin typeface="游ゴシック" panose="020B0400000000000000" pitchFamily="50" charset="-128"/>
                          <a:ea typeface="游ゴシック" panose="020B0400000000000000" pitchFamily="50" charset="-128"/>
                        </a:rPr>
                        <a:t>)</a:t>
                      </a:r>
                      <a:r>
                        <a:rPr kumimoji="1" lang="ja-JP" altLang="en-US" sz="900" b="1" dirty="0" smtClean="0">
                          <a:solidFill>
                            <a:schemeClr val="tx2"/>
                          </a:solidFill>
                          <a:latin typeface="游ゴシック" panose="020B0400000000000000" pitchFamily="50" charset="-128"/>
                          <a:ea typeface="游ゴシック" panose="020B0400000000000000" pitchFamily="50" charset="-128"/>
                        </a:rPr>
                        <a:t>オリンピックの優勝者が作っているらしい。</a:t>
                      </a:r>
                      <a:endParaRPr kumimoji="1" lang="en-US" altLang="ja-JP" sz="900" b="1" dirty="0" smtClean="0">
                        <a:solidFill>
                          <a:schemeClr val="tx2"/>
                        </a:solidFill>
                        <a:latin typeface="游ゴシック" panose="020B0400000000000000" pitchFamily="50" charset="-128"/>
                        <a:ea typeface="游ゴシック" panose="020B0400000000000000" pitchFamily="50" charset="-128"/>
                      </a:endParaRPr>
                    </a:p>
                    <a:p>
                      <a:r>
                        <a:rPr kumimoji="1" lang="ja-JP" altLang="en-US" sz="900" b="1" dirty="0" smtClean="0">
                          <a:solidFill>
                            <a:schemeClr val="tx2"/>
                          </a:solidFill>
                          <a:latin typeface="游ゴシック" panose="020B0400000000000000" pitchFamily="50" charset="-128"/>
                          <a:ea typeface="游ゴシック" panose="020B0400000000000000" pitchFamily="50" charset="-128"/>
                        </a:rPr>
                        <a:t>また、研究開発チームリーダの相川氏の前職は</a:t>
                      </a:r>
                      <a:r>
                        <a:rPr kumimoji="1" lang="en-US" altLang="ja-JP" sz="900" b="1" dirty="0" smtClean="0">
                          <a:solidFill>
                            <a:schemeClr val="tx2"/>
                          </a:solidFill>
                          <a:latin typeface="游ゴシック" panose="020B0400000000000000" pitchFamily="50" charset="-128"/>
                          <a:ea typeface="游ゴシック" panose="020B0400000000000000" pitchFamily="50" charset="-128"/>
                        </a:rPr>
                        <a:t>Google(Alphabet,</a:t>
                      </a:r>
                      <a:r>
                        <a:rPr kumimoji="1" lang="en-US" altLang="ja-JP" sz="900" b="1" baseline="0" dirty="0" smtClean="0">
                          <a:solidFill>
                            <a:schemeClr val="tx2"/>
                          </a:solidFill>
                          <a:latin typeface="游ゴシック" panose="020B0400000000000000" pitchFamily="50" charset="-128"/>
                          <a:ea typeface="游ゴシック" panose="020B0400000000000000" pitchFamily="50" charset="-128"/>
                        </a:rPr>
                        <a:t> Inc.)</a:t>
                      </a:r>
                      <a:r>
                        <a:rPr kumimoji="1" lang="ja-JP" altLang="en-US" sz="900" b="1" baseline="0" dirty="0" smtClean="0">
                          <a:solidFill>
                            <a:schemeClr val="tx2"/>
                          </a:solidFill>
                          <a:latin typeface="游ゴシック" panose="020B0400000000000000" pitchFamily="50" charset="-128"/>
                          <a:ea typeface="游ゴシック" panose="020B0400000000000000" pitchFamily="50" charset="-128"/>
                        </a:rPr>
                        <a:t>であり、若くて優秀なエンジニアである。</a:t>
                      </a:r>
                      <a:endParaRPr kumimoji="1" lang="ja-JP" altLang="en-US" sz="900" b="1" dirty="0" smtClean="0">
                        <a:solidFill>
                          <a:schemeClr val="tx2"/>
                        </a:solidFill>
                        <a:latin typeface="游ゴシック" panose="020B0400000000000000" pitchFamily="50" charset="-128"/>
                        <a:ea typeface="游ゴシック" panose="020B0400000000000000" pitchFamily="50" charset="-128"/>
                      </a:endParaRPr>
                    </a:p>
                    <a:p>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indent="0">
                        <a:buFontTx/>
                        <a:buNone/>
                      </a:pPr>
                      <a:r>
                        <a:rPr kumimoji="1" lang="en-US" altLang="ja-JP" sz="1100" baseline="0" dirty="0" smtClean="0">
                          <a:latin typeface="游ゴシック" panose="020B0400000000000000" pitchFamily="50" charset="-128"/>
                          <a:ea typeface="游ゴシック" panose="020B0400000000000000" pitchFamily="50" charset="-128"/>
                        </a:rPr>
                        <a:t>Deep</a:t>
                      </a:r>
                      <a:r>
                        <a:rPr kumimoji="1" lang="ja-JP" altLang="en-US" sz="1100" baseline="0" dirty="0" smtClean="0">
                          <a:latin typeface="游ゴシック" panose="020B0400000000000000" pitchFamily="50" charset="-128"/>
                          <a:ea typeface="游ゴシック" panose="020B0400000000000000" pitchFamily="50" charset="-128"/>
                        </a:rPr>
                        <a:t> </a:t>
                      </a:r>
                      <a:r>
                        <a:rPr kumimoji="1" lang="en-US" altLang="ja-JP" sz="1100" baseline="0" dirty="0" smtClean="0">
                          <a:latin typeface="游ゴシック" panose="020B0400000000000000" pitchFamily="50" charset="-128"/>
                          <a:ea typeface="游ゴシック" panose="020B0400000000000000" pitchFamily="50" charset="-128"/>
                        </a:rPr>
                        <a:t>Learning,</a:t>
                      </a:r>
                      <a:r>
                        <a:rPr kumimoji="1" lang="ja-JP" altLang="en-US" sz="1100" baseline="0" dirty="0" smtClean="0">
                          <a:latin typeface="游ゴシック" panose="020B0400000000000000" pitchFamily="50" charset="-128"/>
                          <a:ea typeface="游ゴシック" panose="020B0400000000000000" pitchFamily="50" charset="-128"/>
                        </a:rPr>
                        <a:t>機械学習技術を活かし、様々な業界へサービスプロダクトを提供することを目的としている。</a:t>
                      </a:r>
                      <a:r>
                        <a:rPr kumimoji="1" lang="en-US" altLang="ja-JP" sz="1100" baseline="0" dirty="0" smtClean="0">
                          <a:latin typeface="游ゴシック" panose="020B0400000000000000" pitchFamily="50" charset="-128"/>
                          <a:ea typeface="游ゴシック" panose="020B0400000000000000" pitchFamily="50" charset="-128"/>
                        </a:rPr>
                        <a:t>AI</a:t>
                      </a:r>
                      <a:r>
                        <a:rPr kumimoji="1" lang="ja-JP" altLang="en-US" sz="1100" baseline="0" dirty="0" smtClean="0">
                          <a:latin typeface="游ゴシック" panose="020B0400000000000000" pitchFamily="50" charset="-128"/>
                          <a:ea typeface="游ゴシック" panose="020B0400000000000000" pitchFamily="50" charset="-128"/>
                        </a:rPr>
                        <a:t>技術開発だけではなく、新規事業開発やイノベーション推進に特化したプロジェクトマネージメント・ノウハウを提供し、パートナー企業のイノベーション推進加速を支援したいとのこと。</a:t>
                      </a:r>
                      <a:endParaRPr kumimoji="1" lang="en-US" altLang="ja-JP" sz="1100" baseline="0" dirty="0" smtClean="0">
                        <a:latin typeface="游ゴシック" panose="020B0400000000000000" pitchFamily="50" charset="-128"/>
                        <a:ea typeface="游ゴシック" panose="020B0400000000000000" pitchFamily="50" charset="-128"/>
                      </a:endParaRPr>
                    </a:p>
                    <a:p>
                      <a:pPr marL="0" indent="0">
                        <a:buFontTx/>
                        <a:buNone/>
                      </a:pPr>
                      <a:r>
                        <a:rPr kumimoji="1" lang="ja-JP" altLang="en-US" sz="1100" baseline="0" dirty="0" smtClean="0">
                          <a:latin typeface="游ゴシック" panose="020B0400000000000000" pitchFamily="50" charset="-128"/>
                          <a:ea typeface="游ゴシック" panose="020B0400000000000000" pitchFamily="50" charset="-128"/>
                        </a:rPr>
                        <a:t>社員数</a:t>
                      </a:r>
                      <a:r>
                        <a:rPr kumimoji="1" lang="en-US" altLang="ja-JP" sz="1100" baseline="0" dirty="0" smtClean="0">
                          <a:latin typeface="游ゴシック" panose="020B0400000000000000" pitchFamily="50" charset="-128"/>
                          <a:ea typeface="游ゴシック" panose="020B0400000000000000" pitchFamily="50" charset="-128"/>
                        </a:rPr>
                        <a:t>15</a:t>
                      </a:r>
                      <a:r>
                        <a:rPr kumimoji="1" lang="ja-JP" altLang="en-US" sz="1100" baseline="0" dirty="0" smtClean="0">
                          <a:latin typeface="游ゴシック" panose="020B0400000000000000" pitchFamily="50" charset="-128"/>
                          <a:ea typeface="游ゴシック" panose="020B0400000000000000" pitchFamily="50" charset="-128"/>
                        </a:rPr>
                        <a:t>名</a:t>
                      </a:r>
                      <a:r>
                        <a:rPr kumimoji="1" lang="en-US" altLang="ja-JP" sz="1100" baseline="0" dirty="0" smtClean="0">
                          <a:latin typeface="游ゴシック" panose="020B0400000000000000" pitchFamily="50" charset="-128"/>
                          <a:ea typeface="游ゴシック" panose="020B0400000000000000" pitchFamily="50" charset="-128"/>
                        </a:rPr>
                        <a:t>(</a:t>
                      </a:r>
                      <a:r>
                        <a:rPr kumimoji="1" lang="ja-JP" altLang="en-US" sz="1100" baseline="0" dirty="0" smtClean="0">
                          <a:latin typeface="游ゴシック" panose="020B0400000000000000" pitchFamily="50" charset="-128"/>
                          <a:ea typeface="游ゴシック" panose="020B0400000000000000" pitchFamily="50" charset="-128"/>
                        </a:rPr>
                        <a:t>日本人は北村氏</a:t>
                      </a:r>
                      <a:r>
                        <a:rPr kumimoji="1" lang="en-US" altLang="ja-JP" sz="1100" baseline="0" dirty="0" smtClean="0">
                          <a:latin typeface="游ゴシック" panose="020B0400000000000000" pitchFamily="50" charset="-128"/>
                          <a:ea typeface="游ゴシック" panose="020B0400000000000000" pitchFamily="50" charset="-128"/>
                        </a:rPr>
                        <a:t>(CEO)</a:t>
                      </a:r>
                      <a:r>
                        <a:rPr kumimoji="1" lang="ja-JP" altLang="en-US" sz="1100" baseline="0" dirty="0" smtClean="0">
                          <a:latin typeface="游ゴシック" panose="020B0400000000000000" pitchFamily="50" charset="-128"/>
                          <a:ea typeface="游ゴシック" panose="020B0400000000000000" pitchFamily="50" charset="-128"/>
                        </a:rPr>
                        <a:t>を含めて</a:t>
                      </a:r>
                      <a:r>
                        <a:rPr kumimoji="1" lang="en-US" altLang="ja-JP" sz="1100" baseline="0" dirty="0" smtClean="0">
                          <a:latin typeface="游ゴシック" panose="020B0400000000000000" pitchFamily="50" charset="-128"/>
                          <a:ea typeface="游ゴシック" panose="020B0400000000000000" pitchFamily="50" charset="-128"/>
                        </a:rPr>
                        <a:t>2</a:t>
                      </a:r>
                      <a:r>
                        <a:rPr kumimoji="1" lang="ja-JP" altLang="en-US" sz="1100" baseline="0" dirty="0" smtClean="0">
                          <a:latin typeface="游ゴシック" panose="020B0400000000000000" pitchFamily="50" charset="-128"/>
                          <a:ea typeface="游ゴシック" panose="020B0400000000000000" pitchFamily="50" charset="-128"/>
                        </a:rPr>
                        <a:t>名、他</a:t>
                      </a:r>
                      <a:r>
                        <a:rPr kumimoji="1" lang="en-US" altLang="ja-JP" sz="1100" baseline="0" dirty="0" smtClean="0">
                          <a:latin typeface="游ゴシック" panose="020B0400000000000000" pitchFamily="50" charset="-128"/>
                          <a:ea typeface="游ゴシック" panose="020B0400000000000000" pitchFamily="50" charset="-128"/>
                        </a:rPr>
                        <a:t>13</a:t>
                      </a:r>
                      <a:r>
                        <a:rPr kumimoji="1" lang="ja-JP" altLang="en-US" sz="1100" baseline="0" dirty="0" smtClean="0">
                          <a:latin typeface="游ゴシック" panose="020B0400000000000000" pitchFamily="50" charset="-128"/>
                          <a:ea typeface="游ゴシック" panose="020B0400000000000000" pitchFamily="50" charset="-128"/>
                        </a:rPr>
                        <a:t>名は多国籍</a:t>
                      </a:r>
                      <a:r>
                        <a:rPr kumimoji="1" lang="en-US" altLang="ja-JP" sz="1100" baseline="0" dirty="0" smtClean="0">
                          <a:latin typeface="游ゴシック" panose="020B0400000000000000" pitchFamily="50" charset="-128"/>
                          <a:ea typeface="游ゴシック" panose="020B0400000000000000" pitchFamily="50" charset="-128"/>
                        </a:rPr>
                        <a:t>)</a:t>
                      </a:r>
                    </a:p>
                    <a:p>
                      <a:pPr marL="0" indent="0">
                        <a:buFontTx/>
                        <a:buNone/>
                      </a:pPr>
                      <a:r>
                        <a:rPr kumimoji="1" lang="ja-JP" altLang="en-US" sz="1100" baseline="0" dirty="0" smtClean="0">
                          <a:latin typeface="游ゴシック" panose="020B0400000000000000" pitchFamily="50" charset="-128"/>
                          <a:ea typeface="游ゴシック" panose="020B0400000000000000" pitchFamily="50" charset="-128"/>
                        </a:rPr>
                        <a:t>北村氏自身が、高校生から海外に移住</a:t>
                      </a:r>
                      <a:r>
                        <a:rPr kumimoji="1" lang="en-US" altLang="ja-JP" sz="1100" baseline="0" dirty="0" smtClean="0">
                          <a:latin typeface="游ゴシック" panose="020B0400000000000000" pitchFamily="50" charset="-128"/>
                          <a:ea typeface="游ゴシック" panose="020B0400000000000000" pitchFamily="50" charset="-128"/>
                        </a:rPr>
                        <a:t>(</a:t>
                      </a:r>
                      <a:r>
                        <a:rPr kumimoji="1" lang="ja-JP" altLang="en-US" sz="1100" baseline="0" dirty="0" smtClean="0">
                          <a:latin typeface="游ゴシック" panose="020B0400000000000000" pitchFamily="50" charset="-128"/>
                          <a:ea typeface="游ゴシック" panose="020B0400000000000000" pitchFamily="50" charset="-128"/>
                        </a:rPr>
                        <a:t>カナダ</a:t>
                      </a:r>
                      <a:r>
                        <a:rPr kumimoji="1" lang="en-US" altLang="ja-JP" sz="1100" baseline="0" dirty="0" smtClean="0">
                          <a:latin typeface="游ゴシック" panose="020B0400000000000000" pitchFamily="50" charset="-128"/>
                          <a:ea typeface="游ゴシック" panose="020B0400000000000000" pitchFamily="50" charset="-128"/>
                        </a:rPr>
                        <a:t>)</a:t>
                      </a:r>
                      <a:r>
                        <a:rPr kumimoji="1" lang="ja-JP" altLang="en-US" sz="1100" baseline="0" dirty="0" smtClean="0">
                          <a:latin typeface="游ゴシック" panose="020B0400000000000000" pitchFamily="50" charset="-128"/>
                          <a:ea typeface="游ゴシック" panose="020B0400000000000000" pitchFamily="50" charset="-128"/>
                        </a:rPr>
                        <a:t>し、海外の大学修業時代に起業している。</a:t>
                      </a:r>
                      <a:endParaRPr kumimoji="1" lang="en-US" altLang="ja-JP" sz="1100" baseline="0" dirty="0" smtClean="0">
                        <a:latin typeface="游ゴシック" panose="020B0400000000000000" pitchFamily="50" charset="-128"/>
                        <a:ea typeface="游ゴシック" panose="020B0400000000000000" pitchFamily="50" charset="-128"/>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934733821"/>
                  </a:ext>
                </a:extLst>
              </a:tr>
              <a:tr h="72088">
                <a:tc gridSpan="5">
                  <a:txBody>
                    <a:bodyPr/>
                    <a:lstStyle/>
                    <a:p>
                      <a:pPr algn="ctr"/>
                      <a:endParaRPr lang="ja-JP" altLang="en-US" sz="200" dirty="0"/>
                    </a:p>
                  </a:txBody>
                  <a:tcPr marL="8627" marR="8627" marT="86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11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pPr marL="0" indent="0">
                        <a:buFontTx/>
                        <a:buNone/>
                      </a:pPr>
                      <a:endParaRPr lang="ja-JP" altLang="en-US" sz="1100" dirty="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7305364"/>
                  </a:ext>
                </a:extLst>
              </a:tr>
              <a:tr h="684084">
                <a:tc>
                  <a:txBody>
                    <a:bodyPr/>
                    <a:lstStyle/>
                    <a:p>
                      <a:pPr algn="ctr"/>
                      <a:endParaRPr lang="ja-JP" altLang="en-US" sz="1100" dirty="0"/>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ja-JP" altLang="en-US" sz="1100" b="1" dirty="0" smtClean="0">
                          <a:effectLst>
                            <a:outerShdw blurRad="38100" dist="38100" dir="2700000" algn="tl">
                              <a:srgbClr val="000000">
                                <a:alpha val="43137"/>
                              </a:srgbClr>
                            </a:outerShdw>
                          </a:effectLst>
                        </a:rPr>
                        <a:t>定性評価</a:t>
                      </a:r>
                      <a:endParaRPr lang="en-US" altLang="ja-JP" sz="1100" b="1" dirty="0" smtClean="0">
                        <a:effectLst>
                          <a:outerShdw blurRad="38100" dist="38100" dir="2700000" algn="tl">
                            <a:srgbClr val="000000">
                              <a:alpha val="43137"/>
                            </a:srgbClr>
                          </a:outerShdw>
                        </a:effectLst>
                      </a:endParaRPr>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100" b="1" dirty="0" smtClean="0">
                          <a:solidFill>
                            <a:schemeClr val="tx2"/>
                          </a:solidFill>
                        </a:rPr>
                        <a:t>技術力が非常に高いが、今回はリソース不足により、辞退されたい意向、強化学習による画像推定技術を有しておられるだけにとても残念！</a:t>
                      </a:r>
                      <a:endParaRPr lang="ja-JP" altLang="en-US" sz="1100" b="1" dirty="0">
                        <a:solidFill>
                          <a:schemeClr val="tx2"/>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ja-JP" altLang="en-US" sz="1100" b="1" dirty="0" smtClean="0">
                          <a:solidFill>
                            <a:schemeClr val="tx2"/>
                          </a:solidFill>
                        </a:rPr>
                        <a:t>提供されているソフトウェアに、名刺の</a:t>
                      </a:r>
                      <a:r>
                        <a:rPr lang="en-US" altLang="ja-JP" sz="1100" b="1" dirty="0" smtClean="0">
                          <a:solidFill>
                            <a:schemeClr val="tx2"/>
                          </a:solidFill>
                        </a:rPr>
                        <a:t>OCR</a:t>
                      </a:r>
                      <a:r>
                        <a:rPr lang="ja-JP" altLang="en-US" sz="1100" b="1" dirty="0" smtClean="0">
                          <a:solidFill>
                            <a:schemeClr val="tx2"/>
                          </a:solidFill>
                        </a:rPr>
                        <a:t>技術がある。</a:t>
                      </a:r>
                      <a:r>
                        <a:rPr lang="en-US" altLang="ja-JP" sz="1100" b="1" dirty="0" smtClean="0">
                          <a:solidFill>
                            <a:schemeClr val="tx2"/>
                          </a:solidFill>
                        </a:rPr>
                        <a:t>OCR</a:t>
                      </a:r>
                      <a:r>
                        <a:rPr lang="ja-JP" altLang="en-US" sz="1100" b="1" dirty="0" smtClean="0">
                          <a:solidFill>
                            <a:schemeClr val="tx2"/>
                          </a:solidFill>
                        </a:rPr>
                        <a:t>の基本知識を持っておられるので、協業したいが、共同研究開発スタイルを受入れていただけない。</a:t>
                      </a:r>
                      <a:endParaRPr lang="ja-JP" altLang="en-US" sz="1100" b="1" dirty="0">
                        <a:solidFill>
                          <a:schemeClr val="tx2"/>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indent="0">
                        <a:buFontTx/>
                        <a:buNone/>
                      </a:pPr>
                      <a:r>
                        <a:rPr lang="ja-JP" altLang="en-US" sz="1100" b="1" dirty="0" smtClean="0">
                          <a:solidFill>
                            <a:schemeClr val="tx2"/>
                          </a:solidFill>
                        </a:rPr>
                        <a:t>要件（課題）に対する理解力が高い、若い会社ではあるが、技術力が高く、共同研究開発を提案されてきたのはここだけ。協業（共同研究開発）してみたい企業である。</a:t>
                      </a:r>
                      <a:endParaRPr lang="ja-JP" altLang="en-US" sz="1100" b="1" dirty="0">
                        <a:solidFill>
                          <a:schemeClr val="tx2"/>
                        </a:solidFill>
                      </a:endParaRPr>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64549980"/>
                  </a:ext>
                </a:extLst>
              </a:tr>
            </a:tbl>
          </a:graphicData>
        </a:graphic>
      </p:graphicFrame>
    </p:spTree>
    <p:extLst>
      <p:ext uri="{BB962C8B-B14F-4D97-AF65-F5344CB8AC3E}">
        <p14:creationId xmlns:p14="http://schemas.microsoft.com/office/powerpoint/2010/main" val="2971081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テキスト ボックス 2"/>
          <p:cNvSpPr txBox="1">
            <a:spLocks noChangeArrowheads="1"/>
          </p:cNvSpPr>
          <p:nvPr/>
        </p:nvSpPr>
        <p:spPr bwMode="auto">
          <a:xfrm>
            <a:off x="401638" y="169863"/>
            <a:ext cx="89723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800" b="1" dirty="0" smtClean="0">
                <a:effectLst>
                  <a:outerShdw blurRad="38100" dist="38100" dir="2700000" algn="tl">
                    <a:srgbClr val="000000">
                      <a:alpha val="43137"/>
                    </a:srgbClr>
                  </a:outerShdw>
                </a:effectLst>
              </a:rPr>
              <a:t>AI-OCR</a:t>
            </a:r>
            <a:r>
              <a:rPr lang="ja-JP" altLang="en-US" sz="2800" b="1" dirty="0" smtClean="0">
                <a:effectLst>
                  <a:outerShdw blurRad="38100" dist="38100" dir="2700000" algn="tl">
                    <a:srgbClr val="000000">
                      <a:alpha val="43137"/>
                    </a:srgbClr>
                  </a:outerShdw>
                </a:effectLst>
              </a:rPr>
              <a:t> 共同研究開発における提案内容比較＆総合評価</a:t>
            </a:r>
            <a:endParaRPr lang="ja-JP" altLang="en-US" sz="2800" b="1" dirty="0">
              <a:effectLst>
                <a:outerShdw blurRad="38100" dist="38100" dir="2700000" algn="tl">
                  <a:srgbClr val="000000">
                    <a:alpha val="43137"/>
                  </a:srgbClr>
                </a:outerShdw>
              </a:effectLst>
            </a:endParaRPr>
          </a:p>
        </p:txBody>
      </p:sp>
      <p:graphicFrame>
        <p:nvGraphicFramePr>
          <p:cNvPr id="3" name="表 2"/>
          <p:cNvGraphicFramePr>
            <a:graphicFrameLocks noGrp="1"/>
          </p:cNvGraphicFramePr>
          <p:nvPr>
            <p:extLst>
              <p:ext uri="{D42A27DB-BD31-4B8C-83A1-F6EECF244321}">
                <p14:modId xmlns:p14="http://schemas.microsoft.com/office/powerpoint/2010/main" val="1660833162"/>
              </p:ext>
            </p:extLst>
          </p:nvPr>
        </p:nvGraphicFramePr>
        <p:xfrm>
          <a:off x="217486" y="812368"/>
          <a:ext cx="9163584" cy="5355330"/>
        </p:xfrm>
        <a:graphic>
          <a:graphicData uri="http://schemas.openxmlformats.org/drawingml/2006/table">
            <a:tbl>
              <a:tblPr firstRow="1" bandRow="1">
                <a:tableStyleId>{5940675A-B579-460E-94D1-54222C63F5DA}</a:tableStyleId>
              </a:tblPr>
              <a:tblGrid>
                <a:gridCol w="299252">
                  <a:extLst>
                    <a:ext uri="{9D8B030D-6E8A-4147-A177-3AD203B41FA5}">
                      <a16:colId xmlns:a16="http://schemas.microsoft.com/office/drawing/2014/main" val="533574861"/>
                    </a:ext>
                  </a:extLst>
                </a:gridCol>
                <a:gridCol w="1472991">
                  <a:extLst>
                    <a:ext uri="{9D8B030D-6E8A-4147-A177-3AD203B41FA5}">
                      <a16:colId xmlns:a16="http://schemas.microsoft.com/office/drawing/2014/main" val="20000"/>
                    </a:ext>
                  </a:extLst>
                </a:gridCol>
                <a:gridCol w="2438095">
                  <a:extLst>
                    <a:ext uri="{9D8B030D-6E8A-4147-A177-3AD203B41FA5}">
                      <a16:colId xmlns:a16="http://schemas.microsoft.com/office/drawing/2014/main" val="20002"/>
                    </a:ext>
                  </a:extLst>
                </a:gridCol>
                <a:gridCol w="1790363">
                  <a:extLst>
                    <a:ext uri="{9D8B030D-6E8A-4147-A177-3AD203B41FA5}">
                      <a16:colId xmlns:a16="http://schemas.microsoft.com/office/drawing/2014/main" val="3869509530"/>
                    </a:ext>
                  </a:extLst>
                </a:gridCol>
                <a:gridCol w="1319742">
                  <a:extLst>
                    <a:ext uri="{9D8B030D-6E8A-4147-A177-3AD203B41FA5}">
                      <a16:colId xmlns:a16="http://schemas.microsoft.com/office/drawing/2014/main" val="2924272254"/>
                    </a:ext>
                  </a:extLst>
                </a:gridCol>
                <a:gridCol w="861223">
                  <a:extLst>
                    <a:ext uri="{9D8B030D-6E8A-4147-A177-3AD203B41FA5}">
                      <a16:colId xmlns:a16="http://schemas.microsoft.com/office/drawing/2014/main" val="20003"/>
                    </a:ext>
                  </a:extLst>
                </a:gridCol>
                <a:gridCol w="981918">
                  <a:extLst>
                    <a:ext uri="{9D8B030D-6E8A-4147-A177-3AD203B41FA5}">
                      <a16:colId xmlns:a16="http://schemas.microsoft.com/office/drawing/2014/main" val="2521641600"/>
                    </a:ext>
                  </a:extLst>
                </a:gridCol>
              </a:tblGrid>
              <a:tr h="283665">
                <a:tc rowSpan="2">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a:t>
                      </a:r>
                      <a:endParaRPr lang="ja-JP" altLang="en-US" sz="11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rowSpan="2">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社　名 </a:t>
                      </a:r>
                      <a:endPar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endParaRPr>
                    </a:p>
                    <a:p>
                      <a:pPr algn="ctr" rtl="0" fontAlgn="ctr"/>
                      <a:r>
                        <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rPr>
                        <a:t>(HP link)</a:t>
                      </a:r>
                      <a:endParaRPr lang="ja-JP" altLang="en-US" sz="1100" b="1" i="0" u="none" strike="noStrike" dirty="0">
                        <a:solidFill>
                          <a:schemeClr val="bg1"/>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rowSpan="2">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課題への対応方法</a:t>
                      </a:r>
                      <a:endParaRPr lang="en-US" sz="1100" b="1" i="0" u="none" strike="noStrike" dirty="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rowSpan="2">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評価要因</a:t>
                      </a:r>
                      <a:endPar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endParaRPr>
                    </a:p>
                    <a:p>
                      <a:pPr algn="ctr" rtl="0" fontAlgn="ctr"/>
                      <a:r>
                        <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rPr>
                        <a:t>(</a:t>
                      </a: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定量評価：</a:t>
                      </a:r>
                      <a:r>
                        <a:rPr lang="en-US" altLang="ja-JP" sz="1100" b="1" i="0" u="none" strike="noStrike" dirty="0" smtClean="0">
                          <a:solidFill>
                            <a:srgbClr val="FF0000"/>
                          </a:solidFill>
                          <a:effectLst/>
                          <a:latin typeface="メイリオ" panose="020B0604030504040204" pitchFamily="50" charset="-128"/>
                          <a:ea typeface="メイリオ" panose="020B0604030504040204" pitchFamily="50" charset="-128"/>
                        </a:rPr>
                        <a:t>-2.5</a:t>
                      </a:r>
                      <a:r>
                        <a:rPr lang="en-US" altLang="ja-JP" sz="1100" b="1" i="0" u="none" strike="noStrike" baseline="0" dirty="0" smtClean="0">
                          <a:solidFill>
                            <a:schemeClr val="bg1"/>
                          </a:solidFill>
                          <a:effectLst/>
                          <a:latin typeface="メイリオ" panose="020B0604030504040204" pitchFamily="50" charset="-128"/>
                          <a:ea typeface="メイリオ" panose="020B0604030504040204" pitchFamily="50" charset="-128"/>
                        </a:rPr>
                        <a:t> </a:t>
                      </a:r>
                      <a:r>
                        <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rPr>
                        <a:t>- 5.0)</a:t>
                      </a: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rowSpan="2">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評価要因</a:t>
                      </a:r>
                      <a:endPar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endParaRPr>
                    </a:p>
                    <a:p>
                      <a:pPr algn="ctr" rtl="0" fontAlgn="ctr"/>
                      <a:r>
                        <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rPr>
                        <a:t>(</a:t>
                      </a: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定性評価</a:t>
                      </a:r>
                      <a:r>
                        <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rPr>
                        <a:t>)</a:t>
                      </a: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gridSpan="2">
                  <a:txBody>
                    <a:bodyPr/>
                    <a:lstStyle/>
                    <a:p>
                      <a:pPr algn="ctr" rtl="0" fontAlgn="ct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ご提案内容</a:t>
                      </a:r>
                      <a:endPar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a:p>
                  </a:txBody>
                  <a:tcPr/>
                </a:tc>
                <a:extLst>
                  <a:ext uri="{0D108BD9-81ED-4DB2-BD59-A6C34878D82A}">
                    <a16:rowId xmlns:a16="http://schemas.microsoft.com/office/drawing/2014/main" val="10000"/>
                  </a:ext>
                </a:extLst>
              </a:tr>
              <a:tr h="283665">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endParaRPr lang="en-US" altLang="ja-JP" sz="12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vMerge="1">
                  <a:txBody>
                    <a:bodyPr/>
                    <a:lstStyle/>
                    <a:p>
                      <a:endParaRPr kumimoji="1" lang="ja-JP" altLang="en-US"/>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工数</a:t>
                      </a:r>
                      <a:r>
                        <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rPr>
                        <a:t>(</a:t>
                      </a: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人月</a:t>
                      </a:r>
                      <a:r>
                        <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rPr>
                        <a:t>)</a:t>
                      </a: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　</a:t>
                      </a:r>
                      <a:endPar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ja-JP" altLang="en-US" sz="1100" b="1" i="0" u="none" strike="noStrike" dirty="0" smtClean="0">
                          <a:solidFill>
                            <a:schemeClr val="bg1"/>
                          </a:solidFill>
                          <a:effectLst/>
                          <a:latin typeface="メイリオ" panose="020B0604030504040204" pitchFamily="50" charset="-128"/>
                          <a:ea typeface="メイリオ" panose="020B0604030504040204" pitchFamily="50" charset="-128"/>
                        </a:rPr>
                        <a:t>提供価格</a:t>
                      </a:r>
                      <a:endParaRPr lang="en-US" altLang="ja-JP" sz="1100" b="1" i="0" u="none" strike="noStrike" dirty="0" smtClean="0">
                        <a:solidFill>
                          <a:schemeClr val="bg1"/>
                        </a:solidFill>
                        <a:effectLst/>
                        <a:latin typeface="メイリオ" panose="020B0604030504040204" pitchFamily="50" charset="-128"/>
                        <a:ea typeface="メイリオ" panose="020B0604030504040204" pitchFamily="50" charset="-128"/>
                      </a:endParaRPr>
                    </a:p>
                  </a:txBody>
                  <a:tcPr marL="36007" marR="36007" marT="0" marB="0"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3814132967"/>
                  </a:ext>
                </a:extLst>
              </a:tr>
              <a:tr h="1008000">
                <a:tc>
                  <a:txBody>
                    <a:bodyPr/>
                    <a:lstStyle/>
                    <a:p>
                      <a:pPr algn="ctr" rtl="0" fontAlgn="ctr"/>
                      <a:r>
                        <a:rPr lang="en-US" altLang="ja-JP" sz="1100" b="0" i="0" u="none" strike="noStrike" dirty="0" smtClean="0">
                          <a:solidFill>
                            <a:srgbClr val="000000"/>
                          </a:solidFill>
                          <a:effectLst/>
                          <a:latin typeface="メイリオ" panose="020B0604030504040204" pitchFamily="50" charset="-128"/>
                          <a:ea typeface="メイリオ" panose="020B0604030504040204" pitchFamily="50" charset="-128"/>
                        </a:rPr>
                        <a:t>1</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altLang="ja-JP" sz="1100" b="0" i="0" u="none" strike="noStrike" dirty="0" smtClean="0">
                          <a:solidFill>
                            <a:srgbClr val="000000"/>
                          </a:solidFill>
                          <a:effectLst/>
                          <a:latin typeface="メイリオ" panose="020B0604030504040204" pitchFamily="50" charset="-128"/>
                          <a:ea typeface="メイリオ" panose="020B0604030504040204" pitchFamily="50" charset="-128"/>
                          <a:hlinkClick r:id="rId3"/>
                        </a:rPr>
                        <a:t>e</a:t>
                      </a:r>
                      <a:r>
                        <a:rPr lang="ja-JP" altLang="en-US" sz="1100" b="0" i="0" u="none" strike="noStrike" dirty="0" smtClean="0">
                          <a:solidFill>
                            <a:srgbClr val="000000"/>
                          </a:solidFill>
                          <a:effectLst/>
                          <a:latin typeface="メイリオ" panose="020B0604030504040204" pitchFamily="50" charset="-128"/>
                          <a:ea typeface="メイリオ" panose="020B0604030504040204" pitchFamily="50" charset="-128"/>
                          <a:hlinkClick r:id="rId3"/>
                        </a:rPr>
                        <a:t>ｴﾃﾞｭｹｰｼｮﾝ総合研究所</a:t>
                      </a:r>
                      <a:endParaRPr lang="ja-JP" altLang="en-US" sz="11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8627" marR="8627" marT="86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ja-JP" altLang="en-US" sz="1100" dirty="0" smtClean="0"/>
                        <a:t>罫線検出（帳票レイアウト解析）を</a:t>
                      </a:r>
                      <a:r>
                        <a:rPr lang="en-US" altLang="ja-JP" sz="1100" dirty="0" err="1" smtClean="0"/>
                        <a:t>OpenCV</a:t>
                      </a:r>
                      <a:r>
                        <a:rPr lang="ja-JP" altLang="en-US" sz="1100" dirty="0" smtClean="0"/>
                        <a:t>による推測描画で行う。</a:t>
                      </a:r>
                      <a:endParaRPr lang="en-US" altLang="ja-JP" sz="11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800" b="1" i="1" dirty="0" smtClean="0"/>
                        <a:t>60.0</a:t>
                      </a:r>
                      <a:endParaRPr kumimoji="1" lang="ja-JP" altLang="en-US" sz="1800" b="1" i="1"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ja-JP" sz="1100" dirty="0" smtClean="0"/>
                        <a:t>2.0</a:t>
                      </a:r>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ja-JP" sz="1100" dirty="0" smtClean="0"/>
                        <a:t>3,456,000</a:t>
                      </a:r>
                      <a:r>
                        <a:rPr lang="ja-JP" altLang="en-US" sz="1100" dirty="0" smtClean="0"/>
                        <a:t>円</a:t>
                      </a:r>
                      <a:endParaRPr lang="en-US" altLang="ja-JP" sz="1100" dirty="0" smtClean="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115707706"/>
                  </a:ext>
                </a:extLst>
              </a:tr>
              <a:tr h="2016000">
                <a:tc>
                  <a:txBody>
                    <a:bodyPr/>
                    <a:lstStyle/>
                    <a:p>
                      <a:pPr algn="ctr" rtl="0" fontAlgn="ctr"/>
                      <a:r>
                        <a:rPr lang="en-US" altLang="ja-JP" sz="1100" b="0" i="0" u="none" strike="noStrike" dirty="0" smtClean="0">
                          <a:solidFill>
                            <a:srgbClr val="000000"/>
                          </a:solidFill>
                          <a:effectLst/>
                          <a:latin typeface="メイリオ" panose="020B0604030504040204" pitchFamily="50" charset="-128"/>
                          <a:ea typeface="メイリオ" panose="020B0604030504040204" pitchFamily="50" charset="-128"/>
                        </a:rPr>
                        <a:t>2</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altLang="ja-JP" sz="1100" b="0" i="0" u="none" strike="noStrike" dirty="0" err="1" smtClean="0">
                          <a:solidFill>
                            <a:srgbClr val="000000"/>
                          </a:solidFill>
                          <a:effectLst/>
                          <a:latin typeface="メイリオ" panose="020B0604030504040204" pitchFamily="50" charset="-128"/>
                          <a:ea typeface="メイリオ" panose="020B0604030504040204" pitchFamily="50" charset="-128"/>
                          <a:hlinkClick r:id="rId4"/>
                        </a:rPr>
                        <a:t>Wantedly</a:t>
                      </a:r>
                      <a:endParaRPr lang="ja-JP" altLang="en-US" sz="11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100" dirty="0" smtClean="0"/>
                        <a:t>罫線検出</a:t>
                      </a:r>
                      <a:r>
                        <a:rPr lang="en-US" altLang="ja-JP" sz="1100" dirty="0" smtClean="0"/>
                        <a:t>(</a:t>
                      </a:r>
                      <a:r>
                        <a:rPr lang="ja-JP" altLang="en-US" sz="1100" dirty="0" smtClean="0"/>
                        <a:t>帳票レイアウト解析</a:t>
                      </a:r>
                      <a:r>
                        <a:rPr lang="en-US" altLang="ja-JP" sz="1100" dirty="0" smtClean="0"/>
                        <a:t>)</a:t>
                      </a:r>
                      <a:r>
                        <a:rPr lang="ja-JP" altLang="en-US" sz="1100" dirty="0" smtClean="0"/>
                        <a:t>を</a:t>
                      </a:r>
                      <a:r>
                        <a:rPr lang="en-US" altLang="ja-JP" sz="1100" dirty="0" smtClean="0"/>
                        <a:t>DNN</a:t>
                      </a:r>
                      <a:r>
                        <a:rPr lang="ja-JP" altLang="en-US" sz="1100" dirty="0" smtClean="0"/>
                        <a:t>（</a:t>
                      </a:r>
                      <a:r>
                        <a:rPr lang="en-US" altLang="ja-JP" sz="1100" dirty="0" smtClean="0"/>
                        <a:t>CNN</a:t>
                      </a:r>
                      <a:r>
                        <a:rPr lang="ja-JP" altLang="en-US" sz="1100" dirty="0" smtClean="0"/>
                        <a:t>）で行う。</a:t>
                      </a:r>
                      <a:endParaRPr lang="en-US" altLang="ja-JP" sz="11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ja-JP" sz="1800" b="1" i="1" dirty="0" smtClean="0">
                          <a:solidFill>
                            <a:schemeClr val="tx1"/>
                          </a:solidFill>
                        </a:rPr>
                        <a:t>50.0</a:t>
                      </a:r>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ja-JP" altLang="en-US"/>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ja-JP" sz="1100" dirty="0" smtClean="0">
                          <a:solidFill>
                            <a:schemeClr val="tx1"/>
                          </a:solidFill>
                        </a:rPr>
                        <a:t>8.5</a:t>
                      </a:r>
                      <a:endParaRPr lang="ja-JP" altLang="en-US" sz="1100" dirty="0" smtClean="0">
                        <a:solidFill>
                          <a:schemeClr val="tx1"/>
                        </a:solidFill>
                      </a:endParaRPr>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ja-JP" sz="1100" dirty="0" smtClean="0">
                          <a:solidFill>
                            <a:schemeClr val="tx1"/>
                          </a:solidFill>
                        </a:rPr>
                        <a:t>22,500,000</a:t>
                      </a:r>
                      <a:r>
                        <a:rPr lang="ja-JP" altLang="en-US" sz="1100" dirty="0" smtClean="0">
                          <a:solidFill>
                            <a:schemeClr val="tx1"/>
                          </a:solidFill>
                        </a:rPr>
                        <a:t>円</a:t>
                      </a:r>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r h="756000">
                <a:tc rowSpan="2">
                  <a:txBody>
                    <a:bodyPr/>
                    <a:lstStyle/>
                    <a:p>
                      <a:pPr algn="ctr" rtl="0" fontAlgn="ctr"/>
                      <a:r>
                        <a:rPr lang="en-US" altLang="ja-JP" sz="1100" b="0" i="0" u="none" strike="noStrike" dirty="0" smtClean="0">
                          <a:solidFill>
                            <a:srgbClr val="000000"/>
                          </a:solidFill>
                          <a:effectLst/>
                          <a:latin typeface="メイリオ" panose="020B0604030504040204" pitchFamily="50" charset="-128"/>
                          <a:ea typeface="メイリオ" panose="020B0604030504040204" pitchFamily="50" charset="-128"/>
                        </a:rPr>
                        <a:t>3</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2">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altLang="ja-JP" sz="1100" b="0" i="0" u="none" strike="noStrike" dirty="0" err="1" smtClean="0">
                          <a:solidFill>
                            <a:srgbClr val="000000"/>
                          </a:solidFill>
                          <a:effectLst/>
                          <a:latin typeface="メイリオ" panose="020B0604030504040204" pitchFamily="50" charset="-128"/>
                          <a:ea typeface="メイリオ" panose="020B0604030504040204" pitchFamily="50" charset="-128"/>
                          <a:hlinkClick r:id="rId5"/>
                        </a:rPr>
                        <a:t>Incubit</a:t>
                      </a:r>
                      <a:endParaRPr lang="ja-JP" altLang="en-US" sz="11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8627" marR="8627" marT="8629"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1100" dirty="0" smtClean="0"/>
                        <a:t>-</a:t>
                      </a:r>
                      <a:r>
                        <a:rPr lang="ja-JP" altLang="en-US" sz="1100" dirty="0" smtClean="0"/>
                        <a:t>罫線検出</a:t>
                      </a:r>
                      <a:r>
                        <a:rPr lang="en-US" altLang="ja-JP" sz="1100" dirty="0" smtClean="0"/>
                        <a:t>(</a:t>
                      </a:r>
                      <a:r>
                        <a:rPr lang="ja-JP" altLang="en-US" sz="1100" dirty="0" smtClean="0"/>
                        <a:t>帳票レイアウト解析</a:t>
                      </a:r>
                      <a:r>
                        <a:rPr lang="en-US" altLang="ja-JP" sz="1100" dirty="0" smtClean="0"/>
                        <a:t>)</a:t>
                      </a:r>
                      <a:r>
                        <a:rPr lang="ja-JP" altLang="en-US" sz="1100" dirty="0" smtClean="0"/>
                        <a:t>を</a:t>
                      </a:r>
                      <a:r>
                        <a:rPr lang="en-US" altLang="ja-JP" sz="1100" dirty="0" smtClean="0"/>
                        <a:t>DNN</a:t>
                      </a:r>
                      <a:r>
                        <a:rPr lang="ja-JP" altLang="en-US" sz="1100" dirty="0" smtClean="0"/>
                        <a:t>（</a:t>
                      </a:r>
                      <a:r>
                        <a:rPr lang="en-US" altLang="ja-JP" sz="1100" dirty="0" smtClean="0"/>
                        <a:t>CNN</a:t>
                      </a:r>
                      <a:r>
                        <a:rPr lang="ja-JP" altLang="en-US" sz="1100" dirty="0" smtClean="0"/>
                        <a:t>）で行う。</a:t>
                      </a:r>
                      <a:endParaRPr lang="en-US" altLang="ja-JP" sz="11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1100" dirty="0" smtClean="0"/>
                        <a:t>-</a:t>
                      </a:r>
                      <a:r>
                        <a:rPr lang="ja-JP" altLang="en-US" sz="1100" dirty="0" smtClean="0"/>
                        <a:t>テキストライン解析を</a:t>
                      </a:r>
                      <a:r>
                        <a:rPr lang="en-US" altLang="ja-JP" sz="1100" dirty="0" smtClean="0"/>
                        <a:t>DNN</a:t>
                      </a:r>
                      <a:r>
                        <a:rPr lang="ja-JP" altLang="en-US" sz="1100" dirty="0" smtClean="0"/>
                        <a:t>（</a:t>
                      </a:r>
                      <a:r>
                        <a:rPr lang="en-US" altLang="ja-JP" sz="1100" dirty="0" smtClean="0"/>
                        <a:t>CNN</a:t>
                      </a:r>
                      <a:r>
                        <a:rPr lang="ja-JP" altLang="en-US" sz="1100" dirty="0" smtClean="0"/>
                        <a:t>）で行う。</a:t>
                      </a:r>
                      <a:endParaRPr lang="en-US" altLang="ja-JP" sz="1100" dirty="0" smtClean="0"/>
                    </a:p>
                  </a:txBody>
                  <a:tcPr marL="36007" marR="36007"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pPr algn="ctr"/>
                      <a:r>
                        <a:rPr lang="en-US" altLang="ja-JP" sz="1800" b="1" i="1" dirty="0" smtClean="0"/>
                        <a:t>62.5</a:t>
                      </a:r>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endParaRPr lang="ja-JP" altLang="en-US"/>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en-US" altLang="ja-JP" sz="1100" dirty="0" smtClean="0"/>
                        <a:t>[</a:t>
                      </a:r>
                      <a:r>
                        <a:rPr lang="ja-JP" altLang="en-US" sz="1100" dirty="0" smtClean="0"/>
                        <a:t>金額優先</a:t>
                      </a:r>
                      <a:r>
                        <a:rPr lang="en-US" altLang="ja-JP" sz="1100" dirty="0" smtClean="0"/>
                        <a:t>]</a:t>
                      </a:r>
                    </a:p>
                    <a:p>
                      <a:pPr algn="ctr"/>
                      <a:r>
                        <a:rPr lang="en-US" altLang="ja-JP" sz="1100" dirty="0" smtClean="0"/>
                        <a:t>2.766</a:t>
                      </a:r>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en-US" altLang="ja-JP" sz="1100" dirty="0" smtClean="0"/>
                        <a:t>8,300,000</a:t>
                      </a:r>
                      <a:r>
                        <a:rPr lang="ja-JP" altLang="en-US" sz="1100" dirty="0" smtClean="0"/>
                        <a:t>円</a:t>
                      </a:r>
                      <a:endParaRPr lang="en-US" altLang="ja-JP" sz="1100" dirty="0" smtClean="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639278367"/>
                  </a:ext>
                </a:extLst>
              </a:tr>
              <a:tr h="10080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pPr algn="ctr"/>
                      <a:endParaRPr lang="en-US" altLang="ja-JP" sz="1200" dirty="0" smtClean="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ja-JP" altLang="en-US"/>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en-US" altLang="ja-JP" sz="1100" dirty="0" smtClean="0"/>
                        <a:t>[</a:t>
                      </a:r>
                      <a:r>
                        <a:rPr lang="ja-JP" altLang="en-US" sz="1100" dirty="0" smtClean="0"/>
                        <a:t>成果優先</a:t>
                      </a:r>
                      <a:r>
                        <a:rPr lang="en-US" altLang="ja-JP" sz="1100" dirty="0" smtClean="0"/>
                        <a:t>]</a:t>
                      </a:r>
                    </a:p>
                    <a:p>
                      <a:pPr algn="ctr"/>
                      <a:r>
                        <a:rPr lang="en-US" altLang="ja-JP" sz="1100" dirty="0" smtClean="0"/>
                        <a:t>4.274</a:t>
                      </a:r>
                      <a:endParaRPr lang="ja-JP" altLang="en-US" sz="110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en-US" altLang="ja-JP" sz="1100" dirty="0" smtClean="0"/>
                        <a:t>12,800,000</a:t>
                      </a:r>
                      <a:r>
                        <a:rPr lang="ja-JP" altLang="en-US" sz="1100" dirty="0" smtClean="0"/>
                        <a:t>円</a:t>
                      </a:r>
                      <a:endParaRPr lang="ja-JP" altLang="en-US" sz="1100" dirty="0"/>
                    </a:p>
                  </a:txBody>
                  <a:tcPr marL="36007" marR="36007"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184120849"/>
                  </a:ext>
                </a:extLst>
              </a:tr>
            </a:tbl>
          </a:graphicData>
        </a:graphic>
      </p:graphicFrame>
      <p:sp>
        <p:nvSpPr>
          <p:cNvPr id="4" name="二等辺三角形 3"/>
          <p:cNvSpPr/>
          <p:nvPr/>
        </p:nvSpPr>
        <p:spPr>
          <a:xfrm>
            <a:off x="6570409" y="1594657"/>
            <a:ext cx="604683" cy="510435"/>
          </a:xfrm>
          <a:prstGeom prst="triangle">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5" name="楕円 4"/>
          <p:cNvSpPr/>
          <p:nvPr/>
        </p:nvSpPr>
        <p:spPr>
          <a:xfrm>
            <a:off x="6641570" y="3165363"/>
            <a:ext cx="523678" cy="498143"/>
          </a:xfrm>
          <a:prstGeom prst="ellipse">
            <a:avLst/>
          </a:prstGeom>
          <a:noFill/>
          <a:ln w="38100">
            <a:solidFill>
              <a:srgbClr val="F876E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6" name="楕円 5"/>
          <p:cNvSpPr/>
          <p:nvPr/>
        </p:nvSpPr>
        <p:spPr>
          <a:xfrm>
            <a:off x="6646487" y="5035953"/>
            <a:ext cx="523678" cy="49814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
        <p:nvSpPr>
          <p:cNvPr id="7" name="楕円 6"/>
          <p:cNvSpPr/>
          <p:nvPr/>
        </p:nvSpPr>
        <p:spPr>
          <a:xfrm>
            <a:off x="6779225" y="5146566"/>
            <a:ext cx="265465" cy="27346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dirty="0">
              <a:solidFill>
                <a:schemeClr val="tx1"/>
              </a:solidFill>
              <a:latin typeface="メイリオ" pitchFamily="50" charset="-128"/>
              <a:ea typeface="メイリオ" pitchFamily="50" charset="-128"/>
            </a:endParaRPr>
          </a:p>
        </p:txBody>
      </p:sp>
    </p:spTree>
    <p:extLst>
      <p:ext uri="{BB962C8B-B14F-4D97-AF65-F5344CB8AC3E}">
        <p14:creationId xmlns:p14="http://schemas.microsoft.com/office/powerpoint/2010/main" val="971051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LUC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050" dirty="0">
            <a:solidFill>
              <a:schemeClr val="tx1"/>
            </a:solidFill>
            <a:latin typeface="メイリオ" pitchFamily="50" charset="-128"/>
            <a:ea typeface="メイリオ" pitchFamily="50" charset="-128"/>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prstDash val="sysDash"/>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LUCA</Template>
  <TotalTime>33677</TotalTime>
  <Words>5018</Words>
  <Application>Microsoft Office PowerPoint</Application>
  <PresentationFormat>A4 210 x 297 mm</PresentationFormat>
  <Paragraphs>892</Paragraphs>
  <Slides>23</Slides>
  <Notes>13</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23</vt:i4>
      </vt:variant>
    </vt:vector>
  </HeadingPairs>
  <TitlesOfParts>
    <vt:vector size="34" baseType="lpstr">
      <vt:lpstr>HGP創英角ｺﾞｼｯｸUB</vt:lpstr>
      <vt:lpstr>Meiryo UI</vt:lpstr>
      <vt:lpstr>ＭＳ Ｐゴシック</vt:lpstr>
      <vt:lpstr>メイリオ</vt:lpstr>
      <vt:lpstr>游ゴシック</vt:lpstr>
      <vt:lpstr>Arial</vt:lpstr>
      <vt:lpstr>Calibri</vt:lpstr>
      <vt:lpstr>Tahoma</vt:lpstr>
      <vt:lpstr>Wingdings</vt:lpstr>
      <vt:lpstr>LUCA</vt:lpstr>
      <vt:lpstr>1_Office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PGI_3</dc:title>
  <dc:creator>m-washi@primagest.co.jp</dc:creator>
  <cp:lastModifiedBy>綿貫 直志</cp:lastModifiedBy>
  <cp:revision>3055</cp:revision>
  <cp:lastPrinted>2017-05-19T08:47:34Z</cp:lastPrinted>
  <dcterms:created xsi:type="dcterms:W3CDTF">2012-04-13T06:06:08Z</dcterms:created>
  <dcterms:modified xsi:type="dcterms:W3CDTF">2018-12-13T02:44:32Z</dcterms:modified>
</cp:coreProperties>
</file>