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4"/>
  </p:notesMasterIdLst>
  <p:sldIdLst>
    <p:sldId id="363" r:id="rId2"/>
    <p:sldId id="316" r:id="rId3"/>
  </p:sldIdLst>
  <p:sldSz cx="9144000" cy="5715000" type="screen16x1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A2"/>
    <a:srgbClr val="244AA1"/>
    <a:srgbClr val="CB65E7"/>
    <a:srgbClr val="E8A5E7"/>
    <a:srgbClr val="D987E7"/>
    <a:srgbClr val="E1BEE7"/>
    <a:srgbClr val="369BD9"/>
    <a:srgbClr val="9C27B0"/>
    <a:srgbClr val="7C4DFF"/>
    <a:srgbClr val="584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 autoAdjust="0"/>
    <p:restoredTop sz="89985" autoAdjust="0"/>
  </p:normalViewPr>
  <p:slideViewPr>
    <p:cSldViewPr>
      <p:cViewPr varScale="1">
        <p:scale>
          <a:sx n="123" d="100"/>
          <a:sy n="123" d="100"/>
        </p:scale>
        <p:origin x="1840" y="184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38" tIns="45319" rIns="90638" bIns="453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38" tIns="45319" rIns="90638" bIns="45319" rtlCol="0"/>
          <a:lstStyle>
            <a:lvl1pPr algn="r">
              <a:defRPr sz="1200"/>
            </a:lvl1pPr>
          </a:lstStyle>
          <a:p>
            <a:fld id="{C72BE4B5-FFBE-425D-B2C0-63F4731F34A3}" type="datetimeFigureOut">
              <a:rPr kumimoji="1" lang="ja-JP" altLang="en-US" smtClean="0"/>
              <a:pPr/>
              <a:t>2018/11/30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41363"/>
            <a:ext cx="591343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8" tIns="45319" rIns="90638" bIns="453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892" y="4686538"/>
            <a:ext cx="5387982" cy="4439132"/>
          </a:xfrm>
          <a:prstGeom prst="rect">
            <a:avLst/>
          </a:prstGeom>
        </p:spPr>
        <p:txBody>
          <a:bodyPr vert="horz" lIns="90638" tIns="45319" rIns="90638" bIns="453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38" tIns="45319" rIns="90638" bIns="453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38" tIns="45319" rIns="90638" bIns="45319" rtlCol="0" anchor="b"/>
          <a:lstStyle>
            <a:lvl1pPr algn="r">
              <a:defRPr sz="1200"/>
            </a:lvl1pPr>
          </a:lstStyle>
          <a:p>
            <a:fld id="{C34E675C-AC40-4028-8188-085481F24DB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2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6125"/>
            <a:ext cx="5961062" cy="372745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</p:spPr>
        <p:txBody>
          <a:bodyPr lIns="95629" tIns="47815" rIns="95629" bIns="47815"/>
          <a:lstStyle/>
          <a:p>
            <a:pPr eaLnBrk="1" hangingPunct="1"/>
            <a:endParaRPr lang="ja-JP" altLang="en-US" dirty="0">
              <a:latin typeface="Times" charset="0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2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6125"/>
            <a:ext cx="5961062" cy="372745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</p:spPr>
        <p:txBody>
          <a:bodyPr lIns="95629" tIns="47815" rIns="95629" bIns="47815"/>
          <a:lstStyle/>
          <a:p>
            <a:pPr eaLnBrk="1" hangingPunct="1"/>
            <a:endParaRPr lang="ja-JP" altLang="en-US" dirty="0">
              <a:latin typeface="Times" charset="0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21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rgbClr val="244AA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99210" y="34300"/>
            <a:ext cx="832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</a:t>
            </a:r>
            <a:endParaRPr lang="ja-JP" altLang="en-US" sz="1000" i="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5148064" y="265212"/>
            <a:ext cx="3960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+mn-lt"/>
              </a:rPr>
              <a:t>ニューウェイブシステムズ株式会社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9398"/>
            <a:ext cx="1533550" cy="534552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3" name="正方形/長方形 12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D42631EC-5A03-CA40-91AA-E32017C732F9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ABC4424-240B-F14D-9F1F-9E19F4601A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82F87-FD9D-44B9-A7BB-3FE8EC6CEB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796"/>
            <a:ext cx="9144000" cy="20453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79168"/>
            <a:ext cx="1061366" cy="369962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5521796"/>
            <a:ext cx="9144000" cy="216024"/>
          </a:xfrm>
          <a:prstGeom prst="rect">
            <a:avLst/>
          </a:prstGeom>
          <a:solidFill>
            <a:srgbClr val="244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Copyright(c) 2017 New Wave Systems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1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BC9FFA79-2D30-EA45-8AD7-FB1A6346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2" y="985292"/>
            <a:ext cx="8712068" cy="3196800"/>
          </a:xfrm>
          <a:prstGeom prst="rect">
            <a:avLst/>
          </a:prstGeom>
        </p:spPr>
      </p:pic>
      <p:sp>
        <p:nvSpPr>
          <p:cNvPr id="42" name="Line 7">
            <a:extLst>
              <a:ext uri="{FF2B5EF4-FFF2-40B4-BE49-F238E27FC236}">
                <a16:creationId xmlns:a16="http://schemas.microsoft.com/office/drawing/2014/main" id="{02F4481C-4F62-1945-8AEF-2C1EF7E1A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365" y="571045"/>
            <a:ext cx="6696000" cy="16329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1500">
              <a:ea typeface="HGP創英角ｺﾞｼｯｸUB" charset="-128"/>
            </a:endParaRP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AD7B3B22-F9E6-7B4B-8CF8-CC78232A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104" y="265212"/>
            <a:ext cx="74533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000">
                <a:solidFill>
                  <a:srgbClr val="000066"/>
                </a:solidFill>
                <a:latin typeface="HGP創英角ｺﾞｼｯｸUB" charset="-128"/>
              </a:rPr>
              <a:t>技術文書翻訳 自動置換システム開発トライアル企画</a:t>
            </a:r>
            <a:r>
              <a:rPr lang="ja-JP" altLang="en-US" sz="2000" dirty="0">
                <a:solidFill>
                  <a:srgbClr val="000066"/>
                </a:solidFill>
                <a:latin typeface="HGP創英角ｺﾞｼｯｸUB" charset="-128"/>
              </a:rPr>
              <a:t>ご提案書</a:t>
            </a:r>
            <a:endParaRPr lang="ja-JP" altLang="en-US" sz="1333" dirty="0">
              <a:solidFill>
                <a:srgbClr val="000066"/>
              </a:solidFill>
              <a:latin typeface="HGP創英角ｺﾞｼｯｸUB" charset="-128"/>
            </a:endParaRPr>
          </a:p>
        </p:txBody>
      </p:sp>
      <p:sp>
        <p:nvSpPr>
          <p:cNvPr id="44" name="ホームベース 43">
            <a:extLst>
              <a:ext uri="{FF2B5EF4-FFF2-40B4-BE49-F238E27FC236}">
                <a16:creationId xmlns:a16="http://schemas.microsoft.com/office/drawing/2014/main" id="{2349A8E8-F262-FD4E-8BD5-FF39DF94046A}"/>
              </a:ext>
            </a:extLst>
          </p:cNvPr>
          <p:cNvSpPr/>
          <p:nvPr/>
        </p:nvSpPr>
        <p:spPr>
          <a:xfrm>
            <a:off x="1651329" y="1622973"/>
            <a:ext cx="540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 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アサイン</a:t>
            </a:r>
          </a:p>
        </p:txBody>
      </p:sp>
      <p:sp>
        <p:nvSpPr>
          <p:cNvPr id="45" name="ホームベース 44">
            <a:extLst>
              <a:ext uri="{FF2B5EF4-FFF2-40B4-BE49-F238E27FC236}">
                <a16:creationId xmlns:a16="http://schemas.microsoft.com/office/drawing/2014/main" id="{D21564B8-867C-C540-9AE1-07B35B9C2C5C}"/>
              </a:ext>
            </a:extLst>
          </p:cNvPr>
          <p:cNvSpPr/>
          <p:nvPr/>
        </p:nvSpPr>
        <p:spPr>
          <a:xfrm>
            <a:off x="1954159" y="1947029"/>
            <a:ext cx="828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7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推進企画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予算検討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詳細スケジュール検討</a:t>
            </a:r>
          </a:p>
        </p:txBody>
      </p:sp>
      <p:sp>
        <p:nvSpPr>
          <p:cNvPr id="46" name="ホームベース 45">
            <a:extLst>
              <a:ext uri="{FF2B5EF4-FFF2-40B4-BE49-F238E27FC236}">
                <a16:creationId xmlns:a16="http://schemas.microsoft.com/office/drawing/2014/main" id="{B38B2AFA-36C5-D240-9DE1-7724BA60DBC4}"/>
              </a:ext>
            </a:extLst>
          </p:cNvPr>
          <p:cNvSpPr/>
          <p:nvPr/>
        </p:nvSpPr>
        <p:spPr>
          <a:xfrm>
            <a:off x="2163056" y="2363276"/>
            <a:ext cx="1655999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収集可能データ選定・抽出</a:t>
            </a:r>
          </a:p>
        </p:txBody>
      </p:sp>
      <p:sp>
        <p:nvSpPr>
          <p:cNvPr id="47" name="ホームベース 46">
            <a:extLst>
              <a:ext uri="{FF2B5EF4-FFF2-40B4-BE49-F238E27FC236}">
                <a16:creationId xmlns:a16="http://schemas.microsoft.com/office/drawing/2014/main" id="{7DA16812-62DE-7146-83D5-56E95D6FAC43}"/>
              </a:ext>
            </a:extLst>
          </p:cNvPr>
          <p:cNvSpPr/>
          <p:nvPr/>
        </p:nvSpPr>
        <p:spPr>
          <a:xfrm>
            <a:off x="2167288" y="2755996"/>
            <a:ext cx="1655999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データ仕様　調査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</a:t>
            </a:r>
          </a:p>
        </p:txBody>
      </p:sp>
      <p:sp>
        <p:nvSpPr>
          <p:cNvPr id="48" name="強調線吹き出し 2 (枠付き) 47">
            <a:extLst>
              <a:ext uri="{FF2B5EF4-FFF2-40B4-BE49-F238E27FC236}">
                <a16:creationId xmlns:a16="http://schemas.microsoft.com/office/drawing/2014/main" id="{AB589D73-D14F-274C-8770-E5057C4F3FC8}"/>
              </a:ext>
            </a:extLst>
          </p:cNvPr>
          <p:cNvSpPr/>
          <p:nvPr/>
        </p:nvSpPr>
        <p:spPr>
          <a:xfrm>
            <a:off x="4417351" y="2411877"/>
            <a:ext cx="1450793" cy="466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406"/>
              <a:gd name="adj6" fmla="val -22779"/>
            </a:avLst>
          </a:prstGeom>
          <a:solidFill>
            <a:schemeClr val="bg1"/>
          </a:solidFill>
          <a:ln w="1905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Corpus</a:t>
            </a:r>
            <a:r>
              <a:rPr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利用できるデータの収集，調査・分析は並行</a:t>
            </a:r>
            <a:r>
              <a:rPr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して行う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(*</a:t>
            </a:r>
            <a:r>
              <a:rPr lang="ja-JP" altLang="en-US" sz="8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1)</a:t>
            </a:r>
          </a:p>
        </p:txBody>
      </p: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13319677-5781-A143-8D00-AB90FE0A291E}"/>
              </a:ext>
            </a:extLst>
          </p:cNvPr>
          <p:cNvCxnSpPr>
            <a:cxnSpLocks/>
            <a:stCxn id="49" idx="3"/>
            <a:endCxn id="77" idx="1"/>
          </p:cNvCxnSpPr>
          <p:nvPr/>
        </p:nvCxnSpPr>
        <p:spPr>
          <a:xfrm flipH="1">
            <a:off x="6012160" y="3245364"/>
            <a:ext cx="661771" cy="396064"/>
          </a:xfrm>
          <a:prstGeom prst="bentConnector5">
            <a:avLst>
              <a:gd name="adj1" fmla="val -34544"/>
              <a:gd name="adj2" fmla="val 50000"/>
              <a:gd name="adj3" fmla="val 1345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複数書類 50">
            <a:extLst>
              <a:ext uri="{FF2B5EF4-FFF2-40B4-BE49-F238E27FC236}">
                <a16:creationId xmlns:a16="http://schemas.microsoft.com/office/drawing/2014/main" id="{A8C54137-57A9-E74B-802C-BF7A9D289C4E}"/>
              </a:ext>
            </a:extLst>
          </p:cNvPr>
          <p:cNvSpPr/>
          <p:nvPr/>
        </p:nvSpPr>
        <p:spPr>
          <a:xfrm>
            <a:off x="4246746" y="3803436"/>
            <a:ext cx="360419" cy="24792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ja-JP" altLang="en-US" sz="700" b="1">
                <a:solidFill>
                  <a:schemeClr val="tx1"/>
                </a:solidFill>
              </a:rPr>
              <a:t>作成方法</a:t>
            </a:r>
            <a:endParaRPr lang="en-US" altLang="ja-JP" sz="700" b="1" dirty="0">
              <a:solidFill>
                <a:schemeClr val="tx1"/>
              </a:solidFill>
            </a:endParaRPr>
          </a:p>
          <a:p>
            <a:r>
              <a:rPr kumimoji="1" lang="ja-JP" altLang="en-US" sz="700" b="1" dirty="0">
                <a:solidFill>
                  <a:schemeClr val="tx1"/>
                </a:solidFill>
              </a:rPr>
              <a:t>レビュー</a:t>
            </a:r>
            <a:r>
              <a:rPr kumimoji="1" lang="en-US" altLang="ja-JP" sz="700" b="1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複数書類 51">
            <a:extLst>
              <a:ext uri="{FF2B5EF4-FFF2-40B4-BE49-F238E27FC236}">
                <a16:creationId xmlns:a16="http://schemas.microsoft.com/office/drawing/2014/main" id="{B8C4F046-39E3-0442-A5D4-A373A7242D53}"/>
              </a:ext>
            </a:extLst>
          </p:cNvPr>
          <p:cNvSpPr/>
          <p:nvPr/>
        </p:nvSpPr>
        <p:spPr>
          <a:xfrm>
            <a:off x="5292080" y="3803436"/>
            <a:ext cx="360419" cy="24792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ja-JP" altLang="en-US" sz="700" b="1">
                <a:solidFill>
                  <a:schemeClr val="tx1"/>
                </a:solidFill>
              </a:rPr>
              <a:t>作成方法</a:t>
            </a:r>
            <a:endParaRPr lang="en-US" altLang="ja-JP" sz="700" b="1" dirty="0">
              <a:solidFill>
                <a:schemeClr val="tx1"/>
              </a:solidFill>
            </a:endParaRPr>
          </a:p>
          <a:p>
            <a:r>
              <a:rPr kumimoji="1" lang="ja-JP" altLang="en-US" sz="700" b="1" dirty="0">
                <a:solidFill>
                  <a:schemeClr val="tx1"/>
                </a:solidFill>
              </a:rPr>
              <a:t>レビュー</a:t>
            </a:r>
            <a:r>
              <a:rPr kumimoji="1" lang="en-US" altLang="ja-JP" sz="700" b="1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53" name="フローチャート: 複数書類 52">
            <a:extLst>
              <a:ext uri="{FF2B5EF4-FFF2-40B4-BE49-F238E27FC236}">
                <a16:creationId xmlns:a16="http://schemas.microsoft.com/office/drawing/2014/main" id="{0C8DB311-F45D-C646-A846-166F58AB01A3}"/>
              </a:ext>
            </a:extLst>
          </p:cNvPr>
          <p:cNvSpPr/>
          <p:nvPr/>
        </p:nvSpPr>
        <p:spPr>
          <a:xfrm>
            <a:off x="6300192" y="3792803"/>
            <a:ext cx="360419" cy="24792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ja-JP" altLang="en-US" sz="700" b="1">
                <a:solidFill>
                  <a:schemeClr val="tx1"/>
                </a:solidFill>
              </a:rPr>
              <a:t>作成方法</a:t>
            </a:r>
            <a:endParaRPr lang="en-US" altLang="ja-JP" sz="700" b="1" dirty="0">
              <a:solidFill>
                <a:schemeClr val="tx1"/>
              </a:solidFill>
            </a:endParaRPr>
          </a:p>
          <a:p>
            <a:r>
              <a:rPr kumimoji="1" lang="ja-JP" altLang="en-US" sz="700" b="1" dirty="0">
                <a:solidFill>
                  <a:schemeClr val="tx1"/>
                </a:solidFill>
              </a:rPr>
              <a:t>レビュー</a:t>
            </a:r>
            <a:endParaRPr kumimoji="1" lang="en-US" altLang="ja-JP" sz="700" b="1" dirty="0">
              <a:solidFill>
                <a:schemeClr val="tx1"/>
              </a:solidFill>
            </a:endParaRPr>
          </a:p>
          <a:p>
            <a:r>
              <a:rPr lang="en-US" altLang="ja-JP" sz="700" b="1" dirty="0">
                <a:solidFill>
                  <a:schemeClr val="tx1"/>
                </a:solidFill>
              </a:rPr>
              <a:t>(</a:t>
            </a:r>
            <a:r>
              <a:rPr lang="ja-JP" altLang="en-US" sz="700" b="1" dirty="0">
                <a:solidFill>
                  <a:schemeClr val="tx1"/>
                </a:solidFill>
              </a:rPr>
              <a:t>最終</a:t>
            </a:r>
            <a:r>
              <a:rPr lang="en-US" altLang="ja-JP" sz="700" b="1" dirty="0">
                <a:solidFill>
                  <a:schemeClr val="tx1"/>
                </a:solidFill>
              </a:rPr>
              <a:t>)</a:t>
            </a:r>
            <a:r>
              <a:rPr kumimoji="1" lang="en-US" altLang="ja-JP" sz="700" b="1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フローチャート: 複数書類 53">
            <a:extLst>
              <a:ext uri="{FF2B5EF4-FFF2-40B4-BE49-F238E27FC236}">
                <a16:creationId xmlns:a16="http://schemas.microsoft.com/office/drawing/2014/main" id="{254B2D2E-9769-DF41-831B-9601300A3B8C}"/>
              </a:ext>
            </a:extLst>
          </p:cNvPr>
          <p:cNvSpPr/>
          <p:nvPr/>
        </p:nvSpPr>
        <p:spPr>
          <a:xfrm>
            <a:off x="7281715" y="3792803"/>
            <a:ext cx="360419" cy="24792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ja-JP" altLang="en-US" sz="700" b="1" dirty="0">
                <a:solidFill>
                  <a:schemeClr val="tx1"/>
                </a:solidFill>
              </a:rPr>
              <a:t>基本設計</a:t>
            </a:r>
            <a:endParaRPr lang="en-US" altLang="ja-JP" sz="700" b="1" dirty="0">
              <a:solidFill>
                <a:schemeClr val="tx1"/>
              </a:solidFill>
            </a:endParaRPr>
          </a:p>
          <a:p>
            <a:r>
              <a:rPr kumimoji="1" lang="ja-JP" altLang="en-US" sz="700" b="1" dirty="0">
                <a:solidFill>
                  <a:schemeClr val="tx1"/>
                </a:solidFill>
              </a:rPr>
              <a:t>レビュー</a:t>
            </a:r>
            <a:r>
              <a:rPr kumimoji="1" lang="en-US" altLang="ja-JP" sz="700" b="1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55" name="フローチャート: 複数書類 54">
            <a:extLst>
              <a:ext uri="{FF2B5EF4-FFF2-40B4-BE49-F238E27FC236}">
                <a16:creationId xmlns:a16="http://schemas.microsoft.com/office/drawing/2014/main" id="{9643BB6A-8DE3-9241-9814-2E593037F0F9}"/>
              </a:ext>
            </a:extLst>
          </p:cNvPr>
          <p:cNvSpPr/>
          <p:nvPr/>
        </p:nvSpPr>
        <p:spPr>
          <a:xfrm>
            <a:off x="8532061" y="3833713"/>
            <a:ext cx="360419" cy="24792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ja-JP" altLang="en-US" sz="700" b="1" dirty="0">
                <a:solidFill>
                  <a:schemeClr val="tx1"/>
                </a:solidFill>
              </a:rPr>
              <a:t>基本設計</a:t>
            </a:r>
            <a:endParaRPr lang="en-US" altLang="ja-JP" sz="700" b="1" dirty="0">
              <a:solidFill>
                <a:schemeClr val="tx1"/>
              </a:solidFill>
            </a:endParaRPr>
          </a:p>
          <a:p>
            <a:r>
              <a:rPr kumimoji="1" lang="ja-JP" altLang="en-US" sz="700" b="1">
                <a:solidFill>
                  <a:schemeClr val="tx1"/>
                </a:solidFill>
              </a:rPr>
              <a:t>レビュー</a:t>
            </a:r>
            <a:r>
              <a:rPr kumimoji="1" lang="en-US" altLang="ja-JP" sz="700" b="1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406218F-97D2-8A4F-96B1-B8D493A24224}"/>
              </a:ext>
            </a:extLst>
          </p:cNvPr>
          <p:cNvSpPr txBox="1"/>
          <p:nvPr/>
        </p:nvSpPr>
        <p:spPr>
          <a:xfrm>
            <a:off x="2051720" y="3917956"/>
            <a:ext cx="687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 dirty="0">
                <a:solidFill>
                  <a:schemeClr val="accent5">
                    <a:lumMod val="75000"/>
                  </a:schemeClr>
                </a:solidFill>
              </a:rPr>
              <a:t>●定例会議</a:t>
            </a:r>
            <a:endParaRPr kumimoji="1" lang="en-US" altLang="ja-JP" sz="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C9EDFD-C0F3-E74F-86B9-580BB0230946}"/>
              </a:ext>
            </a:extLst>
          </p:cNvPr>
          <p:cNvSpPr txBox="1"/>
          <p:nvPr/>
        </p:nvSpPr>
        <p:spPr>
          <a:xfrm>
            <a:off x="3089328" y="3913460"/>
            <a:ext cx="687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>
                <a:solidFill>
                  <a:schemeClr val="accent5">
                    <a:lumMod val="75000"/>
                  </a:schemeClr>
                </a:solidFill>
              </a:rPr>
              <a:t>●定例会議</a:t>
            </a:r>
            <a:endParaRPr kumimoji="1" lang="en-US" altLang="ja-JP" sz="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98DFB5-4B11-C14D-B20A-2355151F3269}"/>
              </a:ext>
            </a:extLst>
          </p:cNvPr>
          <p:cNvCxnSpPr>
            <a:endCxn id="51" idx="0"/>
          </p:cNvCxnSpPr>
          <p:nvPr/>
        </p:nvCxnSpPr>
        <p:spPr>
          <a:xfrm flipH="1">
            <a:off x="4451751" y="3284622"/>
            <a:ext cx="765" cy="518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F7A9564-C12B-A94E-A0EE-98F0559396CF}"/>
              </a:ext>
            </a:extLst>
          </p:cNvPr>
          <p:cNvCxnSpPr/>
          <p:nvPr/>
        </p:nvCxnSpPr>
        <p:spPr>
          <a:xfrm flipH="1">
            <a:off x="5475819" y="3284622"/>
            <a:ext cx="765" cy="518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56ECC70-68F9-F044-8283-1D21F247821A}"/>
              </a:ext>
            </a:extLst>
          </p:cNvPr>
          <p:cNvCxnSpPr>
            <a:cxnSpLocks/>
            <a:stCxn id="77" idx="3"/>
            <a:endCxn id="55" idx="1"/>
          </p:cNvCxnSpPr>
          <p:nvPr/>
        </p:nvCxnSpPr>
        <p:spPr>
          <a:xfrm flipH="1">
            <a:off x="8532061" y="3641428"/>
            <a:ext cx="288099" cy="316247"/>
          </a:xfrm>
          <a:prstGeom prst="bentConnector5">
            <a:avLst>
              <a:gd name="adj1" fmla="val -79348"/>
              <a:gd name="adj2" fmla="val 44630"/>
              <a:gd name="adj3" fmla="val 1793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26A11B6-3F88-944A-B8F6-D3A6952548E0}"/>
              </a:ext>
            </a:extLst>
          </p:cNvPr>
          <p:cNvSpPr txBox="1"/>
          <p:nvPr/>
        </p:nvSpPr>
        <p:spPr>
          <a:xfrm>
            <a:off x="6829907" y="3145532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b="1" dirty="0"/>
              <a:t>(</a:t>
            </a:r>
            <a:r>
              <a:rPr kumimoji="1" lang="en-US" altLang="ja-JP" sz="700" b="1" dirty="0" err="1"/>
              <a:t>FeedBack</a:t>
            </a:r>
            <a:r>
              <a:rPr kumimoji="1" lang="en-US" altLang="ja-JP" sz="700" b="1" dirty="0"/>
              <a:t>)</a:t>
            </a:r>
            <a:endParaRPr kumimoji="1" lang="ja-JP" altLang="en-US" sz="700" b="1" dirty="0"/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BFA790F6-3C29-F344-BF26-8D32A071EDDC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 flipH="1">
            <a:off x="3289931" y="2453276"/>
            <a:ext cx="529124" cy="792088"/>
          </a:xfrm>
          <a:prstGeom prst="bentConnector5">
            <a:avLst>
              <a:gd name="adj1" fmla="val -43203"/>
              <a:gd name="adj2" fmla="val 50000"/>
              <a:gd name="adj3" fmla="val 14320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CF57594-A90F-0C49-849A-384C4663F65A}"/>
              </a:ext>
            </a:extLst>
          </p:cNvPr>
          <p:cNvSpPr txBox="1"/>
          <p:nvPr/>
        </p:nvSpPr>
        <p:spPr>
          <a:xfrm>
            <a:off x="2431424" y="3132005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b="1" dirty="0"/>
              <a:t>(</a:t>
            </a:r>
            <a:r>
              <a:rPr kumimoji="1" lang="en-US" altLang="ja-JP" sz="700" b="1" dirty="0" err="1"/>
              <a:t>FeedBack</a:t>
            </a:r>
            <a:r>
              <a:rPr kumimoji="1" lang="en-US" altLang="ja-JP" sz="700" b="1" dirty="0"/>
              <a:t>)</a:t>
            </a:r>
            <a:endParaRPr kumimoji="1" lang="ja-JP" altLang="en-US" sz="700" b="1" dirty="0"/>
          </a:p>
        </p:txBody>
      </p:sp>
      <p:sp>
        <p:nvSpPr>
          <p:cNvPr id="75" name="ホームベース 74">
            <a:extLst>
              <a:ext uri="{FF2B5EF4-FFF2-40B4-BE49-F238E27FC236}">
                <a16:creationId xmlns:a16="http://schemas.microsoft.com/office/drawing/2014/main" id="{D20D61D1-E937-DC4A-8083-102777E67FE0}"/>
              </a:ext>
            </a:extLst>
          </p:cNvPr>
          <p:cNvSpPr/>
          <p:nvPr/>
        </p:nvSpPr>
        <p:spPr>
          <a:xfrm>
            <a:off x="4221792" y="1622973"/>
            <a:ext cx="540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プロトタイプ開発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 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アサイン</a:t>
            </a:r>
          </a:p>
        </p:txBody>
      </p:sp>
      <p:sp>
        <p:nvSpPr>
          <p:cNvPr id="76" name="ホームベース 75">
            <a:extLst>
              <a:ext uri="{FF2B5EF4-FFF2-40B4-BE49-F238E27FC236}">
                <a16:creationId xmlns:a16="http://schemas.microsoft.com/office/drawing/2014/main" id="{7487F482-BBF5-4647-B1BF-971CB390241D}"/>
              </a:ext>
            </a:extLst>
          </p:cNvPr>
          <p:cNvSpPr/>
          <p:nvPr/>
        </p:nvSpPr>
        <p:spPr>
          <a:xfrm>
            <a:off x="6274080" y="1622973"/>
            <a:ext cx="540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基本設計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 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アサイン</a:t>
            </a:r>
          </a:p>
        </p:txBody>
      </p:sp>
      <p:sp>
        <p:nvSpPr>
          <p:cNvPr id="77" name="ホームベース 76">
            <a:extLst>
              <a:ext uri="{FF2B5EF4-FFF2-40B4-BE49-F238E27FC236}">
                <a16:creationId xmlns:a16="http://schemas.microsoft.com/office/drawing/2014/main" id="{D8205D68-C93E-6143-ADDC-714FBC4AB4B2}"/>
              </a:ext>
            </a:extLst>
          </p:cNvPr>
          <p:cNvSpPr/>
          <p:nvPr/>
        </p:nvSpPr>
        <p:spPr>
          <a:xfrm>
            <a:off x="6012160" y="3551428"/>
            <a:ext cx="2808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自動翻訳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自動置換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基本設計</a:t>
            </a:r>
            <a:endParaRPr kumimoji="1"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ホームベース 48">
            <a:extLst>
              <a:ext uri="{FF2B5EF4-FFF2-40B4-BE49-F238E27FC236}">
                <a16:creationId xmlns:a16="http://schemas.microsoft.com/office/drawing/2014/main" id="{1D646935-1222-2640-B938-DCCAA6265839}"/>
              </a:ext>
            </a:extLst>
          </p:cNvPr>
          <p:cNvSpPr/>
          <p:nvPr/>
        </p:nvSpPr>
        <p:spPr>
          <a:xfrm>
            <a:off x="3289931" y="3155364"/>
            <a:ext cx="3384000" cy="180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Corpus</a:t>
            </a:r>
            <a:r>
              <a:rPr lang="ja-JP" altLang="en-US" sz="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作成方法 検討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自動置換モデル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検討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＆確立</a:t>
            </a:r>
            <a:endParaRPr kumimoji="1"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33AD4A-9580-6B4B-9D29-2AF2B5573AFD}"/>
              </a:ext>
            </a:extLst>
          </p:cNvPr>
          <p:cNvSpPr txBox="1"/>
          <p:nvPr/>
        </p:nvSpPr>
        <p:spPr>
          <a:xfrm>
            <a:off x="683568" y="4297660"/>
            <a:ext cx="7364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(*</a:t>
            </a:r>
            <a:r>
              <a:rPr kumimoji="1" lang="ja-JP" altLang="en-US" sz="1100" b="1">
                <a:solidFill>
                  <a:srgbClr val="FF0000"/>
                </a:solidFill>
              </a:rPr>
              <a:t>注</a:t>
            </a:r>
            <a:r>
              <a:rPr kumimoji="1" lang="en-US" altLang="ja-JP" sz="1100" b="1" dirty="0">
                <a:solidFill>
                  <a:srgbClr val="FF0000"/>
                </a:solidFill>
              </a:rPr>
              <a:t>1) </a:t>
            </a:r>
            <a:r>
              <a:rPr kumimoji="1" lang="ja-JP" altLang="en-US" sz="1100"/>
              <a:t>翻訳対象の技術文書の他に、</a:t>
            </a:r>
            <a:r>
              <a:rPr kumimoji="1" lang="en-US" altLang="ja-JP" sz="1100" dirty="0"/>
              <a:t>Corpus</a:t>
            </a:r>
            <a:r>
              <a:rPr kumimoji="1" lang="ja-JP" altLang="en-US" sz="1100"/>
              <a:t>作成に利用できそうな情報を収集し分析を行う</a:t>
            </a:r>
            <a:r>
              <a:rPr kumimoji="1" lang="en-US" altLang="ja-JP" sz="1100" dirty="0"/>
              <a:t>(</a:t>
            </a:r>
            <a:r>
              <a:rPr kumimoji="1" lang="en-US" altLang="ja-JP" sz="1100" dirty="0">
                <a:solidFill>
                  <a:srgbClr val="FF0000"/>
                </a:solidFill>
              </a:rPr>
              <a:t>ex..</a:t>
            </a:r>
            <a:r>
              <a:rPr kumimoji="1" lang="en-US" altLang="ja-JP" sz="1100" dirty="0"/>
              <a:t> Wikipedia)</a:t>
            </a:r>
            <a:endParaRPr lang="en-US" altLang="ja-JP" sz="1100" dirty="0"/>
          </a:p>
          <a:p>
            <a:r>
              <a:rPr lang="en-US" altLang="ja-JP" sz="1100" b="1" dirty="0">
                <a:solidFill>
                  <a:srgbClr val="FF0000"/>
                </a:solidFill>
              </a:rPr>
              <a:t>(*</a:t>
            </a:r>
            <a:r>
              <a:rPr lang="ja-JP" altLang="en-US" sz="1100" b="1">
                <a:solidFill>
                  <a:srgbClr val="FF0000"/>
                </a:solidFill>
              </a:rPr>
              <a:t>注</a:t>
            </a:r>
            <a:r>
              <a:rPr lang="en-US" altLang="ja-JP" sz="1100" b="1" dirty="0">
                <a:solidFill>
                  <a:srgbClr val="FF0000"/>
                </a:solidFill>
              </a:rPr>
              <a:t>2) </a:t>
            </a:r>
            <a:r>
              <a:rPr kumimoji="1" lang="en-US" altLang="ja-JP" sz="1100" dirty="0"/>
              <a:t>Pha</a:t>
            </a:r>
            <a:r>
              <a:rPr lang="en-US" altLang="ja-JP" sz="1100" dirty="0"/>
              <a:t>se 2 </a:t>
            </a:r>
            <a:r>
              <a:rPr lang="ja-JP" altLang="en-US" sz="1100"/>
              <a:t>実施判定</a:t>
            </a:r>
            <a:r>
              <a:rPr lang="en-US" altLang="ja-JP" sz="1100" dirty="0"/>
              <a:t>(</a:t>
            </a:r>
            <a:r>
              <a:rPr lang="ja-JP" altLang="en-US" sz="1100"/>
              <a:t>チェックポイント</a:t>
            </a:r>
            <a:r>
              <a:rPr lang="en-US" altLang="ja-JP" sz="1100" dirty="0"/>
              <a:t>): Phase 1</a:t>
            </a:r>
            <a:r>
              <a:rPr lang="ja-JP" altLang="en-US" sz="1100"/>
              <a:t>の成果をレビューし、</a:t>
            </a:r>
            <a:r>
              <a:rPr lang="en-US" altLang="ja-JP" sz="1100" dirty="0"/>
              <a:t>Phase 2</a:t>
            </a:r>
            <a:r>
              <a:rPr lang="ja-JP" altLang="en-US" sz="1100"/>
              <a:t>の実施が可能か、協議を行う</a:t>
            </a:r>
            <a:endParaRPr kumimoji="1" lang="en-US" altLang="ja-JP" sz="11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8FCC52B-CE4E-074C-9BD4-C39278726B6B}"/>
              </a:ext>
            </a:extLst>
          </p:cNvPr>
          <p:cNvSpPr txBox="1"/>
          <p:nvPr/>
        </p:nvSpPr>
        <p:spPr>
          <a:xfrm>
            <a:off x="8048085" y="4225652"/>
            <a:ext cx="916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(*</a:t>
            </a:r>
            <a:r>
              <a:rPr lang="ja-JP" altLang="en-US" sz="700" b="1">
                <a:solidFill>
                  <a:srgbClr val="FF0000"/>
                </a:solidFill>
              </a:rPr>
              <a:t>注</a:t>
            </a:r>
            <a:r>
              <a:rPr lang="en-US" altLang="ja-JP" sz="700" b="1" dirty="0">
                <a:solidFill>
                  <a:srgbClr val="FF0000"/>
                </a:solidFill>
              </a:rPr>
              <a:t>2) </a:t>
            </a:r>
            <a:r>
              <a:rPr lang="en-US" altLang="ja-JP" sz="700" b="1" dirty="0" err="1">
                <a:solidFill>
                  <a:schemeClr val="accent5">
                    <a:lumMod val="50000"/>
                  </a:schemeClr>
                </a:solidFill>
              </a:rPr>
              <a:t>Pj</a:t>
            </a:r>
            <a:r>
              <a:rPr lang="ja-JP" altLang="en-US" sz="700" b="1">
                <a:solidFill>
                  <a:schemeClr val="accent5">
                    <a:lumMod val="50000"/>
                  </a:schemeClr>
                </a:solidFill>
              </a:rPr>
              <a:t>判定会議</a:t>
            </a:r>
            <a:endParaRPr kumimoji="1" lang="en-US" altLang="ja-JP" sz="7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041527-DC5F-C749-856B-D73597047869}"/>
              </a:ext>
            </a:extLst>
          </p:cNvPr>
          <p:cNvCxnSpPr>
            <a:cxnSpLocks/>
            <a:stCxn id="55" idx="2"/>
            <a:endCxn id="82" idx="0"/>
          </p:cNvCxnSpPr>
          <p:nvPr/>
        </p:nvCxnSpPr>
        <p:spPr>
          <a:xfrm flipH="1">
            <a:off x="8506287" y="4072247"/>
            <a:ext cx="180921" cy="153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2A3E3C-5380-5548-BE25-CDDEE14E87AC}"/>
              </a:ext>
            </a:extLst>
          </p:cNvPr>
          <p:cNvSpPr txBox="1"/>
          <p:nvPr/>
        </p:nvSpPr>
        <p:spPr>
          <a:xfrm>
            <a:off x="251520" y="6972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Phase 1 </a:t>
            </a:r>
            <a:r>
              <a:rPr kumimoji="1" lang="ja-JP" altLang="en-US" sz="140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20821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28344" y="571045"/>
            <a:ext cx="5976000" cy="16329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1500">
              <a:ea typeface="HGP創英角ｺﾞｼｯｸUB" charset="-128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1104" y="265212"/>
            <a:ext cx="60851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000" dirty="0">
                <a:solidFill>
                  <a:srgbClr val="000066"/>
                </a:solidFill>
                <a:latin typeface="HGP創英角ｺﾞｼｯｸUB" charset="-128"/>
              </a:rPr>
              <a:t>設備運転計画ソフトウェア調査</a:t>
            </a:r>
            <a:r>
              <a:rPr lang="en-US" altLang="ja-JP" sz="2000" dirty="0">
                <a:solidFill>
                  <a:srgbClr val="000066"/>
                </a:solidFill>
                <a:latin typeface="HGP創英角ｺﾞｼｯｸUB" charset="-128"/>
              </a:rPr>
              <a:t>(Phase 1)</a:t>
            </a:r>
            <a:r>
              <a:rPr lang="ja-JP" altLang="en-US" sz="2000" dirty="0">
                <a:solidFill>
                  <a:srgbClr val="000066"/>
                </a:solidFill>
                <a:latin typeface="HGP創英角ｺﾞｼｯｸUB" charset="-128"/>
              </a:rPr>
              <a:t>スケジュール</a:t>
            </a:r>
            <a:endParaRPr lang="ja-JP" altLang="en-US" sz="1333" dirty="0">
              <a:solidFill>
                <a:srgbClr val="000066"/>
              </a:solidFill>
              <a:latin typeface="HGP創英角ｺﾞｼｯｸUB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1633443"/>
            <a:ext cx="504056" cy="3240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Phase 1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1273444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1951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/20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5957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/27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9963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12/4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3969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75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/18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19848" y="985348"/>
            <a:ext cx="1079520" cy="1436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2017/11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31981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/25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85987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9993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/8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93999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/15w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699632" y="985347"/>
            <a:ext cx="2159772" cy="143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2017/12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859404" y="985348"/>
            <a:ext cx="2700708" cy="1436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2018/1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48005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/22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2011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/29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6017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/5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100232" y="1129364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/12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40291" y="1129364"/>
            <a:ext cx="324195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59968" y="985348"/>
            <a:ext cx="1404520" cy="1436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2018/2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215957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269957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23963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77969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31975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859812" y="1273364"/>
            <a:ext cx="0" cy="3960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39987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93993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48005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02005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56011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810023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40232" y="1273364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964488" y="1273364"/>
            <a:ext cx="0" cy="39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619351" y="5233364"/>
            <a:ext cx="73451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619351" y="1633403"/>
            <a:ext cx="734513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1619351" y="2713523"/>
            <a:ext cx="734513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619351" y="4441675"/>
            <a:ext cx="734513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619351" y="4873762"/>
            <a:ext cx="734513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3728" y="2209524"/>
            <a:ext cx="935784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化？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予算検討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予算確立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83728" y="1849468"/>
            <a:ext cx="93578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体制 確立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1619351" y="2209468"/>
            <a:ext cx="73451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1619351" y="1849403"/>
            <a:ext cx="7345135" cy="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83728" y="1633403"/>
            <a:ext cx="9357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調査企画確認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3568" y="2713465"/>
            <a:ext cx="935784" cy="1100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設備運転計画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機能評価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FICO Xpress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Numerical Optimizer</a:t>
            </a:r>
          </a:p>
          <a:p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83568" y="4440916"/>
            <a:ext cx="935784" cy="432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設備運転計画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機能評価 報告会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79512" y="4873764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定例会議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57496" y="1264376"/>
            <a:ext cx="172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11</a:t>
            </a:r>
            <a:r>
              <a:rPr kumimoji="1" lang="en-US" altLang="ja-JP" sz="800" b="1" dirty="0"/>
              <a:t>/22 </a:t>
            </a:r>
            <a:r>
              <a:rPr lang="ja-JP" altLang="en-US" sz="800" b="1" dirty="0"/>
              <a:t>清水建設株式会社</a:t>
            </a:r>
            <a:endParaRPr lang="en-US" altLang="ja-JP" sz="800" b="1" dirty="0"/>
          </a:p>
          <a:p>
            <a:r>
              <a:rPr lang="ja-JP" altLang="en-US" sz="800" b="1" dirty="0"/>
              <a:t>技術研究所</a:t>
            </a:r>
            <a:r>
              <a:rPr kumimoji="1" lang="ja-JP" altLang="en-US" sz="800" b="1" dirty="0"/>
              <a:t> </a:t>
            </a:r>
            <a:r>
              <a:rPr kumimoji="1" lang="en-US" altLang="ja-JP" sz="800" b="1" dirty="0"/>
              <a:t> </a:t>
            </a:r>
            <a:r>
              <a:rPr kumimoji="1" lang="ja-JP" altLang="en-US" sz="800" b="1" dirty="0"/>
              <a:t>初回</a:t>
            </a:r>
            <a:r>
              <a:rPr kumimoji="1" lang="en-US" altLang="ja-JP" sz="800" b="1" dirty="0" err="1"/>
              <a:t>Mtg</a:t>
            </a:r>
            <a:endParaRPr kumimoji="1" lang="en-US" altLang="ja-JP" sz="800" b="1" dirty="0"/>
          </a:p>
        </p:txBody>
      </p:sp>
      <p:sp>
        <p:nvSpPr>
          <p:cNvPr id="61" name="ホームベース 60"/>
          <p:cNvSpPr/>
          <p:nvPr/>
        </p:nvSpPr>
        <p:spPr>
          <a:xfrm>
            <a:off x="1636232" y="1656226"/>
            <a:ext cx="847536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選定および、評価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計画立案</a:t>
            </a:r>
          </a:p>
        </p:txBody>
      </p:sp>
      <p:sp>
        <p:nvSpPr>
          <p:cNvPr id="63" name="ホームベース 62"/>
          <p:cNvSpPr/>
          <p:nvPr/>
        </p:nvSpPr>
        <p:spPr>
          <a:xfrm>
            <a:off x="2018759" y="1960724"/>
            <a:ext cx="670762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体制確立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ホームベース 64"/>
          <p:cNvSpPr/>
          <p:nvPr/>
        </p:nvSpPr>
        <p:spPr>
          <a:xfrm>
            <a:off x="1629504" y="2382955"/>
            <a:ext cx="540045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予算化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(?)</a:t>
            </a:r>
          </a:p>
        </p:txBody>
      </p:sp>
      <p:sp>
        <p:nvSpPr>
          <p:cNvPr id="67" name="ホームベース 66"/>
          <p:cNvSpPr/>
          <p:nvPr/>
        </p:nvSpPr>
        <p:spPr>
          <a:xfrm>
            <a:off x="2709532" y="2723315"/>
            <a:ext cx="2160000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設備運転</a:t>
            </a:r>
            <a:r>
              <a:rPr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計画ソフトウェア機能評価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ホームベース 69"/>
          <p:cNvSpPr/>
          <p:nvPr/>
        </p:nvSpPr>
        <p:spPr>
          <a:xfrm>
            <a:off x="4644128" y="4566027"/>
            <a:ext cx="1080000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評価報告会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164521" y="505879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324760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44640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868144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404880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948264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485000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028384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05476" y="2956430"/>
            <a:ext cx="43827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[</a:t>
            </a:r>
            <a:r>
              <a:rPr lang="en-US" altLang="ja-JP" sz="900" dirty="0"/>
              <a:t>FICO Xpress, Numerical Optimizer</a:t>
            </a:r>
            <a:r>
              <a:rPr kumimoji="1" lang="en-US" altLang="ja-JP" sz="900" dirty="0"/>
              <a:t>]</a:t>
            </a:r>
            <a:endParaRPr lang="en-US" altLang="ja-JP" sz="900" dirty="0"/>
          </a:p>
          <a:p>
            <a:r>
              <a:rPr lang="en-US" altLang="ja-JP" sz="900" dirty="0"/>
              <a:t>- </a:t>
            </a:r>
            <a:r>
              <a:rPr lang="ja-JP" altLang="en-US" sz="900" dirty="0"/>
              <a:t>システム構成</a:t>
            </a:r>
            <a:r>
              <a:rPr lang="en-US" altLang="ja-JP" sz="900" dirty="0"/>
              <a:t> [</a:t>
            </a:r>
            <a:r>
              <a:rPr lang="ja-JP" altLang="en-US" sz="900" dirty="0"/>
              <a:t>標準コンポーネント</a:t>
            </a:r>
            <a:r>
              <a:rPr lang="en-US" altLang="ja-JP" sz="900" dirty="0"/>
              <a:t>(Framework(?))]</a:t>
            </a:r>
          </a:p>
          <a:p>
            <a:r>
              <a:rPr lang="en-US" altLang="ja-JP" sz="900" dirty="0"/>
              <a:t>- Model </a:t>
            </a:r>
            <a:r>
              <a:rPr lang="ja-JP" altLang="en-US" sz="900" dirty="0"/>
              <a:t>作成機能</a:t>
            </a:r>
            <a:r>
              <a:rPr lang="en-US" altLang="ja-JP" sz="900" dirty="0"/>
              <a:t> [Model </a:t>
            </a:r>
            <a:r>
              <a:rPr lang="ja-JP" altLang="en-US" sz="900" dirty="0"/>
              <a:t>作成</a:t>
            </a:r>
            <a:r>
              <a:rPr lang="en-US" altLang="ja-JP" sz="900" dirty="0"/>
              <a:t> tool</a:t>
            </a:r>
            <a:r>
              <a:rPr lang="ja-JP" altLang="en-US" sz="900" dirty="0"/>
              <a:t> </a:t>
            </a:r>
            <a:r>
              <a:rPr lang="en-US" altLang="ja-JP" sz="900" dirty="0"/>
              <a:t>..etc.]</a:t>
            </a:r>
          </a:p>
          <a:p>
            <a:r>
              <a:rPr lang="en-US" altLang="ja-JP" sz="900" dirty="0"/>
              <a:t>- </a:t>
            </a:r>
            <a:r>
              <a:rPr lang="ja-JP" altLang="en-US" sz="900" dirty="0"/>
              <a:t>解決できる問題のタイプ</a:t>
            </a:r>
            <a:r>
              <a:rPr lang="en-US" altLang="ja-JP" sz="900" dirty="0"/>
              <a:t>[ LP, MI, QP ..etc. ]</a:t>
            </a:r>
          </a:p>
          <a:p>
            <a:r>
              <a:rPr lang="en-US" altLang="ja-JP" sz="900" dirty="0"/>
              <a:t>- </a:t>
            </a:r>
            <a:r>
              <a:rPr lang="ja-JP" altLang="en-US" sz="900" dirty="0"/>
              <a:t>拡張性、他システムとの連携のし易さ</a:t>
            </a:r>
            <a:endParaRPr lang="en-US" altLang="ja-JP" sz="9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88024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740584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683568" y="3793604"/>
            <a:ext cx="935784" cy="646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評価レポート作成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1619672" y="3793604"/>
            <a:ext cx="734513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ホームベース 83"/>
          <p:cNvSpPr/>
          <p:nvPr/>
        </p:nvSpPr>
        <p:spPr>
          <a:xfrm>
            <a:off x="3564008" y="4039124"/>
            <a:ext cx="1080000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評価報告書作成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" name="直線矢印コネクタ 4"/>
          <p:cNvCxnSpPr>
            <a:stCxn id="84" idx="3"/>
            <a:endCxn id="70" idx="1"/>
          </p:cNvCxnSpPr>
          <p:nvPr/>
        </p:nvCxnSpPr>
        <p:spPr>
          <a:xfrm>
            <a:off x="4644008" y="4111124"/>
            <a:ext cx="120" cy="52690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強調線吹き出し 2 (枠付き) 44"/>
          <p:cNvSpPr/>
          <p:nvPr/>
        </p:nvSpPr>
        <p:spPr>
          <a:xfrm>
            <a:off x="3649696" y="1921396"/>
            <a:ext cx="2506101" cy="466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63"/>
              <a:gd name="adj6" fmla="val -30373"/>
            </a:avLst>
          </a:prstGeom>
          <a:solidFill>
            <a:schemeClr val="bg1"/>
          </a:solidFill>
          <a:ln w="1905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予算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工数 検討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月以降も見据えて、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予算、</a:t>
            </a:r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組織化検討を清水建設様と検討する？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右中かっこ 46"/>
          <p:cNvSpPr/>
          <p:nvPr/>
        </p:nvSpPr>
        <p:spPr>
          <a:xfrm>
            <a:off x="2709532" y="2065412"/>
            <a:ext cx="134276" cy="43208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ホームベース 84"/>
          <p:cNvSpPr/>
          <p:nvPr/>
        </p:nvSpPr>
        <p:spPr>
          <a:xfrm>
            <a:off x="2163056" y="2720012"/>
            <a:ext cx="720000" cy="144000"/>
          </a:xfrm>
          <a:prstGeom prst="homePlate">
            <a:avLst>
              <a:gd name="adj" fmla="val 2146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評価版準備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647448" y="5058218"/>
            <a:ext cx="68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●定例会</a:t>
            </a:r>
            <a:endParaRPr kumimoji="1" lang="en-US" altLang="ja-JP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943928" y="1860021"/>
            <a:ext cx="46783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943928" y="2177529"/>
            <a:ext cx="46783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1640938" y="2601367"/>
            <a:ext cx="25200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1989824" y="2929508"/>
            <a:ext cx="46783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2483767" y="2929508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3578846" y="4265761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図形グループ 48"/>
          <p:cNvGrpSpPr/>
          <p:nvPr/>
        </p:nvGrpSpPr>
        <p:grpSpPr>
          <a:xfrm>
            <a:off x="7704787" y="4163462"/>
            <a:ext cx="1115685" cy="566246"/>
            <a:chOff x="7524547" y="4091454"/>
            <a:chExt cx="1115685" cy="566246"/>
          </a:xfrm>
        </p:grpSpPr>
        <p:sp>
          <p:nvSpPr>
            <p:cNvPr id="3" name="正方形/長方形 2"/>
            <p:cNvSpPr/>
            <p:nvPr/>
          </p:nvSpPr>
          <p:spPr>
            <a:xfrm>
              <a:off x="7524547" y="4091454"/>
              <a:ext cx="1115685" cy="566246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900" dirty="0">
                  <a:solidFill>
                    <a:schemeClr val="tx1"/>
                  </a:solidFill>
                </a:rPr>
                <a:t>[</a:t>
              </a:r>
              <a:r>
                <a:rPr lang="ja-JP" altLang="en-US" sz="900" dirty="0">
                  <a:solidFill>
                    <a:schemeClr val="tx1"/>
                  </a:solidFill>
                </a:rPr>
                <a:t>凡例</a:t>
              </a:r>
              <a:r>
                <a:rPr lang="en-US" altLang="ja-JP" sz="900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ja-JP" altLang="en-US" sz="900" dirty="0">
                  <a:solidFill>
                    <a:schemeClr val="tx1"/>
                  </a:solidFill>
                </a:rPr>
                <a:t>　　　　：予定</a:t>
              </a:r>
              <a:endParaRPr lang="en-US" altLang="ja-JP" sz="900" dirty="0">
                <a:solidFill>
                  <a:schemeClr val="tx1"/>
                </a:solidFill>
              </a:endParaRPr>
            </a:p>
            <a:p>
              <a:r>
                <a:rPr lang="ja-JP" altLang="en-US" sz="900" dirty="0">
                  <a:solidFill>
                    <a:schemeClr val="tx1"/>
                  </a:solidFill>
                </a:rPr>
                <a:t>　　　　：実績</a:t>
              </a:r>
              <a:endParaRPr lang="en-US" altLang="ja-JP" sz="900" dirty="0">
                <a:solidFill>
                  <a:schemeClr val="tx1"/>
                </a:solidFill>
              </a:endParaRPr>
            </a:p>
            <a:p>
              <a:r>
                <a:rPr lang="ja-JP" altLang="en-US" sz="900" dirty="0">
                  <a:solidFill>
                    <a:schemeClr val="tx1"/>
                  </a:solidFill>
                </a:rPr>
                <a:t>　　　　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>
              <a:off x="7730382" y="4526352"/>
              <a:ext cx="30993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ホームベース 91"/>
            <p:cNvSpPr/>
            <p:nvPr/>
          </p:nvSpPr>
          <p:spPr>
            <a:xfrm>
              <a:off x="7699423" y="4316606"/>
              <a:ext cx="340923" cy="106898"/>
            </a:xfrm>
            <a:prstGeom prst="homePlate">
              <a:avLst>
                <a:gd name="adj" fmla="val 2146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8" name="カギ線コネクタ 57"/>
          <p:cNvCxnSpPr>
            <a:stCxn id="67" idx="3"/>
          </p:cNvCxnSpPr>
          <p:nvPr/>
        </p:nvCxnSpPr>
        <p:spPr>
          <a:xfrm flipH="1">
            <a:off x="4644008" y="2795315"/>
            <a:ext cx="225524" cy="1243809"/>
          </a:xfrm>
          <a:prstGeom prst="bentConnector4">
            <a:avLst>
              <a:gd name="adj1" fmla="val -101364"/>
              <a:gd name="adj2" fmla="val 52894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613366" y="3948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ジャステック</a:t>
            </a:r>
            <a:endParaRPr kumimoji="1" lang="en-US" altLang="ja-JP" sz="900" dirty="0"/>
          </a:p>
          <a:p>
            <a:r>
              <a:rPr kumimoji="1" lang="ja-JP" altLang="en-US" sz="900" dirty="0"/>
              <a:t>内部レビュー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711606" y="4452186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1" dirty="0"/>
              <a:t>[2018/1/12]</a:t>
            </a:r>
          </a:p>
          <a:p>
            <a:r>
              <a:rPr lang="ja-JP" altLang="en-US" sz="800" b="1" dirty="0"/>
              <a:t>評価報告会</a:t>
            </a:r>
            <a:endParaRPr kumimoji="1" lang="en-US" altLang="ja-JP" sz="800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491880" y="1273324"/>
            <a:ext cx="61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12</a:t>
            </a:r>
            <a:r>
              <a:rPr kumimoji="1" lang="en-US" altLang="ja-JP" sz="800" b="1" dirty="0"/>
              <a:t>/15</a:t>
            </a:r>
            <a:endParaRPr lang="en-US" altLang="ja-JP" sz="800" b="1" dirty="0"/>
          </a:p>
          <a:p>
            <a:r>
              <a:rPr lang="ja-JP" altLang="en-US" sz="800" b="1" dirty="0"/>
              <a:t>経過</a:t>
            </a:r>
            <a:r>
              <a:rPr kumimoji="1" lang="ja-JP" altLang="en-US" sz="800" b="1" dirty="0"/>
              <a:t>報告 </a:t>
            </a:r>
            <a:endParaRPr kumimoji="1" lang="en-US" altLang="ja-JP" sz="800" b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139952" y="1274262"/>
            <a:ext cx="61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12</a:t>
            </a:r>
            <a:r>
              <a:rPr kumimoji="1" lang="en-US" altLang="ja-JP" sz="800" b="1" dirty="0"/>
              <a:t>/22</a:t>
            </a:r>
            <a:endParaRPr lang="en-US" altLang="ja-JP" sz="800" b="1" dirty="0"/>
          </a:p>
          <a:p>
            <a:r>
              <a:rPr lang="ja-JP" altLang="en-US" sz="800" b="1" dirty="0"/>
              <a:t>中間</a:t>
            </a:r>
            <a:r>
              <a:rPr kumimoji="1" lang="ja-JP" altLang="en-US" sz="800" b="1" dirty="0"/>
              <a:t>報告 </a:t>
            </a:r>
            <a:endParaRPr kumimoji="1" lang="en-US" altLang="ja-JP" sz="800" b="1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52359" y="4452186"/>
            <a:ext cx="93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[2017/12</a:t>
            </a:r>
            <a:r>
              <a:rPr kumimoji="1" lang="en-US" altLang="ja-JP" sz="800" b="1" dirty="0"/>
              <a:t>/22]</a:t>
            </a:r>
            <a:endParaRPr lang="en-US" altLang="ja-JP" sz="800" b="1" dirty="0"/>
          </a:p>
          <a:p>
            <a:r>
              <a:rPr lang="ja-JP" altLang="en-US" sz="800" b="1" dirty="0"/>
              <a:t>中間次</a:t>
            </a:r>
            <a:r>
              <a:rPr kumimoji="1" lang="ja-JP" altLang="en-US" sz="800" b="1" dirty="0"/>
              <a:t>報告会 </a:t>
            </a:r>
            <a:endParaRPr kumimoji="1" lang="en-US" altLang="ja-JP" sz="800" b="1" dirty="0"/>
          </a:p>
        </p:txBody>
      </p:sp>
      <p:sp>
        <p:nvSpPr>
          <p:cNvPr id="48" name="スライド番号プレースホルダー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4424-240B-F14D-9F1F-9E19F4601A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201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8438</TotalTime>
  <Words>428</Words>
  <Application>Microsoft Macintosh PowerPoint</Application>
  <PresentationFormat>画面に合わせる (16:10)</PresentationFormat>
  <Paragraphs>107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HGP創英角ｺﾞｼｯｸUB</vt:lpstr>
      <vt:lpstr>Meiryo UI</vt:lpstr>
      <vt:lpstr>ＭＳ Ｐゴシック</vt:lpstr>
      <vt:lpstr>Osaka</vt:lpstr>
      <vt:lpstr>Yu Gothic</vt:lpstr>
      <vt:lpstr>Yu Gothic Light</vt:lpstr>
      <vt:lpstr>Arial</vt:lpstr>
      <vt:lpstr>Calibri</vt:lpstr>
      <vt:lpstr>Tahoma</vt:lpstr>
      <vt:lpstr>Times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United Consulting</dc:creator>
  <cp:lastModifiedBy>直志 綿貫</cp:lastModifiedBy>
  <cp:revision>509</cp:revision>
  <cp:lastPrinted>2016-06-01T13:08:49Z</cp:lastPrinted>
  <dcterms:created xsi:type="dcterms:W3CDTF">2014-12-05T09:55:08Z</dcterms:created>
  <dcterms:modified xsi:type="dcterms:W3CDTF">2018-11-30T02:28:46Z</dcterms:modified>
</cp:coreProperties>
</file>